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8">
  <p:sldMasterIdLst>
    <p:sldMasterId id="2147483765" r:id="rId1"/>
  </p:sldMasterIdLst>
  <p:notesMasterIdLst>
    <p:notesMasterId r:id="rId35"/>
  </p:notesMasterIdLst>
  <p:sldIdLst>
    <p:sldId id="309" r:id="rId2"/>
    <p:sldId id="537" r:id="rId3"/>
    <p:sldId id="546" r:id="rId4"/>
    <p:sldId id="547" r:id="rId5"/>
    <p:sldId id="528" r:id="rId6"/>
    <p:sldId id="549" r:id="rId7"/>
    <p:sldId id="550" r:id="rId8"/>
    <p:sldId id="524" r:id="rId9"/>
    <p:sldId id="530" r:id="rId10"/>
    <p:sldId id="548" r:id="rId11"/>
    <p:sldId id="538" r:id="rId12"/>
    <p:sldId id="540" r:id="rId13"/>
    <p:sldId id="543" r:id="rId14"/>
    <p:sldId id="542" r:id="rId15"/>
    <p:sldId id="544" r:id="rId16"/>
    <p:sldId id="545" r:id="rId17"/>
    <p:sldId id="539" r:id="rId18"/>
    <p:sldId id="535" r:id="rId19"/>
    <p:sldId id="551" r:id="rId20"/>
    <p:sldId id="552" r:id="rId21"/>
    <p:sldId id="553" r:id="rId22"/>
    <p:sldId id="554" r:id="rId23"/>
    <p:sldId id="556" r:id="rId24"/>
    <p:sldId id="555" r:id="rId25"/>
    <p:sldId id="557" r:id="rId26"/>
    <p:sldId id="558" r:id="rId27"/>
    <p:sldId id="536" r:id="rId28"/>
    <p:sldId id="559" r:id="rId29"/>
    <p:sldId id="560" r:id="rId30"/>
    <p:sldId id="561" r:id="rId31"/>
    <p:sldId id="526" r:id="rId32"/>
    <p:sldId id="534" r:id="rId33"/>
    <p:sldId id="56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579" autoAdjust="0"/>
    <p:restoredTop sz="69627" autoAdjust="0"/>
  </p:normalViewPr>
  <p:slideViewPr>
    <p:cSldViewPr>
      <p:cViewPr varScale="1">
        <p:scale>
          <a:sx n="54" d="100"/>
          <a:sy n="54" d="100"/>
        </p:scale>
        <p:origin x="774" y="7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0B3DE-A36D-49A5-A25B-E8D1641145B9}" type="datetimeFigureOut">
              <a:rPr lang="en-US" smtClean="0"/>
              <a:t>5/26/2015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0758B7-0F65-4FFA-8797-A1A17D6188B0}" type="slidenum">
              <a:rPr lang="en-US" smtClean="0"/>
              <a:t>‹#›</a:t>
            </a:fld>
            <a:endParaRPr lang="en-US" dirty="0"/>
          </a:p>
        </p:txBody>
      </p:sp>
    </p:spTree>
    <p:extLst>
      <p:ext uri="{BB962C8B-B14F-4D97-AF65-F5344CB8AC3E}">
        <p14:creationId xmlns:p14="http://schemas.microsoft.com/office/powerpoint/2010/main" val="78511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OPENS,</a:t>
            </a:r>
            <a:r>
              <a:rPr lang="en-US" baseline="0" dirty="0" smtClean="0"/>
              <a:t> INTRODUCES TEAM</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a:t>
            </a:fld>
            <a:endParaRPr lang="en-US" dirty="0"/>
          </a:p>
        </p:txBody>
      </p:sp>
    </p:spTree>
    <p:extLst>
      <p:ext uri="{BB962C8B-B14F-4D97-AF65-F5344CB8AC3E}">
        <p14:creationId xmlns:p14="http://schemas.microsoft.com/office/powerpoint/2010/main" val="718805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r>
              <a:rPr lang="en-US" dirty="0" smtClean="0"/>
              <a:t>LYNETTE</a:t>
            </a:r>
          </a:p>
          <a:p>
            <a:pPr marL="0" lvl="0" indent="0">
              <a:buFontTx/>
              <a:buNone/>
            </a:pPr>
            <a:r>
              <a:rPr lang="en-US" dirty="0" smtClean="0"/>
              <a:t>---------------------</a:t>
            </a:r>
          </a:p>
          <a:p>
            <a:pPr marL="0" lvl="0" indent="0">
              <a:buFontTx/>
              <a:buNone/>
            </a:pPr>
            <a:r>
              <a:rPr lang="en-US" dirty="0" smtClean="0"/>
              <a:t>Explain the structure, membership</a:t>
            </a:r>
            <a:r>
              <a:rPr lang="en-US" baseline="0" dirty="0" smtClean="0"/>
              <a:t> and activities different types of groups that meet specifically related to your CoP team.  For example, </a:t>
            </a:r>
            <a:r>
              <a:rPr lang="en-US" dirty="0" smtClean="0"/>
              <a:t>how often do you meet, who and how many people attend, how do you structure the agenda).  Help</a:t>
            </a:r>
            <a:r>
              <a:rPr lang="en-US" baseline="0" dirty="0" smtClean="0"/>
              <a:t> the audience understand the infrastructure that is leading the supporting families activities.  </a:t>
            </a:r>
            <a:endParaRPr lang="en-US" dirty="0" smtClean="0"/>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10</a:t>
            </a:fld>
            <a:endParaRPr lang="en-US" dirty="0"/>
          </a:p>
        </p:txBody>
      </p:sp>
    </p:spTree>
    <p:extLst>
      <p:ext uri="{BB962C8B-B14F-4D97-AF65-F5344CB8AC3E}">
        <p14:creationId xmlns:p14="http://schemas.microsoft.com/office/powerpoint/2010/main" val="3271415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EMMA</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11</a:t>
            </a:fld>
            <a:endParaRPr lang="en-US" dirty="0"/>
          </a:p>
        </p:txBody>
      </p:sp>
    </p:spTree>
    <p:extLst>
      <p:ext uri="{BB962C8B-B14F-4D97-AF65-F5344CB8AC3E}">
        <p14:creationId xmlns:p14="http://schemas.microsoft.com/office/powerpoint/2010/main" val="2063694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EMMA</a:t>
            </a:r>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12</a:t>
            </a:fld>
            <a:endParaRPr lang="en-US" dirty="0"/>
          </a:p>
        </p:txBody>
      </p:sp>
    </p:spTree>
    <p:extLst>
      <p:ext uri="{BB962C8B-B14F-4D97-AF65-F5344CB8AC3E}">
        <p14:creationId xmlns:p14="http://schemas.microsoft.com/office/powerpoint/2010/main" val="3597670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EMMA</a:t>
            </a:r>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13</a:t>
            </a:fld>
            <a:endParaRPr lang="en-US" dirty="0"/>
          </a:p>
        </p:txBody>
      </p:sp>
    </p:spTree>
    <p:extLst>
      <p:ext uri="{BB962C8B-B14F-4D97-AF65-F5344CB8AC3E}">
        <p14:creationId xmlns:p14="http://schemas.microsoft.com/office/powerpoint/2010/main" val="649549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EMMA</a:t>
            </a:r>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14</a:t>
            </a:fld>
            <a:endParaRPr lang="en-US" dirty="0"/>
          </a:p>
        </p:txBody>
      </p:sp>
    </p:spTree>
    <p:extLst>
      <p:ext uri="{BB962C8B-B14F-4D97-AF65-F5344CB8AC3E}">
        <p14:creationId xmlns:p14="http://schemas.microsoft.com/office/powerpoint/2010/main" val="2901556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EMMA</a:t>
            </a:r>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15</a:t>
            </a:fld>
            <a:endParaRPr lang="en-US" dirty="0"/>
          </a:p>
        </p:txBody>
      </p:sp>
    </p:spTree>
    <p:extLst>
      <p:ext uri="{BB962C8B-B14F-4D97-AF65-F5344CB8AC3E}">
        <p14:creationId xmlns:p14="http://schemas.microsoft.com/office/powerpoint/2010/main" val="2293495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EMMA</a:t>
            </a:r>
          </a:p>
          <a:p>
            <a:endParaRPr lang="en-US" dirty="0" smtClean="0"/>
          </a:p>
          <a:p>
            <a:r>
              <a:rPr lang="en-US" dirty="0" smtClean="0"/>
              <a:t>UT Extension – Family</a:t>
            </a:r>
            <a:r>
              <a:rPr lang="en-US" baseline="0" dirty="0" smtClean="0"/>
              <a:t> and Consumer Sciences director passes along each monthly newsletter to all her agents in every county</a:t>
            </a:r>
            <a:endParaRPr lang="en-US" dirty="0" smtClean="0"/>
          </a:p>
          <a:p>
            <a:r>
              <a:rPr lang="en-US" dirty="0" smtClean="0"/>
              <a:t>TennesseeWorks – have included SF</a:t>
            </a:r>
            <a:r>
              <a:rPr lang="en-US" baseline="0" dirty="0" smtClean="0"/>
              <a:t> updates in their newsletters, social media</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TN Disability Pathfinder – have included SF</a:t>
            </a:r>
            <a:r>
              <a:rPr lang="en-US" baseline="0" dirty="0" smtClean="0"/>
              <a:t> updates in their newsletters, social media</a:t>
            </a:r>
            <a:endParaRPr lang="en-US" dirty="0" smtClean="0"/>
          </a:p>
          <a:p>
            <a:r>
              <a:rPr lang="en-US" dirty="0" smtClean="0"/>
              <a:t>Governor’s Children’s Cabinet/kidcentral – routinely</a:t>
            </a:r>
            <a:r>
              <a:rPr lang="en-US" baseline="0" dirty="0" smtClean="0"/>
              <a:t> shares disability- and family-focused info thru their social media and online database of resources</a:t>
            </a:r>
            <a:endParaRPr lang="en-US" dirty="0" smtClean="0"/>
          </a:p>
          <a:p>
            <a:r>
              <a:rPr lang="en-US" dirty="0" smtClean="0"/>
              <a:t>The Arc TN – donated print materials for resource folder distribution on regional family resources</a:t>
            </a:r>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16</a:t>
            </a:fld>
            <a:endParaRPr lang="en-US" dirty="0"/>
          </a:p>
        </p:txBody>
      </p:sp>
    </p:spTree>
    <p:extLst>
      <p:ext uri="{BB962C8B-B14F-4D97-AF65-F5344CB8AC3E}">
        <p14:creationId xmlns:p14="http://schemas.microsoft.com/office/powerpoint/2010/main" val="2293495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EMMA</a:t>
            </a:r>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17</a:t>
            </a:fld>
            <a:endParaRPr lang="en-US" dirty="0"/>
          </a:p>
        </p:txBody>
      </p:sp>
    </p:spTree>
    <p:extLst>
      <p:ext uri="{BB962C8B-B14F-4D97-AF65-F5344CB8AC3E}">
        <p14:creationId xmlns:p14="http://schemas.microsoft.com/office/powerpoint/2010/main" val="2960805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18</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19</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a:t>
            </a:r>
            <a:endParaRPr lang="en-US" dirty="0"/>
          </a:p>
        </p:txBody>
      </p:sp>
      <p:sp>
        <p:nvSpPr>
          <p:cNvPr id="4" name="Slide Number Placeholder 3"/>
          <p:cNvSpPr>
            <a:spLocks noGrp="1"/>
          </p:cNvSpPr>
          <p:nvPr>
            <p:ph type="sldNum" sz="quarter" idx="10"/>
          </p:nvPr>
        </p:nvSpPr>
        <p:spPr/>
        <p:txBody>
          <a:bodyPr/>
          <a:lstStyle/>
          <a:p>
            <a:fld id="{43D0BFF0-BC4A-4F83-AF42-DF149487A101}" type="slidenum">
              <a:rPr lang="en-US" smtClean="0"/>
              <a:t>2</a:t>
            </a:fld>
            <a:endParaRPr lang="en-US" dirty="0"/>
          </a:p>
        </p:txBody>
      </p:sp>
    </p:spTree>
    <p:extLst>
      <p:ext uri="{BB962C8B-B14F-4D97-AF65-F5344CB8AC3E}">
        <p14:creationId xmlns:p14="http://schemas.microsoft.com/office/powerpoint/2010/main" val="28931714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20</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24</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25</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26</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27</a:t>
            </a:fld>
            <a:endParaRPr lang="en-US" dirty="0"/>
          </a:p>
        </p:txBody>
      </p:sp>
    </p:spTree>
    <p:extLst>
      <p:ext uri="{BB962C8B-B14F-4D97-AF65-F5344CB8AC3E}">
        <p14:creationId xmlns:p14="http://schemas.microsoft.com/office/powerpoint/2010/main" val="2362987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28</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29</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LAURA OR COURTNEY</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30</a:t>
            </a:fld>
            <a:endParaRPr lang="en-US" dirty="0"/>
          </a:p>
        </p:txBody>
      </p:sp>
    </p:spTree>
    <p:extLst>
      <p:ext uri="{BB962C8B-B14F-4D97-AF65-F5344CB8AC3E}">
        <p14:creationId xmlns:p14="http://schemas.microsoft.com/office/powerpoint/2010/main" val="8337896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LAURA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If you were a brand new state starting off in this CoP, what do you wish you would have known at the beginning that you know now?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Discuss</a:t>
            </a:r>
            <a:r>
              <a:rPr lang="en-US" baseline="0" dirty="0" smtClean="0"/>
              <a:t> the lessons you have learned, </a:t>
            </a:r>
            <a:r>
              <a:rPr lang="en-US" dirty="0" smtClean="0"/>
              <a:t>What factors were enabling, or presented challenges or barriers?</a:t>
            </a:r>
            <a:r>
              <a:rPr lang="en-US" baseline="0" dirty="0" smtClean="0"/>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What w</a:t>
            </a:r>
            <a:r>
              <a:rPr lang="en-US" dirty="0" smtClean="0"/>
              <a:t>ould you do differently</a:t>
            </a:r>
            <a:r>
              <a:rPr lang="en-US" baseline="0" dirty="0" smtClean="0"/>
              <a:t> or have you changed to meet the challenge?</a:t>
            </a:r>
          </a:p>
          <a:p>
            <a:pPr marL="0" indent="0">
              <a:buFont typeface="Arial" panose="020B0604020202020204"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31</a:t>
            </a:fld>
            <a:endParaRPr lang="en-US" dirty="0"/>
          </a:p>
        </p:txBody>
      </p:sp>
    </p:spTree>
    <p:extLst>
      <p:ext uri="{BB962C8B-B14F-4D97-AF65-F5344CB8AC3E}">
        <p14:creationId xmlns:p14="http://schemas.microsoft.com/office/powerpoint/2010/main" val="15135521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LYNETTE</a:t>
            </a:r>
          </a:p>
          <a:p>
            <a:r>
              <a:rPr lang="en-US" dirty="0" smtClean="0"/>
              <a:t>----------------</a:t>
            </a:r>
          </a:p>
          <a:p>
            <a:r>
              <a:rPr lang="en-US" dirty="0" smtClean="0"/>
              <a:t>Please share </a:t>
            </a:r>
            <a:r>
              <a:rPr lang="en-US" baseline="0" dirty="0" smtClean="0"/>
              <a:t>what you hope the CoP is going to concretely achieve one year from now.</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32</a:t>
            </a:fld>
            <a:endParaRPr lang="en-US" dirty="0"/>
          </a:p>
        </p:txBody>
      </p:sp>
    </p:spTree>
    <p:extLst>
      <p:ext uri="{BB962C8B-B14F-4D97-AF65-F5344CB8AC3E}">
        <p14:creationId xmlns:p14="http://schemas.microsoft.com/office/powerpoint/2010/main" val="1513552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LAURA</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Set</a:t>
            </a:r>
            <a:r>
              <a:rPr lang="en-US" baseline="0" dirty="0" smtClean="0"/>
              <a:t> the stage of what is happening in your state that may influence the work you are doing to support families. (positive or negative)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Big events the occurred in the last year that may impact the work</a:t>
            </a:r>
            <a:br>
              <a:rPr lang="en-US" dirty="0" smtClean="0"/>
            </a:br>
            <a:r>
              <a:rPr lang="en-US" dirty="0" smtClean="0"/>
              <a:t>(i.e., change in governor/legislative leadership, budget reduction/surplus, planned systems reform) New</a:t>
            </a:r>
            <a:r>
              <a:rPr lang="en-US" baseline="0" dirty="0" smtClean="0"/>
              <a:t> grants or initiatives that are integrated or connected with this work. </a:t>
            </a:r>
            <a:endParaRPr lang="en-US" dirty="0" smtClean="0"/>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3</a:t>
            </a:fld>
            <a:endParaRPr lang="en-US" dirty="0"/>
          </a:p>
        </p:txBody>
      </p:sp>
    </p:spTree>
    <p:extLst>
      <p:ext uri="{BB962C8B-B14F-4D97-AF65-F5344CB8AC3E}">
        <p14:creationId xmlns:p14="http://schemas.microsoft.com/office/powerpoint/2010/main" val="1585620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LYNETTE</a:t>
            </a:r>
          </a:p>
          <a:p>
            <a:r>
              <a:rPr lang="en-US" dirty="0" smtClean="0"/>
              <a:t>----------------</a:t>
            </a:r>
          </a:p>
          <a:p>
            <a:r>
              <a:rPr lang="en-US" dirty="0" smtClean="0"/>
              <a:t>Please share </a:t>
            </a:r>
            <a:r>
              <a:rPr lang="en-US" baseline="0" dirty="0" smtClean="0"/>
              <a:t>what you hope the CoP is going to concretely achieve one year from now.</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33</a:t>
            </a:fld>
            <a:endParaRPr lang="en-US" dirty="0"/>
          </a:p>
        </p:txBody>
      </p:sp>
    </p:spTree>
    <p:extLst>
      <p:ext uri="{BB962C8B-B14F-4D97-AF65-F5344CB8AC3E}">
        <p14:creationId xmlns:p14="http://schemas.microsoft.com/office/powerpoint/2010/main" val="1513552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LAURA</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Set</a:t>
            </a:r>
            <a:r>
              <a:rPr lang="en-US" baseline="0" dirty="0" smtClean="0"/>
              <a:t> the stage of what is happening in your state that may influence the work you are doing to support families. (positive or negative)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Big events the occurred in the last year that may impact the work</a:t>
            </a:r>
            <a:br>
              <a:rPr lang="en-US" dirty="0" smtClean="0"/>
            </a:br>
            <a:r>
              <a:rPr lang="en-US" dirty="0" smtClean="0"/>
              <a:t>(i.e., change in governor/legislative leadership, budget reduction/surplus, planned systems reform) New</a:t>
            </a:r>
            <a:r>
              <a:rPr lang="en-US" baseline="0" dirty="0" smtClean="0"/>
              <a:t> grants or initiatives that are integrated or connected with this work. </a:t>
            </a:r>
            <a:endParaRPr lang="en-US" dirty="0" smtClean="0"/>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4</a:t>
            </a:fld>
            <a:endParaRPr lang="en-US" dirty="0"/>
          </a:p>
        </p:txBody>
      </p:sp>
    </p:spTree>
    <p:extLst>
      <p:ext uri="{BB962C8B-B14F-4D97-AF65-F5344CB8AC3E}">
        <p14:creationId xmlns:p14="http://schemas.microsoft.com/office/powerpoint/2010/main" val="2428503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LAURA</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Set</a:t>
            </a:r>
            <a:r>
              <a:rPr lang="en-US" baseline="0" dirty="0" smtClean="0"/>
              <a:t> the stage of what is happening in your state that may influence the work you are doing to support families. (positive or negative)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Big events the occurred in the last year that may impact the work</a:t>
            </a:r>
            <a:br>
              <a:rPr lang="en-US" dirty="0" smtClean="0"/>
            </a:br>
            <a:r>
              <a:rPr lang="en-US" dirty="0" smtClean="0"/>
              <a:t>(i.e., change in governor/legislative leadership, budget reduction/surplus, planned systems reform) New</a:t>
            </a:r>
            <a:r>
              <a:rPr lang="en-US" baseline="0" dirty="0" smtClean="0"/>
              <a:t> grants or initiatives that are integrated or connected with this work. </a:t>
            </a:r>
            <a:endParaRPr lang="en-US" dirty="0" smtClean="0"/>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5</a:t>
            </a:fld>
            <a:endParaRPr lang="en-US" dirty="0"/>
          </a:p>
        </p:txBody>
      </p:sp>
    </p:spTree>
    <p:extLst>
      <p:ext uri="{BB962C8B-B14F-4D97-AF65-F5344CB8AC3E}">
        <p14:creationId xmlns:p14="http://schemas.microsoft.com/office/powerpoint/2010/main" val="3749818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LAURA</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Set</a:t>
            </a:r>
            <a:r>
              <a:rPr lang="en-US" baseline="0" dirty="0" smtClean="0"/>
              <a:t> the stage of what is happening in your state that may influence the work you are doing to support families. (positive or negative)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Big events the occurred in the last year that may impact the work</a:t>
            </a:r>
            <a:br>
              <a:rPr lang="en-US" dirty="0" smtClean="0"/>
            </a:br>
            <a:r>
              <a:rPr lang="en-US" dirty="0" smtClean="0"/>
              <a:t>(i.e., change in governor/legislative leadership, budget reduction/surplus, planned systems reform) New</a:t>
            </a:r>
            <a:r>
              <a:rPr lang="en-US" baseline="0" dirty="0" smtClean="0"/>
              <a:t> grants or initiatives that are integrated or connected with this work. </a:t>
            </a:r>
            <a:endParaRPr lang="en-US" dirty="0" smtClean="0"/>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6</a:t>
            </a:fld>
            <a:endParaRPr lang="en-US" dirty="0"/>
          </a:p>
        </p:txBody>
      </p:sp>
    </p:spTree>
    <p:extLst>
      <p:ext uri="{BB962C8B-B14F-4D97-AF65-F5344CB8AC3E}">
        <p14:creationId xmlns:p14="http://schemas.microsoft.com/office/powerpoint/2010/main" val="2428503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LAURA</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Set</a:t>
            </a:r>
            <a:r>
              <a:rPr lang="en-US" baseline="0" dirty="0" smtClean="0"/>
              <a:t> the stage of what is happening in your state that may influence the work you are doing to support families. (positive or negative)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Big events the occurred in the last year that may impact the work</a:t>
            </a:r>
            <a:br>
              <a:rPr lang="en-US" dirty="0" smtClean="0"/>
            </a:br>
            <a:r>
              <a:rPr lang="en-US" dirty="0" smtClean="0"/>
              <a:t>(i.e., change in governor/legislative leadership, budget reduction/surplus, planned systems reform) New</a:t>
            </a:r>
            <a:r>
              <a:rPr lang="en-US" baseline="0" dirty="0" smtClean="0"/>
              <a:t> grants or initiatives that are integrated or connected with this work. </a:t>
            </a:r>
            <a:endParaRPr lang="en-US" dirty="0" smtClean="0"/>
          </a:p>
          <a:p>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7</a:t>
            </a:fld>
            <a:endParaRPr lang="en-US" dirty="0"/>
          </a:p>
        </p:txBody>
      </p:sp>
    </p:spTree>
    <p:extLst>
      <p:ext uri="{BB962C8B-B14F-4D97-AF65-F5344CB8AC3E}">
        <p14:creationId xmlns:p14="http://schemas.microsoft.com/office/powerpoint/2010/main" val="2428503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LYNETTE</a:t>
            </a:r>
          </a:p>
          <a:p>
            <a:r>
              <a:rPr lang="en-US" dirty="0" smtClean="0"/>
              <a:t>---------------------</a:t>
            </a:r>
          </a:p>
          <a:p>
            <a:r>
              <a:rPr lang="en-US" dirty="0" smtClean="0"/>
              <a:t>Please list</a:t>
            </a:r>
            <a:r>
              <a:rPr lang="en-US" baseline="0" dirty="0" smtClean="0"/>
              <a:t> the goal/vision or activities that your group planned on doing when you applied for the grant (or in your first year).  Then in second column list the current priorities or goals that you are focusing on NOW.  Share with the audience what has changed and what has stayed the same.  Explain why.  (add as many rows as you see fit)</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8</a:t>
            </a:fld>
            <a:endParaRPr lang="en-US" dirty="0"/>
          </a:p>
        </p:txBody>
      </p:sp>
    </p:spTree>
    <p:extLst>
      <p:ext uri="{BB962C8B-B14F-4D97-AF65-F5344CB8AC3E}">
        <p14:creationId xmlns:p14="http://schemas.microsoft.com/office/powerpoint/2010/main" val="833733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LYNETTE</a:t>
            </a:r>
          </a:p>
          <a:p>
            <a:r>
              <a:rPr lang="en-US" dirty="0" smtClean="0"/>
              <a:t>----------------------------</a:t>
            </a:r>
          </a:p>
          <a:p>
            <a:r>
              <a:rPr lang="en-US" dirty="0" smtClean="0"/>
              <a:t>Please list</a:t>
            </a:r>
            <a:r>
              <a:rPr lang="en-US" baseline="0" dirty="0" smtClean="0"/>
              <a:t> partners/stakeholders involved in the beginning and then in the second column, list the current stakeholders.  In your discussion, highlight non-traditional partners or partners that you are excited about bringing to the table for this topic that aren’t usually involved in the supporting families discussions.  Explain how you were able to get partners to table and get them up to speed with the rest of the group in its thinking around LifeCourse.  </a:t>
            </a:r>
            <a:endParaRPr lang="en-US" dirty="0"/>
          </a:p>
        </p:txBody>
      </p:sp>
      <p:sp>
        <p:nvSpPr>
          <p:cNvPr id="4" name="Slide Number Placeholder 3"/>
          <p:cNvSpPr>
            <a:spLocks noGrp="1"/>
          </p:cNvSpPr>
          <p:nvPr>
            <p:ph type="sldNum" sz="quarter" idx="10"/>
          </p:nvPr>
        </p:nvSpPr>
        <p:spPr/>
        <p:txBody>
          <a:bodyPr/>
          <a:lstStyle/>
          <a:p>
            <a:fld id="{2B0758B7-0F65-4FFA-8797-A1A17D6188B0}" type="slidenum">
              <a:rPr lang="en-US" smtClean="0"/>
              <a:t>9</a:t>
            </a:fld>
            <a:endParaRPr lang="en-US" dirty="0"/>
          </a:p>
        </p:txBody>
      </p:sp>
    </p:spTree>
    <p:extLst>
      <p:ext uri="{BB962C8B-B14F-4D97-AF65-F5344CB8AC3E}">
        <p14:creationId xmlns:p14="http://schemas.microsoft.com/office/powerpoint/2010/main" val="833733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145C4-20AE-0F4D-BCF8-825916713C61}" type="slidenum">
              <a:rPr lang="en-US" smtClean="0"/>
              <a:t>‹#›</a:t>
            </a:fld>
            <a:endParaRPr lang="en-US" dirty="0"/>
          </a:p>
        </p:txBody>
      </p:sp>
    </p:spTree>
    <p:extLst>
      <p:ext uri="{BB962C8B-B14F-4D97-AF65-F5344CB8AC3E}">
        <p14:creationId xmlns:p14="http://schemas.microsoft.com/office/powerpoint/2010/main" val="181943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2489838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364554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3029756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2849898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3679797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2486664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270954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1032187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145C4-20AE-0F4D-BCF8-825916713C61}" type="slidenum">
              <a:rPr lang="en-US" smtClean="0"/>
              <a:t>‹#›</a:t>
            </a:fld>
            <a:endParaRPr lang="en-US" dirty="0"/>
          </a:p>
        </p:txBody>
      </p:sp>
    </p:spTree>
    <p:extLst>
      <p:ext uri="{BB962C8B-B14F-4D97-AF65-F5344CB8AC3E}">
        <p14:creationId xmlns:p14="http://schemas.microsoft.com/office/powerpoint/2010/main" val="10585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A9F897-B908-4BA1-AE4F-CF9F2298B0F6}" type="datetimeFigureOut">
              <a:rPr lang="en-US" smtClean="0"/>
              <a:t>5/26/2015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8FEE40-99EA-429B-A2CD-7317D822849C}" type="slidenum">
              <a:rPr lang="en-US" smtClean="0"/>
              <a:t>‹#›</a:t>
            </a:fld>
            <a:endParaRPr lang="en-US" dirty="0"/>
          </a:p>
        </p:txBody>
      </p:sp>
    </p:spTree>
    <p:extLst>
      <p:ext uri="{BB962C8B-B14F-4D97-AF65-F5344CB8AC3E}">
        <p14:creationId xmlns:p14="http://schemas.microsoft.com/office/powerpoint/2010/main" val="10748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9F897-B908-4BA1-AE4F-CF9F2298B0F6}" type="datetimeFigureOut">
              <a:rPr lang="en-US" smtClean="0"/>
              <a:t>5/26/2015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FEE40-99EA-429B-A2CD-7317D822849C}" type="slidenum">
              <a:rPr lang="en-US" smtClean="0"/>
              <a:t>‹#›</a:t>
            </a:fld>
            <a:endParaRPr lang="en-US" dirty="0"/>
          </a:p>
        </p:txBody>
      </p:sp>
    </p:spTree>
    <p:extLst>
      <p:ext uri="{BB962C8B-B14F-4D97-AF65-F5344CB8AC3E}">
        <p14:creationId xmlns:p14="http://schemas.microsoft.com/office/powerpoint/2010/main" val="959589169"/>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3505200"/>
            <a:ext cx="7391400" cy="2895600"/>
          </a:xfrm>
        </p:spPr>
        <p:txBody>
          <a:bodyPr>
            <a:normAutofit/>
          </a:bodyPr>
          <a:lstStyle/>
          <a:p>
            <a:r>
              <a:rPr lang="en-US" sz="2700" dirty="0" smtClean="0"/>
              <a:t>Tennessee State Team</a:t>
            </a: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275" y="1143000"/>
            <a:ext cx="8671725" cy="1752600"/>
          </a:xfrm>
          <a:prstGeom prst="rect">
            <a:avLst/>
          </a:prstGeom>
        </p:spPr>
      </p:pic>
    </p:spTree>
    <p:extLst>
      <p:ext uri="{BB962C8B-B14F-4D97-AF65-F5344CB8AC3E}">
        <p14:creationId xmlns:p14="http://schemas.microsoft.com/office/powerpoint/2010/main" val="1060569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noGrp="1"/>
          </p:cNvSpPr>
          <p:nvPr>
            <p:ph type="title"/>
          </p:nvPr>
        </p:nvSpPr>
        <p:spPr>
          <a:xfrm>
            <a:off x="1219200" y="304800"/>
            <a:ext cx="62484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Overview of Core Team Activities </a:t>
            </a:r>
          </a:p>
        </p:txBody>
      </p:sp>
      <p:sp>
        <p:nvSpPr>
          <p:cNvPr id="2" name="TextBox 1"/>
          <p:cNvSpPr txBox="1"/>
          <p:nvPr/>
        </p:nvSpPr>
        <p:spPr>
          <a:xfrm>
            <a:off x="533400" y="1600200"/>
            <a:ext cx="8305800" cy="5570756"/>
          </a:xfrm>
          <a:prstGeom prst="rect">
            <a:avLst/>
          </a:prstGeom>
          <a:noFill/>
        </p:spPr>
        <p:txBody>
          <a:bodyPr wrap="square" rtlCol="0">
            <a:spAutoFit/>
          </a:bodyPr>
          <a:lstStyle/>
          <a:p>
            <a:r>
              <a:rPr lang="en-US" sz="3200" dirty="0"/>
              <a:t>Community of Practice Activities:</a:t>
            </a:r>
          </a:p>
          <a:p>
            <a:pPr marL="342900" indent="-342900">
              <a:buFont typeface="Arial" panose="020B0604020202020204" pitchFamily="34" charset="0"/>
              <a:buChar char="•"/>
            </a:pPr>
            <a:r>
              <a:rPr lang="en-US" sz="3200" dirty="0"/>
              <a:t>4 Council staff and 4 DD agency staff have been meeting monthly </a:t>
            </a:r>
          </a:p>
          <a:p>
            <a:pPr marL="800100" lvl="1" indent="-342900">
              <a:buFont typeface="Arial" panose="020B0604020202020204" pitchFamily="34" charset="0"/>
              <a:buChar char="•"/>
            </a:pPr>
            <a:r>
              <a:rPr lang="en-US" sz="3200" dirty="0"/>
              <a:t>3 Workgroups with 3-4 staff</a:t>
            </a:r>
          </a:p>
          <a:p>
            <a:pPr marL="1257300" lvl="2" indent="-342900">
              <a:buFont typeface="Arial" panose="020B0604020202020204" pitchFamily="34" charset="0"/>
              <a:buChar char="•"/>
            </a:pPr>
            <a:r>
              <a:rPr lang="en-US" sz="3200" dirty="0"/>
              <a:t>Products/Materials</a:t>
            </a:r>
          </a:p>
          <a:p>
            <a:pPr marL="1257300" lvl="2" indent="-342900">
              <a:buFont typeface="Arial" panose="020B0604020202020204" pitchFamily="34" charset="0"/>
              <a:buChar char="•"/>
            </a:pPr>
            <a:r>
              <a:rPr lang="en-US" sz="3200" dirty="0"/>
              <a:t>Lunch and Learns/Meetings to build community partnerships</a:t>
            </a:r>
          </a:p>
          <a:p>
            <a:pPr marL="1257300" lvl="2" indent="-342900">
              <a:buFont typeface="Arial" panose="020B0604020202020204" pitchFamily="34" charset="0"/>
              <a:buChar char="•"/>
            </a:pPr>
            <a:r>
              <a:rPr lang="en-US" sz="3200" dirty="0"/>
              <a:t>Regional Family Meetings</a:t>
            </a:r>
          </a:p>
          <a:p>
            <a:pPr marL="285750" indent="-285750">
              <a:buFont typeface="Arial" panose="020B0604020202020204" pitchFamily="34" charset="0"/>
              <a:buChar char="•"/>
            </a:pPr>
            <a:r>
              <a:rPr lang="en-US" sz="3200" dirty="0" smtClean="0"/>
              <a:t>Coordinate activities that have implications in Supporting Families</a:t>
            </a:r>
          </a:p>
          <a:p>
            <a:pPr marL="1200150" lvl="2" indent="-285750">
              <a:buFontTx/>
              <a:buChar char="-"/>
            </a:pPr>
            <a:endParaRPr lang="en-US" dirty="0" smtClean="0"/>
          </a:p>
          <a:p>
            <a:pPr lvl="1"/>
            <a:endParaRPr lang="en-US" dirty="0"/>
          </a:p>
        </p:txBody>
      </p:sp>
    </p:spTree>
    <p:extLst>
      <p:ext uri="{BB962C8B-B14F-4D97-AF65-F5344CB8AC3E}">
        <p14:creationId xmlns:p14="http://schemas.microsoft.com/office/powerpoint/2010/main" val="2458188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Past Year: Information Dissemination</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sz="2400" dirty="0" smtClean="0"/>
              <a:t>“Info </a:t>
            </a:r>
            <a:r>
              <a:rPr lang="en-US" sz="2400" dirty="0"/>
              <a:t>and Training Supports” </a:t>
            </a:r>
            <a:r>
              <a:rPr lang="en-US" sz="2400" dirty="0" smtClean="0"/>
              <a:t>bucket</a:t>
            </a:r>
          </a:p>
          <a:p>
            <a:r>
              <a:rPr lang="en-US" sz="2400" dirty="0" smtClean="0"/>
              <a:t>Activities: Monthly </a:t>
            </a:r>
            <a:r>
              <a:rPr lang="en-US" sz="2400" dirty="0"/>
              <a:t>e-newsletter </a:t>
            </a:r>
            <a:r>
              <a:rPr lang="en-US" sz="2400" dirty="0" smtClean="0"/>
              <a:t>about Supporting Families</a:t>
            </a:r>
            <a:endParaRPr lang="en-US" sz="2400" dirty="0"/>
          </a:p>
          <a:p>
            <a:pPr lvl="2"/>
            <a:r>
              <a:rPr lang="en-US" dirty="0" smtClean="0"/>
              <a:t>Already using </a:t>
            </a:r>
            <a:r>
              <a:rPr lang="en-US" dirty="0"/>
              <a:t>MailChimp platform </a:t>
            </a:r>
            <a:r>
              <a:rPr lang="en-US" dirty="0" smtClean="0"/>
              <a:t>– </a:t>
            </a:r>
            <a:r>
              <a:rPr lang="en-US" dirty="0"/>
              <a:t>started new </a:t>
            </a:r>
            <a:r>
              <a:rPr lang="en-US" dirty="0" smtClean="0"/>
              <a:t>product </a:t>
            </a:r>
            <a:r>
              <a:rPr lang="en-US" dirty="0"/>
              <a:t>to explain SF concepts in brief and </a:t>
            </a:r>
            <a:r>
              <a:rPr lang="en-US" dirty="0" smtClean="0"/>
              <a:t>simple </a:t>
            </a:r>
            <a:r>
              <a:rPr lang="en-US" dirty="0"/>
              <a:t>ways for </a:t>
            </a:r>
            <a:r>
              <a:rPr lang="en-US" dirty="0" smtClean="0"/>
              <a:t>families, </a:t>
            </a:r>
            <a:r>
              <a:rPr lang="en-US" dirty="0"/>
              <a:t>highlight family </a:t>
            </a:r>
            <a:r>
              <a:rPr lang="en-US" dirty="0" smtClean="0"/>
              <a:t>stories, </a:t>
            </a:r>
            <a:r>
              <a:rPr lang="en-US" dirty="0"/>
              <a:t>give updates on team activities</a:t>
            </a:r>
          </a:p>
          <a:p>
            <a:pPr lvl="2"/>
            <a:r>
              <a:rPr lang="en-US" dirty="0" smtClean="0"/>
              <a:t>Focused on: ~700 </a:t>
            </a:r>
            <a:r>
              <a:rPr lang="en-US" dirty="0"/>
              <a:t>subscribers; </a:t>
            </a:r>
            <a:r>
              <a:rPr lang="en-US" dirty="0" smtClean="0"/>
              <a:t>families</a:t>
            </a:r>
            <a:r>
              <a:rPr lang="en-US" dirty="0"/>
              <a:t>, advocates, professionals </a:t>
            </a:r>
          </a:p>
          <a:p>
            <a:pPr lvl="2"/>
            <a:r>
              <a:rPr lang="en-US" dirty="0" smtClean="0"/>
              <a:t>Sustainability: Continuing to </a:t>
            </a:r>
            <a:r>
              <a:rPr lang="en-US" dirty="0"/>
              <a:t>share with new audiences and grow readership</a:t>
            </a:r>
          </a:p>
          <a:p>
            <a:pPr lvl="2"/>
            <a:r>
              <a:rPr lang="en-US" dirty="0" smtClean="0"/>
              <a:t>Data: Platform </a:t>
            </a:r>
            <a:r>
              <a:rPr lang="en-US" dirty="0"/>
              <a:t>provides data on how many people open and share it</a:t>
            </a:r>
          </a:p>
          <a:p>
            <a:pPr marL="0" indent="0">
              <a:buNone/>
            </a:pPr>
            <a:endParaRPr lang="en-US" sz="2000" dirty="0" smtClean="0"/>
          </a:p>
        </p:txBody>
      </p:sp>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Tree>
    <p:extLst>
      <p:ext uri="{BB962C8B-B14F-4D97-AF65-F5344CB8AC3E}">
        <p14:creationId xmlns:p14="http://schemas.microsoft.com/office/powerpoint/2010/main" val="254216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Past Year: Information Dissemination</a:t>
            </a:r>
            <a:endParaRPr lang="en-US" dirty="0"/>
          </a:p>
        </p:txBody>
      </p:sp>
      <p:sp>
        <p:nvSpPr>
          <p:cNvPr id="3" name="Content Placeholder 2"/>
          <p:cNvSpPr>
            <a:spLocks noGrp="1"/>
          </p:cNvSpPr>
          <p:nvPr>
            <p:ph idx="1"/>
          </p:nvPr>
        </p:nvSpPr>
        <p:spPr>
          <a:xfrm>
            <a:off x="228600" y="1600200"/>
            <a:ext cx="8610600" cy="5135562"/>
          </a:xfrm>
        </p:spPr>
        <p:txBody>
          <a:bodyPr>
            <a:normAutofit fontScale="85000" lnSpcReduction="20000"/>
          </a:bodyPr>
          <a:lstStyle/>
          <a:p>
            <a:r>
              <a:rPr lang="en-US" sz="2600" dirty="0" smtClean="0"/>
              <a:t>Activities: Resource folder dissemination</a:t>
            </a:r>
            <a:endParaRPr lang="en-US" sz="2600" dirty="0"/>
          </a:p>
          <a:p>
            <a:pPr lvl="2"/>
            <a:r>
              <a:rPr lang="en-US" sz="2600" dirty="0"/>
              <a:t>State team </a:t>
            </a:r>
            <a:r>
              <a:rPr lang="en-US" sz="2600" dirty="0" smtClean="0"/>
              <a:t>suggested </a:t>
            </a:r>
            <a:r>
              <a:rPr lang="en-US" sz="2600" dirty="0"/>
              <a:t>after seeing MO example</a:t>
            </a:r>
          </a:p>
          <a:p>
            <a:pPr lvl="2"/>
            <a:r>
              <a:rPr lang="en-US" sz="2600" dirty="0"/>
              <a:t>TN team adapted MO folder</a:t>
            </a:r>
          </a:p>
          <a:p>
            <a:pPr lvl="2"/>
            <a:r>
              <a:rPr lang="en-US" sz="2600" dirty="0" smtClean="0"/>
              <a:t>Focused on: families </a:t>
            </a:r>
            <a:r>
              <a:rPr lang="en-US" sz="2600" dirty="0"/>
              <a:t>and professionals</a:t>
            </a:r>
          </a:p>
          <a:p>
            <a:pPr lvl="2"/>
            <a:r>
              <a:rPr lang="en-US" sz="2600" dirty="0" smtClean="0"/>
              <a:t>First round of printing (1000):</a:t>
            </a:r>
          </a:p>
          <a:p>
            <a:pPr lvl="3"/>
            <a:r>
              <a:rPr lang="en-US" sz="2600" dirty="0" smtClean="0"/>
              <a:t>DIDD case managers and intake staff</a:t>
            </a:r>
          </a:p>
          <a:p>
            <a:pPr lvl="3"/>
            <a:r>
              <a:rPr lang="en-US" sz="2600" dirty="0" smtClean="0"/>
              <a:t>Families who requested thru monthly newsletter</a:t>
            </a:r>
          </a:p>
          <a:p>
            <a:pPr lvl="3"/>
            <a:r>
              <a:rPr lang="en-US" sz="2600" dirty="0" smtClean="0"/>
              <a:t>DD Council </a:t>
            </a:r>
            <a:r>
              <a:rPr lang="en-US" sz="2600" dirty="0"/>
              <a:t>members and agency </a:t>
            </a:r>
            <a:r>
              <a:rPr lang="en-US" sz="2600" dirty="0" smtClean="0"/>
              <a:t>representatives</a:t>
            </a:r>
          </a:p>
          <a:p>
            <a:pPr lvl="3"/>
            <a:r>
              <a:rPr lang="en-US" sz="2600" dirty="0"/>
              <a:t>state agency ‘Lunch and Learn’ </a:t>
            </a:r>
            <a:r>
              <a:rPr lang="en-US" sz="2600" dirty="0" smtClean="0"/>
              <a:t>attendees</a:t>
            </a:r>
          </a:p>
          <a:p>
            <a:pPr lvl="3"/>
            <a:r>
              <a:rPr lang="en-US" sz="2600" dirty="0"/>
              <a:t>95 UT Extension </a:t>
            </a:r>
            <a:r>
              <a:rPr lang="en-US" sz="2600" dirty="0" smtClean="0"/>
              <a:t>agents</a:t>
            </a:r>
          </a:p>
          <a:p>
            <a:pPr lvl="3"/>
            <a:r>
              <a:rPr lang="en-US" sz="2600" dirty="0" smtClean="0"/>
              <a:t>The Arc TN</a:t>
            </a:r>
          </a:p>
          <a:p>
            <a:pPr lvl="3"/>
            <a:r>
              <a:rPr lang="en-US" sz="2600" dirty="0" smtClean="0"/>
              <a:t>Parent Training and Info Center transition fair</a:t>
            </a:r>
          </a:p>
          <a:p>
            <a:pPr lvl="3"/>
            <a:r>
              <a:rPr lang="en-US" sz="2600" dirty="0"/>
              <a:t>Tennessee Academy of Family Physicians conference </a:t>
            </a:r>
            <a:endParaRPr lang="en-US" sz="2600" dirty="0" smtClean="0"/>
          </a:p>
          <a:p>
            <a:pPr lvl="3"/>
            <a:r>
              <a:rPr lang="en-US" sz="2600" dirty="0" smtClean="0"/>
              <a:t>UCEDDs</a:t>
            </a:r>
            <a:endParaRPr lang="en-US" sz="2600" dirty="0"/>
          </a:p>
        </p:txBody>
      </p:sp>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Tree>
    <p:extLst>
      <p:ext uri="{BB962C8B-B14F-4D97-AF65-F5344CB8AC3E}">
        <p14:creationId xmlns:p14="http://schemas.microsoft.com/office/powerpoint/2010/main" val="972749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Past Year: Information Dissemination</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a:t>Activities: Resource folder dissemination</a:t>
            </a:r>
          </a:p>
          <a:p>
            <a:pPr lvl="2"/>
            <a:r>
              <a:rPr lang="en-US" sz="2800" dirty="0" smtClean="0"/>
              <a:t>2</a:t>
            </a:r>
            <a:r>
              <a:rPr lang="en-US" sz="2800" baseline="30000" dirty="0" smtClean="0"/>
              <a:t>nd</a:t>
            </a:r>
            <a:r>
              <a:rPr lang="en-US" sz="2800" dirty="0" smtClean="0"/>
              <a:t> round of printing (4,000):</a:t>
            </a:r>
          </a:p>
          <a:p>
            <a:pPr lvl="3"/>
            <a:r>
              <a:rPr lang="en-US" sz="2800" dirty="0"/>
              <a:t>Targeted amount of folders to UT Extension agents in every county, based on county population</a:t>
            </a:r>
          </a:p>
          <a:p>
            <a:pPr lvl="2"/>
            <a:r>
              <a:rPr lang="en-US" sz="2800" dirty="0"/>
              <a:t>Sustainable </a:t>
            </a:r>
            <a:r>
              <a:rPr lang="en-US" sz="2800" dirty="0" smtClean="0"/>
              <a:t>through </a:t>
            </a:r>
            <a:r>
              <a:rPr lang="en-US" sz="2800" dirty="0"/>
              <a:t>end of grant; Plan to approach other state agencies and partners to contribute to cost of printing; will do annual evaluation of content and update if needed</a:t>
            </a:r>
          </a:p>
          <a:p>
            <a:pPr lvl="2"/>
            <a:r>
              <a:rPr lang="en-US" sz="2800" dirty="0" smtClean="0"/>
              <a:t>Data: Tracking </a:t>
            </a:r>
            <a:r>
              <a:rPr lang="en-US" sz="2800" dirty="0"/>
              <a:t>who we distribute to; tracking all feedback received</a:t>
            </a:r>
          </a:p>
          <a:p>
            <a:pPr lvl="2"/>
            <a:endParaRPr lang="en-US" dirty="0"/>
          </a:p>
        </p:txBody>
      </p:sp>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Tree>
    <p:extLst>
      <p:ext uri="{BB962C8B-B14F-4D97-AF65-F5344CB8AC3E}">
        <p14:creationId xmlns:p14="http://schemas.microsoft.com/office/powerpoint/2010/main" val="2838526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Past Year: Information Dissemination</a:t>
            </a:r>
            <a:endParaRPr lang="en-US" dirty="0"/>
          </a:p>
        </p:txBody>
      </p:sp>
      <p:sp>
        <p:nvSpPr>
          <p:cNvPr id="3" name="Content Placeholder 2"/>
          <p:cNvSpPr>
            <a:spLocks noGrp="1"/>
          </p:cNvSpPr>
          <p:nvPr>
            <p:ph idx="1"/>
          </p:nvPr>
        </p:nvSpPr>
        <p:spPr>
          <a:xfrm>
            <a:off x="228600" y="1600200"/>
            <a:ext cx="8458200" cy="5105400"/>
          </a:xfrm>
        </p:spPr>
        <p:txBody>
          <a:bodyPr>
            <a:normAutofit fontScale="92500" lnSpcReduction="20000"/>
          </a:bodyPr>
          <a:lstStyle/>
          <a:p>
            <a:pPr marL="457200" lvl="1" indent="0">
              <a:buNone/>
            </a:pPr>
            <a:r>
              <a:rPr lang="en-US" dirty="0" smtClean="0"/>
              <a:t>Activities: “Lunch </a:t>
            </a:r>
            <a:r>
              <a:rPr lang="en-US" dirty="0"/>
              <a:t>and Learn </a:t>
            </a:r>
            <a:r>
              <a:rPr lang="en-US" dirty="0" smtClean="0"/>
              <a:t>events</a:t>
            </a:r>
          </a:p>
          <a:p>
            <a:pPr lvl="2"/>
            <a:r>
              <a:rPr lang="en-US" sz="2800" dirty="0" smtClean="0"/>
              <a:t>Wanted </a:t>
            </a:r>
            <a:r>
              <a:rPr lang="en-US" sz="2800" dirty="0"/>
              <a:t>to engage state agency partners</a:t>
            </a:r>
          </a:p>
          <a:p>
            <a:pPr lvl="2"/>
            <a:r>
              <a:rPr lang="en-US" sz="2800" dirty="0"/>
              <a:t>Held first event in April 2014; held 2 more </a:t>
            </a:r>
            <a:r>
              <a:rPr lang="en-US" sz="2800" dirty="0" smtClean="0"/>
              <a:t>since </a:t>
            </a:r>
          </a:p>
          <a:p>
            <a:pPr lvl="3"/>
            <a:r>
              <a:rPr lang="en-US" sz="2600" dirty="0" smtClean="0"/>
              <a:t>1 event </a:t>
            </a:r>
            <a:r>
              <a:rPr lang="en-US" sz="2600" dirty="0"/>
              <a:t>on Peer to Peer; </a:t>
            </a:r>
            <a:r>
              <a:rPr lang="en-US" sz="2600" dirty="0" smtClean="0"/>
              <a:t>1 on </a:t>
            </a:r>
            <a:r>
              <a:rPr lang="en-US" sz="2600" dirty="0"/>
              <a:t>Info &amp; Training for </a:t>
            </a:r>
            <a:r>
              <a:rPr lang="en-US" sz="2600" dirty="0" smtClean="0"/>
              <a:t>families</a:t>
            </a:r>
            <a:endParaRPr lang="en-US" sz="2600" dirty="0"/>
          </a:p>
          <a:p>
            <a:pPr lvl="2"/>
            <a:r>
              <a:rPr lang="en-US" sz="2800" dirty="0" smtClean="0"/>
              <a:t>Focused on: state </a:t>
            </a:r>
            <a:r>
              <a:rPr lang="en-US" sz="2800" dirty="0"/>
              <a:t>agency partners – existing partners within disability field </a:t>
            </a:r>
            <a:r>
              <a:rPr lang="en-US" sz="2800" dirty="0" smtClean="0"/>
              <a:t>&amp; reaching out to new state partners</a:t>
            </a:r>
            <a:endParaRPr lang="en-US" sz="2800" dirty="0"/>
          </a:p>
          <a:p>
            <a:pPr lvl="2"/>
            <a:r>
              <a:rPr lang="en-US" sz="2800" dirty="0"/>
              <a:t>Holding hour long </a:t>
            </a:r>
            <a:r>
              <a:rPr lang="en-US" sz="2800" dirty="0" smtClean="0"/>
              <a:t>events: presentation </a:t>
            </a:r>
            <a:r>
              <a:rPr lang="en-US" sz="2800" dirty="0"/>
              <a:t>and discussion</a:t>
            </a:r>
          </a:p>
          <a:p>
            <a:pPr lvl="2"/>
            <a:r>
              <a:rPr lang="en-US" sz="2800" dirty="0" smtClean="0"/>
              <a:t>Sustainable through grant funds and probably beyond (low cost, high reward)</a:t>
            </a:r>
          </a:p>
          <a:p>
            <a:pPr lvl="2"/>
            <a:r>
              <a:rPr lang="en-US" sz="2800" dirty="0" smtClean="0"/>
              <a:t>Data: Evaluations </a:t>
            </a:r>
            <a:r>
              <a:rPr lang="en-US" sz="2800" dirty="0"/>
              <a:t>at event; sign-in </a:t>
            </a:r>
            <a:r>
              <a:rPr lang="en-US" sz="2800" dirty="0" smtClean="0"/>
              <a:t>sheets to track partners; attendance numbers</a:t>
            </a:r>
            <a:endParaRPr lang="en-US" sz="2800" dirty="0"/>
          </a:p>
          <a:p>
            <a:pPr marL="0" indent="0">
              <a:buNone/>
            </a:pPr>
            <a:endParaRPr lang="en-US" sz="2000" dirty="0" smtClean="0"/>
          </a:p>
        </p:txBody>
      </p:sp>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Tree>
    <p:extLst>
      <p:ext uri="{BB962C8B-B14F-4D97-AF65-F5344CB8AC3E}">
        <p14:creationId xmlns:p14="http://schemas.microsoft.com/office/powerpoint/2010/main" val="4233848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Past Year: Information Dissemination</a:t>
            </a:r>
            <a:endParaRPr lang="en-US" dirty="0"/>
          </a:p>
        </p:txBody>
      </p:sp>
      <p:sp>
        <p:nvSpPr>
          <p:cNvPr id="3" name="Content Placeholder 2"/>
          <p:cNvSpPr>
            <a:spLocks noGrp="1"/>
          </p:cNvSpPr>
          <p:nvPr>
            <p:ph idx="1"/>
          </p:nvPr>
        </p:nvSpPr>
        <p:spPr>
          <a:xfrm>
            <a:off x="152400" y="1600200"/>
            <a:ext cx="8534400" cy="5105400"/>
          </a:xfrm>
        </p:spPr>
        <p:txBody>
          <a:bodyPr>
            <a:normAutofit lnSpcReduction="10000"/>
          </a:bodyPr>
          <a:lstStyle/>
          <a:p>
            <a:pPr marL="457200" lvl="1" indent="0">
              <a:buNone/>
            </a:pPr>
            <a:r>
              <a:rPr lang="en-US" sz="2400" dirty="0" smtClean="0"/>
              <a:t>Activities: TN Disability MegaConference – 2014 &amp; 2015</a:t>
            </a:r>
            <a:endParaRPr lang="en-US" sz="2400" dirty="0"/>
          </a:p>
          <a:p>
            <a:pPr lvl="2"/>
            <a:r>
              <a:rPr lang="en-US" dirty="0" smtClean="0"/>
              <a:t>Statewide disability conference held since 2002</a:t>
            </a:r>
          </a:p>
          <a:p>
            <a:pPr lvl="2"/>
            <a:r>
              <a:rPr lang="en-US" dirty="0" smtClean="0"/>
              <a:t>Focused on: 700+ families, self-advocates and professionals who attend</a:t>
            </a:r>
            <a:endParaRPr lang="en-US" dirty="0"/>
          </a:p>
          <a:p>
            <a:pPr lvl="2"/>
            <a:r>
              <a:rPr lang="en-US" dirty="0" smtClean="0"/>
              <a:t>Topics included:</a:t>
            </a:r>
          </a:p>
          <a:p>
            <a:pPr lvl="3"/>
            <a:r>
              <a:rPr lang="en-US" sz="2400" dirty="0" smtClean="0"/>
              <a:t>Keynote about Supporting Families CoP</a:t>
            </a:r>
          </a:p>
          <a:p>
            <a:pPr lvl="3"/>
            <a:r>
              <a:rPr lang="en-US" sz="2400" dirty="0" smtClean="0"/>
              <a:t>Peer to Peer Supports (2 sessions)</a:t>
            </a:r>
          </a:p>
          <a:p>
            <a:pPr lvl="3"/>
            <a:r>
              <a:rPr lang="en-US" sz="2400" dirty="0" smtClean="0"/>
              <a:t>Planning for Next Stage of Life</a:t>
            </a:r>
          </a:p>
          <a:p>
            <a:pPr lvl="3"/>
            <a:r>
              <a:rPr lang="en-US" sz="2400" dirty="0" smtClean="0"/>
              <a:t>Focus Groups on Community Inclusion – Successes and Barriers (2 sessions)</a:t>
            </a:r>
          </a:p>
          <a:p>
            <a:pPr lvl="3"/>
            <a:r>
              <a:rPr lang="en-US" sz="2400" dirty="0" smtClean="0"/>
              <a:t>Thriving without Formal Disability Supports (2 session)</a:t>
            </a:r>
          </a:p>
          <a:p>
            <a:pPr lvl="2"/>
            <a:r>
              <a:rPr lang="en-US" dirty="0" smtClean="0"/>
              <a:t>Data: satisfaction survey from attendees; session notes</a:t>
            </a:r>
          </a:p>
          <a:p>
            <a:pPr marL="1371600" lvl="3" indent="0">
              <a:buNone/>
            </a:pPr>
            <a:endParaRPr lang="en-US" sz="1600" dirty="0"/>
          </a:p>
        </p:txBody>
      </p:sp>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Tree>
    <p:extLst>
      <p:ext uri="{BB962C8B-B14F-4D97-AF65-F5344CB8AC3E}">
        <p14:creationId xmlns:p14="http://schemas.microsoft.com/office/powerpoint/2010/main" val="31466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Past Year: Information Dissemination</a:t>
            </a:r>
            <a:endParaRPr lang="en-US" dirty="0"/>
          </a:p>
        </p:txBody>
      </p:sp>
      <p:sp>
        <p:nvSpPr>
          <p:cNvPr id="3" name="Content Placeholder 2"/>
          <p:cNvSpPr>
            <a:spLocks noGrp="1"/>
          </p:cNvSpPr>
          <p:nvPr>
            <p:ph idx="1"/>
          </p:nvPr>
        </p:nvSpPr>
        <p:spPr>
          <a:xfrm>
            <a:off x="152400" y="1600200"/>
            <a:ext cx="8534400" cy="5105400"/>
          </a:xfrm>
        </p:spPr>
        <p:txBody>
          <a:bodyPr>
            <a:normAutofit/>
          </a:bodyPr>
          <a:lstStyle/>
          <a:p>
            <a:r>
              <a:rPr lang="en-US" sz="2800" dirty="0" smtClean="0"/>
              <a:t>Partners helping with information dissemination efforts</a:t>
            </a:r>
          </a:p>
          <a:p>
            <a:pPr lvl="1"/>
            <a:r>
              <a:rPr lang="en-US" dirty="0" smtClean="0"/>
              <a:t>UT Extension</a:t>
            </a:r>
          </a:p>
          <a:p>
            <a:pPr lvl="1"/>
            <a:r>
              <a:rPr lang="en-US" dirty="0" smtClean="0"/>
              <a:t>TennesseeWorks</a:t>
            </a:r>
          </a:p>
          <a:p>
            <a:pPr lvl="1"/>
            <a:r>
              <a:rPr lang="en-US" dirty="0" smtClean="0"/>
              <a:t>TN Disability Pathfinder</a:t>
            </a:r>
          </a:p>
          <a:p>
            <a:pPr lvl="1"/>
            <a:r>
              <a:rPr lang="en-US" dirty="0" smtClean="0"/>
              <a:t>Governor’s Children’s Cabinet/kidcentral</a:t>
            </a:r>
          </a:p>
          <a:p>
            <a:pPr lvl="1"/>
            <a:r>
              <a:rPr lang="en-US" dirty="0" smtClean="0"/>
              <a:t>The Arc TN</a:t>
            </a:r>
          </a:p>
        </p:txBody>
      </p:sp>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Tree>
    <p:extLst>
      <p:ext uri="{BB962C8B-B14F-4D97-AF65-F5344CB8AC3E}">
        <p14:creationId xmlns:p14="http://schemas.microsoft.com/office/powerpoint/2010/main" val="2935242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Moving Forward: Plans for</a:t>
            </a:r>
            <a:br>
              <a:rPr lang="en-US" dirty="0" smtClean="0"/>
            </a:br>
            <a:r>
              <a:rPr lang="en-US" dirty="0" smtClean="0"/>
              <a:t>Information Dissemination &amp; Learning</a:t>
            </a:r>
            <a:endParaRPr lang="en-US" dirty="0"/>
          </a:p>
        </p:txBody>
      </p:sp>
      <p:sp>
        <p:nvSpPr>
          <p:cNvPr id="3" name="Content Placeholder 2"/>
          <p:cNvSpPr>
            <a:spLocks noGrp="1"/>
          </p:cNvSpPr>
          <p:nvPr>
            <p:ph idx="1"/>
          </p:nvPr>
        </p:nvSpPr>
        <p:spPr>
          <a:xfrm>
            <a:off x="228600" y="1581150"/>
            <a:ext cx="8686800" cy="5257800"/>
          </a:xfrm>
        </p:spPr>
        <p:txBody>
          <a:bodyPr>
            <a:normAutofit fontScale="92500" lnSpcReduction="20000"/>
          </a:bodyPr>
          <a:lstStyle/>
          <a:p>
            <a:pPr lvl="0"/>
            <a:r>
              <a:rPr lang="en-US" dirty="0" smtClean="0"/>
              <a:t>UT Extension</a:t>
            </a:r>
          </a:p>
          <a:p>
            <a:pPr lvl="1"/>
            <a:r>
              <a:rPr lang="en-US" dirty="0" smtClean="0"/>
              <a:t>New relationship led to opportunity to train staff in each county on disability and family issues</a:t>
            </a:r>
          </a:p>
          <a:p>
            <a:r>
              <a:rPr lang="en-US" dirty="0" smtClean="0"/>
              <a:t>New products for families</a:t>
            </a:r>
          </a:p>
          <a:p>
            <a:pPr lvl="1"/>
            <a:r>
              <a:rPr lang="en-US" dirty="0" smtClean="0"/>
              <a:t>Bookmarks &amp; </a:t>
            </a:r>
            <a:r>
              <a:rPr lang="en-US" dirty="0"/>
              <a:t>Charting the Lifecourse booklet</a:t>
            </a:r>
          </a:p>
          <a:p>
            <a:pPr lvl="0"/>
            <a:r>
              <a:rPr lang="en-US" dirty="0" smtClean="0"/>
              <a:t>Strategically creating a two-way street</a:t>
            </a:r>
          </a:p>
          <a:p>
            <a:pPr lvl="1"/>
            <a:r>
              <a:rPr lang="en-US" dirty="0" smtClean="0"/>
              <a:t>Regional meetings for self-advocates and families not in services – share SF concepts, let them share feedback</a:t>
            </a:r>
            <a:endParaRPr lang="en-US" dirty="0"/>
          </a:p>
          <a:p>
            <a:pPr lvl="1"/>
            <a:r>
              <a:rPr lang="en-US" dirty="0" smtClean="0"/>
              <a:t>New vision for Lunch </a:t>
            </a:r>
            <a:r>
              <a:rPr lang="en-US" dirty="0"/>
              <a:t>and </a:t>
            </a:r>
            <a:r>
              <a:rPr lang="en-US" dirty="0" smtClean="0"/>
              <a:t>Learns for state agencies</a:t>
            </a:r>
          </a:p>
          <a:p>
            <a:pPr lvl="1"/>
            <a:r>
              <a:rPr lang="en-US" dirty="0" smtClean="0"/>
              <a:t>Outreach to community organizations that support families</a:t>
            </a:r>
          </a:p>
          <a:p>
            <a:r>
              <a:rPr lang="en-US" dirty="0" smtClean="0"/>
              <a:t>TN </a:t>
            </a:r>
            <a:r>
              <a:rPr lang="en-US" dirty="0"/>
              <a:t>Kindred Stories </a:t>
            </a:r>
            <a:r>
              <a:rPr lang="en-US" dirty="0" smtClean="0"/>
              <a:t>collection – use family stories to educate other families, policymakers</a:t>
            </a:r>
            <a:endParaRPr lang="en-US" dirty="0"/>
          </a:p>
        </p:txBody>
      </p:sp>
    </p:spTree>
    <p:extLst>
      <p:ext uri="{BB962C8B-B14F-4D97-AF65-F5344CB8AC3E}">
        <p14:creationId xmlns:p14="http://schemas.microsoft.com/office/powerpoint/2010/main" val="3850984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“Front Door” to Services (Intake) and Waiting List</a:t>
            </a:r>
          </a:p>
        </p:txBody>
      </p:sp>
      <p:sp>
        <p:nvSpPr>
          <p:cNvPr id="2" name="TextBox 1"/>
          <p:cNvSpPr txBox="1"/>
          <p:nvPr/>
        </p:nvSpPr>
        <p:spPr>
          <a:xfrm>
            <a:off x="533400" y="1524000"/>
            <a:ext cx="79248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Goods and services / info buckets</a:t>
            </a:r>
          </a:p>
          <a:p>
            <a:pPr marL="457200" indent="-457200">
              <a:buFont typeface="Arial" panose="020B0604020202020204" pitchFamily="34" charset="0"/>
              <a:buChar char="•"/>
            </a:pPr>
            <a:r>
              <a:rPr lang="en-US" sz="3200" dirty="0" smtClean="0"/>
              <a:t>WHAT?</a:t>
            </a:r>
          </a:p>
          <a:p>
            <a:pPr marL="914400" lvl="1" indent="-457200">
              <a:buFont typeface="Arial" panose="020B0604020202020204" pitchFamily="34" charset="0"/>
              <a:buChar char="•"/>
            </a:pPr>
            <a:r>
              <a:rPr lang="en-US" sz="3200" dirty="0" smtClean="0"/>
              <a:t>Enhance the experience of families and people seeking services at the first point of contact with DIDD</a:t>
            </a:r>
            <a:endParaRPr lang="en-US" sz="3200" dirty="0"/>
          </a:p>
          <a:p>
            <a:pPr marL="457200" indent="-457200">
              <a:buFont typeface="Arial" panose="020B0604020202020204" pitchFamily="34" charset="0"/>
              <a:buChar char="•"/>
            </a:pPr>
            <a:r>
              <a:rPr lang="en-US" sz="3200" dirty="0" smtClean="0"/>
              <a:t>HOW CHOSEN?</a:t>
            </a:r>
          </a:p>
          <a:p>
            <a:pPr marL="914400" lvl="1" indent="-457200">
              <a:buFont typeface="Arial" panose="020B0604020202020204" pitchFamily="34" charset="0"/>
              <a:buChar char="•"/>
            </a:pPr>
            <a:r>
              <a:rPr lang="en-US" sz="3200" dirty="0" smtClean="0"/>
              <a:t>Potential positive impact for families who are not in service delivery system</a:t>
            </a:r>
          </a:p>
          <a:p>
            <a:pPr marL="914400" lvl="1" indent="-457200">
              <a:buFont typeface="Arial" panose="020B0604020202020204" pitchFamily="34" charset="0"/>
              <a:buChar char="•"/>
            </a:pPr>
            <a:r>
              <a:rPr lang="en-US" sz="3200" dirty="0" smtClean="0"/>
              <a:t>Requests for “family friendly”</a:t>
            </a:r>
          </a:p>
        </p:txBody>
      </p:sp>
    </p:spTree>
    <p:extLst>
      <p:ext uri="{BB962C8B-B14F-4D97-AF65-F5344CB8AC3E}">
        <p14:creationId xmlns:p14="http://schemas.microsoft.com/office/powerpoint/2010/main" val="3601459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“Front Door” to Services (Intake) and Waiting List</a:t>
            </a:r>
          </a:p>
        </p:txBody>
      </p:sp>
      <p:sp>
        <p:nvSpPr>
          <p:cNvPr id="2" name="TextBox 1"/>
          <p:cNvSpPr txBox="1"/>
          <p:nvPr/>
        </p:nvSpPr>
        <p:spPr>
          <a:xfrm>
            <a:off x="533400" y="1524000"/>
            <a:ext cx="7924800" cy="550920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HOW DID IT GET STARTED?</a:t>
            </a:r>
          </a:p>
          <a:p>
            <a:pPr marL="914400" lvl="1" indent="-457200">
              <a:buFont typeface="Arial" panose="020B0604020202020204" pitchFamily="34" charset="0"/>
              <a:buChar char="•"/>
            </a:pPr>
            <a:r>
              <a:rPr lang="en-US" sz="3200" dirty="0" smtClean="0"/>
              <a:t>Feedback from families</a:t>
            </a:r>
          </a:p>
          <a:p>
            <a:pPr marL="914400" lvl="1" indent="-457200">
              <a:buFont typeface="Arial" panose="020B0604020202020204" pitchFamily="34" charset="0"/>
              <a:buChar char="•"/>
            </a:pPr>
            <a:r>
              <a:rPr lang="en-US" sz="3200" dirty="0" smtClean="0"/>
              <a:t>LEAN Government Event for streamlining</a:t>
            </a:r>
          </a:p>
          <a:p>
            <a:pPr marL="914400" lvl="1" indent="-457200">
              <a:buFont typeface="Arial" panose="020B0604020202020204" pitchFamily="34" charset="0"/>
              <a:buChar char="•"/>
            </a:pPr>
            <a:r>
              <a:rPr lang="en-US" sz="3200" dirty="0" smtClean="0"/>
              <a:t>DIDD’s ongoing desire for improvement</a:t>
            </a:r>
          </a:p>
          <a:p>
            <a:pPr marL="914400" lvl="1"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smtClean="0"/>
              <a:t>FOCUS?</a:t>
            </a:r>
          </a:p>
          <a:p>
            <a:pPr marL="914400" lvl="1" indent="-457200">
              <a:buFont typeface="Arial" panose="020B0604020202020204" pitchFamily="34" charset="0"/>
              <a:buChar char="•"/>
            </a:pPr>
            <a:r>
              <a:rPr lang="en-US" sz="3200" dirty="0" smtClean="0"/>
              <a:t>People and Families who are not in paid system</a:t>
            </a:r>
          </a:p>
          <a:p>
            <a:pPr marL="914400" lvl="1" indent="-457200">
              <a:buFont typeface="Arial" panose="020B0604020202020204" pitchFamily="34" charset="0"/>
              <a:buChar char="•"/>
            </a:pPr>
            <a:r>
              <a:rPr lang="en-US" sz="3200" dirty="0" smtClean="0"/>
              <a:t>Waiting List</a:t>
            </a:r>
          </a:p>
          <a:p>
            <a:pPr marL="914400" lvl="1" indent="-457200">
              <a:buFont typeface="Arial" panose="020B0604020202020204" pitchFamily="34" charset="0"/>
              <a:buChar char="•"/>
            </a:pPr>
            <a:endParaRPr lang="en-US" sz="3200" dirty="0"/>
          </a:p>
          <a:p>
            <a:pPr marL="457200"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4058728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175" y="76200"/>
            <a:ext cx="8079581" cy="1149506"/>
          </a:xfrm>
        </p:spPr>
        <p:txBody>
          <a:bodyPr>
            <a:normAutofit/>
          </a:bodyPr>
          <a:lstStyle/>
          <a:p>
            <a:pPr algn="ctr"/>
            <a:r>
              <a:rPr lang="en-US" dirty="0" smtClean="0"/>
              <a:t>Overview of the ALL in TN</a:t>
            </a:r>
            <a:endParaRPr lang="en-US" dirty="0"/>
          </a:p>
        </p:txBody>
      </p:sp>
      <p:sp>
        <p:nvSpPr>
          <p:cNvPr id="4" name="Right Triangle 3"/>
          <p:cNvSpPr/>
          <p:nvPr/>
        </p:nvSpPr>
        <p:spPr>
          <a:xfrm rot="10800000" flipH="1">
            <a:off x="304801" y="1447800"/>
            <a:ext cx="6960167" cy="4006466"/>
          </a:xfrm>
          <a:prstGeom prst="rtTriangle">
            <a:avLst/>
          </a:prstGeom>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p:cNvCxnSpPr>
            <a:stCxn id="4" idx="3"/>
            <a:endCxn id="4" idx="5"/>
          </p:cNvCxnSpPr>
          <p:nvPr/>
        </p:nvCxnSpPr>
        <p:spPr>
          <a:xfrm>
            <a:off x="3784885" y="1447800"/>
            <a:ext cx="0" cy="200323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953000" y="1295400"/>
            <a:ext cx="1075849" cy="954107"/>
          </a:xfrm>
          <a:prstGeom prst="rect">
            <a:avLst/>
          </a:prstGeom>
          <a:noFill/>
        </p:spPr>
        <p:txBody>
          <a:bodyPr wrap="square" rtlCol="0">
            <a:spAutoFit/>
          </a:bodyPr>
          <a:lstStyle/>
          <a:p>
            <a:r>
              <a:rPr lang="en-US" sz="3600" dirty="0" smtClean="0">
                <a:solidFill>
                  <a:schemeClr val="bg1"/>
                </a:solidFill>
              </a:rPr>
              <a:t> </a:t>
            </a:r>
            <a:r>
              <a:rPr lang="en-US" sz="3200" dirty="0">
                <a:solidFill>
                  <a:schemeClr val="bg1"/>
                </a:solidFill>
              </a:rPr>
              <a:t>8</a:t>
            </a:r>
            <a:r>
              <a:rPr lang="en-US" sz="3200" dirty="0" smtClean="0">
                <a:solidFill>
                  <a:schemeClr val="bg1"/>
                </a:solidFill>
              </a:rPr>
              <a:t>% </a:t>
            </a:r>
          </a:p>
          <a:p>
            <a:r>
              <a:rPr lang="en-US" sz="2000" dirty="0" smtClean="0">
                <a:solidFill>
                  <a:schemeClr val="bg1"/>
                </a:solidFill>
              </a:rPr>
              <a:t>(8,182)</a:t>
            </a:r>
            <a:endParaRPr lang="en-US" sz="2000" dirty="0">
              <a:solidFill>
                <a:schemeClr val="bg1"/>
              </a:solidFill>
            </a:endParaRPr>
          </a:p>
        </p:txBody>
      </p:sp>
      <p:sp>
        <p:nvSpPr>
          <p:cNvPr id="9" name="TextBox 8"/>
          <p:cNvSpPr txBox="1"/>
          <p:nvPr/>
        </p:nvSpPr>
        <p:spPr>
          <a:xfrm>
            <a:off x="463401" y="2059367"/>
            <a:ext cx="2734821" cy="1477328"/>
          </a:xfrm>
          <a:prstGeom prst="rect">
            <a:avLst/>
          </a:prstGeom>
          <a:noFill/>
        </p:spPr>
        <p:txBody>
          <a:bodyPr wrap="square" rtlCol="0">
            <a:spAutoFit/>
          </a:bodyPr>
          <a:lstStyle/>
          <a:p>
            <a:pPr algn="ctr"/>
            <a:r>
              <a:rPr lang="en-US" sz="4800" dirty="0">
                <a:solidFill>
                  <a:schemeClr val="bg1"/>
                </a:solidFill>
              </a:rPr>
              <a:t>8</a:t>
            </a:r>
            <a:r>
              <a:rPr lang="en-US" sz="4800" dirty="0" smtClean="0">
                <a:solidFill>
                  <a:schemeClr val="bg1"/>
                </a:solidFill>
              </a:rPr>
              <a:t>6%</a:t>
            </a:r>
          </a:p>
          <a:p>
            <a:pPr algn="ctr"/>
            <a:r>
              <a:rPr lang="en-US" sz="4200" dirty="0" smtClean="0">
                <a:solidFill>
                  <a:schemeClr val="bg1"/>
                </a:solidFill>
              </a:rPr>
              <a:t>(88,641)</a:t>
            </a:r>
          </a:p>
        </p:txBody>
      </p:sp>
      <p:sp>
        <p:nvSpPr>
          <p:cNvPr id="3" name="Right Arrow 2"/>
          <p:cNvSpPr/>
          <p:nvPr/>
        </p:nvSpPr>
        <p:spPr>
          <a:xfrm rot="16200000">
            <a:off x="5274969" y="2612066"/>
            <a:ext cx="1081761" cy="69081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extBox 4"/>
          <p:cNvSpPr txBox="1"/>
          <p:nvPr/>
        </p:nvSpPr>
        <p:spPr>
          <a:xfrm>
            <a:off x="4613938" y="3614822"/>
            <a:ext cx="2829821" cy="523220"/>
          </a:xfrm>
          <a:prstGeom prst="rect">
            <a:avLst/>
          </a:prstGeom>
          <a:noFill/>
        </p:spPr>
        <p:txBody>
          <a:bodyPr wrap="square" rtlCol="0">
            <a:spAutoFit/>
          </a:bodyPr>
          <a:lstStyle/>
          <a:p>
            <a:pPr algn="ctr"/>
            <a:r>
              <a:rPr lang="en-US" sz="2800" dirty="0" smtClean="0"/>
              <a:t>Served by DIDD</a:t>
            </a:r>
            <a:endParaRPr lang="en-US" sz="2800" dirty="0"/>
          </a:p>
        </p:txBody>
      </p:sp>
      <p:cxnSp>
        <p:nvCxnSpPr>
          <p:cNvPr id="10" name="Straight Connector 9"/>
          <p:cNvCxnSpPr/>
          <p:nvPr/>
        </p:nvCxnSpPr>
        <p:spPr>
          <a:xfrm>
            <a:off x="4953000" y="1447800"/>
            <a:ext cx="0" cy="1350231"/>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1" name="Right Arrow 10"/>
          <p:cNvSpPr/>
          <p:nvPr/>
        </p:nvSpPr>
        <p:spPr>
          <a:xfrm rot="16200000">
            <a:off x="3660115" y="3440324"/>
            <a:ext cx="1004447" cy="69081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2660690" y="4303693"/>
            <a:ext cx="3003296" cy="954107"/>
          </a:xfrm>
          <a:prstGeom prst="rect">
            <a:avLst/>
          </a:prstGeom>
          <a:noFill/>
        </p:spPr>
        <p:txBody>
          <a:bodyPr wrap="square" rtlCol="0">
            <a:spAutoFit/>
          </a:bodyPr>
          <a:lstStyle/>
          <a:p>
            <a:pPr algn="ctr"/>
            <a:r>
              <a:rPr lang="en-US" sz="2800" dirty="0" smtClean="0"/>
              <a:t>Waiting </a:t>
            </a:r>
            <a:br>
              <a:rPr lang="en-US" sz="2800" dirty="0" smtClean="0"/>
            </a:br>
            <a:r>
              <a:rPr lang="en-US" sz="2800" dirty="0" smtClean="0"/>
              <a:t>for DIDD</a:t>
            </a:r>
            <a:endParaRPr lang="en-US" sz="2800" dirty="0"/>
          </a:p>
        </p:txBody>
      </p:sp>
      <p:sp>
        <p:nvSpPr>
          <p:cNvPr id="13" name="TextBox 12"/>
          <p:cNvSpPr txBox="1"/>
          <p:nvPr/>
        </p:nvSpPr>
        <p:spPr>
          <a:xfrm>
            <a:off x="3964472" y="1600200"/>
            <a:ext cx="924800" cy="954107"/>
          </a:xfrm>
          <a:prstGeom prst="rect">
            <a:avLst/>
          </a:prstGeom>
          <a:noFill/>
        </p:spPr>
        <p:txBody>
          <a:bodyPr wrap="square" rtlCol="0">
            <a:spAutoFit/>
          </a:bodyPr>
          <a:lstStyle/>
          <a:p>
            <a:r>
              <a:rPr lang="en-US" sz="3600" dirty="0">
                <a:solidFill>
                  <a:schemeClr val="bg1"/>
                </a:solidFill>
              </a:rPr>
              <a:t>6</a:t>
            </a:r>
            <a:r>
              <a:rPr lang="en-US" sz="3600" dirty="0" smtClean="0">
                <a:solidFill>
                  <a:schemeClr val="bg1"/>
                </a:solidFill>
              </a:rPr>
              <a:t>%</a:t>
            </a:r>
            <a:br>
              <a:rPr lang="en-US" sz="3600" dirty="0" smtClean="0">
                <a:solidFill>
                  <a:schemeClr val="bg1"/>
                </a:solidFill>
              </a:rPr>
            </a:br>
            <a:r>
              <a:rPr lang="en-US" dirty="0" smtClean="0">
                <a:solidFill>
                  <a:schemeClr val="bg1"/>
                </a:solidFill>
              </a:rPr>
              <a:t>(6,651)</a:t>
            </a:r>
            <a:endParaRPr lang="en-US" dirty="0">
              <a:solidFill>
                <a:schemeClr val="bg1"/>
              </a:solidFill>
            </a:endParaRPr>
          </a:p>
        </p:txBody>
      </p:sp>
      <p:sp>
        <p:nvSpPr>
          <p:cNvPr id="14" name="TextBox 13"/>
          <p:cNvSpPr txBox="1"/>
          <p:nvPr/>
        </p:nvSpPr>
        <p:spPr>
          <a:xfrm>
            <a:off x="152400" y="6300600"/>
            <a:ext cx="7692625" cy="276999"/>
          </a:xfrm>
          <a:prstGeom prst="rect">
            <a:avLst/>
          </a:prstGeom>
          <a:noFill/>
        </p:spPr>
        <p:txBody>
          <a:bodyPr wrap="square" rtlCol="0">
            <a:spAutoFit/>
          </a:bodyPr>
          <a:lstStyle/>
          <a:p>
            <a:r>
              <a:rPr lang="en-US" sz="1200" dirty="0" smtClean="0"/>
              <a:t>*Based on 1.58% prevalence of 6.549 citizens, US Census (2014)</a:t>
            </a:r>
            <a:endParaRPr lang="en-US" sz="1200" dirty="0"/>
          </a:p>
        </p:txBody>
      </p:sp>
      <p:sp>
        <p:nvSpPr>
          <p:cNvPr id="15" name="Rectangle 14"/>
          <p:cNvSpPr/>
          <p:nvPr/>
        </p:nvSpPr>
        <p:spPr>
          <a:xfrm>
            <a:off x="-959818" y="990600"/>
            <a:ext cx="11341568" cy="461665"/>
          </a:xfrm>
          <a:prstGeom prst="rect">
            <a:avLst/>
          </a:prstGeom>
        </p:spPr>
        <p:txBody>
          <a:bodyPr wrap="square">
            <a:spAutoFit/>
          </a:bodyPr>
          <a:lstStyle/>
          <a:p>
            <a:pPr algn="ctr"/>
            <a:r>
              <a:rPr lang="en-US" sz="2400" dirty="0" smtClean="0"/>
              <a:t>103,474 individuals estimated to have Developmental Disabilities* </a:t>
            </a:r>
            <a:endParaRPr lang="en-US" dirty="0"/>
          </a:p>
        </p:txBody>
      </p:sp>
      <p:graphicFrame>
        <p:nvGraphicFramePr>
          <p:cNvPr id="29" name="Table 28"/>
          <p:cNvGraphicFramePr>
            <a:graphicFrameLocks noGrp="1"/>
          </p:cNvGraphicFramePr>
          <p:nvPr>
            <p:extLst>
              <p:ext uri="{D42A27DB-BD31-4B8C-83A1-F6EECF244321}">
                <p14:modId xmlns:p14="http://schemas.microsoft.com/office/powerpoint/2010/main" val="1862979134"/>
              </p:ext>
            </p:extLst>
          </p:nvPr>
        </p:nvGraphicFramePr>
        <p:xfrm>
          <a:off x="4953000" y="5029200"/>
          <a:ext cx="4114800" cy="1600200"/>
        </p:xfrm>
        <a:graphic>
          <a:graphicData uri="http://schemas.openxmlformats.org/drawingml/2006/table">
            <a:tbl>
              <a:tblPr firstRow="1" bandRow="1">
                <a:tableStyleId>{5C22544A-7EE6-4342-B048-85BDC9FD1C3A}</a:tableStyleId>
              </a:tblPr>
              <a:tblGrid>
                <a:gridCol w="3053574"/>
                <a:gridCol w="1061226"/>
              </a:tblGrid>
              <a:tr h="320040">
                <a:tc gridSpan="2">
                  <a:txBody>
                    <a:bodyPr/>
                    <a:lstStyle/>
                    <a:p>
                      <a:pPr algn="ctr"/>
                      <a:r>
                        <a:rPr lang="en-US" sz="1400" dirty="0" smtClean="0"/>
                        <a:t>Inside the State System</a:t>
                      </a:r>
                      <a:endParaRPr lang="en-US" sz="1400" dirty="0"/>
                    </a:p>
                  </a:txBody>
                  <a:tcPr anchor="ctr"/>
                </a:tc>
                <a:tc hMerge="1">
                  <a:txBody>
                    <a:bodyPr/>
                    <a:lstStyle/>
                    <a:p>
                      <a:endParaRPr lang="en-US"/>
                    </a:p>
                  </a:txBody>
                  <a:tcPr/>
                </a:tc>
              </a:tr>
              <a:tr h="320040">
                <a:tc>
                  <a:txBody>
                    <a:bodyPr/>
                    <a:lstStyle/>
                    <a:p>
                      <a:pPr algn="l"/>
                      <a:r>
                        <a:rPr lang="en-US" sz="1400" dirty="0" smtClean="0"/>
                        <a:t>Individuals in Integrated Employment</a:t>
                      </a:r>
                      <a:endParaRPr lang="en-US" sz="1400" dirty="0"/>
                    </a:p>
                  </a:txBody>
                  <a:tcPr anchor="ctr"/>
                </a:tc>
                <a:tc>
                  <a:txBody>
                    <a:bodyPr/>
                    <a:lstStyle/>
                    <a:p>
                      <a:r>
                        <a:rPr lang="en-US" sz="1400" b="1" dirty="0" smtClean="0"/>
                        <a:t>1,328 (19%)</a:t>
                      </a:r>
                      <a:endParaRPr lang="en-US" sz="1400" b="1" dirty="0"/>
                    </a:p>
                  </a:txBody>
                  <a:tcPr anchor="ctr"/>
                </a:tc>
              </a:tr>
              <a:tr h="320040">
                <a:tc>
                  <a:txBody>
                    <a:bodyPr/>
                    <a:lstStyle/>
                    <a:p>
                      <a:r>
                        <a:rPr lang="en-US" sz="1400" dirty="0" smtClean="0"/>
                        <a:t>Arlington Waiver</a:t>
                      </a:r>
                      <a:endParaRPr lang="en-US" sz="1400" dirty="0"/>
                    </a:p>
                  </a:txBody>
                  <a:tcPr anchor="ctr"/>
                </a:tc>
                <a:tc>
                  <a:txBody>
                    <a:bodyPr/>
                    <a:lstStyle/>
                    <a:p>
                      <a:pPr algn="r"/>
                      <a:r>
                        <a:rPr lang="en-US" sz="1400" b="1" dirty="0" smtClean="0"/>
                        <a:t>289</a:t>
                      </a:r>
                      <a:endParaRPr lang="en-US" sz="1400" b="1" dirty="0"/>
                    </a:p>
                  </a:txBody>
                  <a:tcPr anchor="ctr"/>
                </a:tc>
              </a:tr>
              <a:tr h="320040">
                <a:tc>
                  <a:txBody>
                    <a:bodyPr/>
                    <a:lstStyle/>
                    <a:p>
                      <a:r>
                        <a:rPr lang="en-US" sz="1400" dirty="0" smtClean="0"/>
                        <a:t>Statewide </a:t>
                      </a:r>
                      <a:r>
                        <a:rPr lang="en-US" sz="1400" baseline="0" dirty="0" smtClean="0"/>
                        <a:t>Waiver</a:t>
                      </a:r>
                      <a:endParaRPr lang="en-US" sz="1400" dirty="0"/>
                    </a:p>
                  </a:txBody>
                  <a:tcPr anchor="ctr"/>
                </a:tc>
                <a:tc>
                  <a:txBody>
                    <a:bodyPr/>
                    <a:lstStyle/>
                    <a:p>
                      <a:pPr algn="r"/>
                      <a:r>
                        <a:rPr lang="en-US" sz="1400" b="1" dirty="0" smtClean="0"/>
                        <a:t>6,387</a:t>
                      </a:r>
                      <a:endParaRPr lang="en-US" sz="1400" b="1" dirty="0"/>
                    </a:p>
                  </a:txBody>
                  <a:tcPr anchor="ctr"/>
                </a:tc>
              </a:tr>
              <a:tr h="320040">
                <a:tc>
                  <a:txBody>
                    <a:bodyPr/>
                    <a:lstStyle/>
                    <a:p>
                      <a:r>
                        <a:rPr lang="en-US" sz="1400" dirty="0" smtClean="0"/>
                        <a:t>Self-determination </a:t>
                      </a:r>
                      <a:r>
                        <a:rPr lang="en-US" sz="1400" baseline="0" dirty="0" smtClean="0"/>
                        <a:t>Waiver</a:t>
                      </a:r>
                      <a:endParaRPr lang="en-US" sz="1400" dirty="0"/>
                    </a:p>
                  </a:txBody>
                  <a:tcPr anchor="ctr"/>
                </a:tc>
                <a:tc>
                  <a:txBody>
                    <a:bodyPr/>
                    <a:lstStyle/>
                    <a:p>
                      <a:pPr algn="r"/>
                      <a:r>
                        <a:rPr lang="en-US" sz="1400" b="1" dirty="0" smtClean="0"/>
                        <a:t>1,141</a:t>
                      </a:r>
                      <a:endParaRPr lang="en-US" sz="1400" b="1" dirty="0"/>
                    </a:p>
                  </a:txBody>
                  <a:tcPr anchor="ctr"/>
                </a:tc>
              </a:tr>
            </a:tbl>
          </a:graphicData>
        </a:graphic>
      </p:graphicFrame>
    </p:spTree>
    <p:extLst>
      <p:ext uri="{BB962C8B-B14F-4D97-AF65-F5344CB8AC3E}">
        <p14:creationId xmlns:p14="http://schemas.microsoft.com/office/powerpoint/2010/main" val="2538801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“Front Door” to Services (Intake) and Waiting List</a:t>
            </a:r>
          </a:p>
        </p:txBody>
      </p:sp>
      <p:sp>
        <p:nvSpPr>
          <p:cNvPr id="2" name="TextBox 1"/>
          <p:cNvSpPr txBox="1"/>
          <p:nvPr/>
        </p:nvSpPr>
        <p:spPr>
          <a:xfrm>
            <a:off x="533400" y="1524000"/>
            <a:ext cx="7924800" cy="501675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WHAT ARE WE DOING?</a:t>
            </a:r>
          </a:p>
          <a:p>
            <a:pPr marL="914400" lvl="1" indent="-457200">
              <a:buFont typeface="Arial" panose="020B0604020202020204" pitchFamily="34" charset="0"/>
              <a:buChar char="•"/>
            </a:pPr>
            <a:r>
              <a:rPr lang="en-US" sz="3200" dirty="0" smtClean="0"/>
              <a:t>Changing initial intake assessment</a:t>
            </a:r>
          </a:p>
          <a:p>
            <a:pPr marL="914400" lvl="1" indent="-457200">
              <a:buFont typeface="Arial" panose="020B0604020202020204" pitchFamily="34" charset="0"/>
              <a:buChar char="•"/>
            </a:pPr>
            <a:r>
              <a:rPr lang="en-US" sz="3200" dirty="0" smtClean="0"/>
              <a:t>Deleting Services Pages</a:t>
            </a:r>
          </a:p>
          <a:p>
            <a:pPr marL="1371600" lvl="2" indent="-457200">
              <a:buFont typeface="Arial" panose="020B0604020202020204" pitchFamily="34" charset="0"/>
              <a:buChar char="•"/>
            </a:pPr>
            <a:r>
              <a:rPr lang="en-US" sz="3200" dirty="0" smtClean="0"/>
              <a:t>Listing of current waiver services</a:t>
            </a:r>
          </a:p>
          <a:p>
            <a:pPr marL="1371600" lvl="2" indent="-457200">
              <a:buFont typeface="Arial" panose="020B0604020202020204" pitchFamily="34" charset="0"/>
              <a:buChar char="•"/>
            </a:pPr>
            <a:r>
              <a:rPr lang="en-US" sz="3200" dirty="0" smtClean="0"/>
              <a:t>2 pages</a:t>
            </a:r>
          </a:p>
          <a:p>
            <a:pPr marL="1371600" lvl="2" indent="-457200">
              <a:buFont typeface="Arial" panose="020B0604020202020204" pitchFamily="34" charset="0"/>
              <a:buChar char="•"/>
            </a:pPr>
            <a:r>
              <a:rPr lang="en-US" sz="3200" dirty="0" smtClean="0"/>
              <a:t>Need, frequency and duration</a:t>
            </a:r>
          </a:p>
          <a:p>
            <a:pPr marL="914400" lvl="1" indent="-457200">
              <a:buFont typeface="Arial" panose="020B0604020202020204" pitchFamily="34" charset="0"/>
              <a:buChar char="•"/>
            </a:pPr>
            <a:r>
              <a:rPr lang="en-US" sz="3200" dirty="0" smtClean="0"/>
              <a:t>Replacing with Lifecourse Tool </a:t>
            </a:r>
            <a:r>
              <a:rPr lang="en-US" sz="3200" i="1" dirty="0" smtClean="0"/>
              <a:t>Long-term Services and Supports Template</a:t>
            </a:r>
          </a:p>
          <a:p>
            <a:pPr marL="1371600" lvl="2" indent="-457200">
              <a:buFont typeface="Arial" panose="020B0604020202020204" pitchFamily="34" charset="0"/>
              <a:buChar char="•"/>
            </a:pPr>
            <a:r>
              <a:rPr lang="en-US" sz="3200" dirty="0" smtClean="0"/>
              <a:t>Changing Trajectory</a:t>
            </a:r>
            <a:endParaRPr lang="en-US" sz="3200" dirty="0"/>
          </a:p>
          <a:p>
            <a:pPr marL="457200"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2387116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Intake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9893906"/>
              </p:ext>
            </p:extLst>
          </p:nvPr>
        </p:nvGraphicFramePr>
        <p:xfrm>
          <a:off x="457200" y="1600200"/>
          <a:ext cx="8229601" cy="5135881"/>
        </p:xfrm>
        <a:graphic>
          <a:graphicData uri="http://schemas.openxmlformats.org/drawingml/2006/table">
            <a:tbl>
              <a:tblPr/>
              <a:tblGrid>
                <a:gridCol w="4405173"/>
                <a:gridCol w="1274809"/>
                <a:gridCol w="1062341"/>
                <a:gridCol w="1487278"/>
              </a:tblGrid>
              <a:tr h="707337">
                <a:tc gridSpan="4">
                  <a:txBody>
                    <a:bodyPr/>
                    <a:lstStyle/>
                    <a:p>
                      <a:pPr marL="342900" marR="0" algn="ctr">
                        <a:spcBef>
                          <a:spcPts val="600"/>
                        </a:spcBef>
                        <a:spcAft>
                          <a:spcPts val="0"/>
                        </a:spcAft>
                      </a:pPr>
                      <a:r>
                        <a:rPr lang="en-US" sz="900" b="1" dirty="0">
                          <a:effectLst/>
                          <a:latin typeface="Arial"/>
                          <a:ea typeface="Times New Roman"/>
                        </a:rPr>
                        <a:t>Individual Service Needs</a:t>
                      </a:r>
                      <a:endParaRPr lang="en-US" sz="1000" dirty="0">
                        <a:effectLst/>
                        <a:latin typeface="Times New Roman"/>
                        <a:ea typeface="Times New Roman"/>
                      </a:endParaRPr>
                    </a:p>
                    <a:p>
                      <a:pPr marL="342900" marR="0" algn="ctr">
                        <a:spcBef>
                          <a:spcPts val="600"/>
                        </a:spcBef>
                        <a:spcAft>
                          <a:spcPts val="0"/>
                        </a:spcAft>
                      </a:pPr>
                      <a:r>
                        <a:rPr lang="en-US" sz="900" dirty="0">
                          <a:effectLst/>
                          <a:latin typeface="Arial"/>
                          <a:ea typeface="Times New Roman"/>
                        </a:rPr>
                        <a:t>Please refer to </a:t>
                      </a:r>
                      <a:r>
                        <a:rPr lang="en-US" sz="900" i="1" dirty="0">
                          <a:effectLst/>
                          <a:latin typeface="Arial"/>
                          <a:ea typeface="Times New Roman"/>
                        </a:rPr>
                        <a:t>THE FAMILY HANDBOOK </a:t>
                      </a:r>
                      <a:r>
                        <a:rPr lang="en-US" sz="900" dirty="0">
                          <a:effectLst/>
                          <a:latin typeface="Arial"/>
                          <a:ea typeface="Times New Roman"/>
                        </a:rPr>
                        <a:t>for more details about the services listed below. </a:t>
                      </a:r>
                      <a:endParaRPr lang="en-US" sz="1000" dirty="0">
                        <a:effectLst/>
                        <a:latin typeface="Times New Roman"/>
                        <a:ea typeface="Times New Roman"/>
                      </a:endParaRPr>
                    </a:p>
                  </a:txBody>
                  <a:tcPr marL="67333" marR="67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553568">
                <a:tc>
                  <a:txBody>
                    <a:bodyPr/>
                    <a:lstStyle/>
                    <a:p>
                      <a:pPr marL="342900" marR="0" algn="ctr">
                        <a:spcBef>
                          <a:spcPts val="600"/>
                        </a:spcBef>
                        <a:spcAft>
                          <a:spcPts val="0"/>
                        </a:spcAft>
                      </a:pPr>
                      <a:r>
                        <a:rPr lang="en-US" sz="900" dirty="0">
                          <a:effectLst/>
                          <a:latin typeface="Arial"/>
                          <a:ea typeface="Times New Roman"/>
                        </a:rPr>
                        <a:t>Service</a:t>
                      </a:r>
                      <a:endParaRPr lang="en-US" sz="1000" dirty="0">
                        <a:effectLst/>
                        <a:latin typeface="Times New Roman"/>
                        <a:ea typeface="Times New Roman"/>
                      </a:endParaRPr>
                    </a:p>
                  </a:txBody>
                  <a:tcPr marL="67333" marR="67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Need</a:t>
                      </a:r>
                      <a:endParaRPr lang="en-US" sz="1000" dirty="0">
                        <a:effectLst/>
                        <a:latin typeface="Times New Roman"/>
                        <a:ea typeface="Times New Roman"/>
                      </a:endParaRPr>
                    </a:p>
                  </a:txBody>
                  <a:tcPr marL="67333" marR="67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600"/>
                        </a:spcBef>
                        <a:spcAft>
                          <a:spcPts val="0"/>
                        </a:spcAft>
                      </a:pPr>
                      <a:r>
                        <a:rPr lang="en-US" sz="900" dirty="0">
                          <a:effectLst/>
                          <a:latin typeface="Arial"/>
                          <a:ea typeface="Times New Roman"/>
                        </a:rPr>
                        <a:t>Duration &amp; Frequency </a:t>
                      </a:r>
                      <a:endParaRPr lang="en-US" sz="1000" dirty="0">
                        <a:effectLst/>
                        <a:latin typeface="Times New Roman"/>
                        <a:ea typeface="Times New Roman"/>
                      </a:endParaRPr>
                    </a:p>
                  </a:txBody>
                  <a:tcPr marL="71697" marR="71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Where (County)</a:t>
                      </a:r>
                      <a:endParaRPr lang="en-US" sz="1000" dirty="0">
                        <a:effectLst/>
                        <a:latin typeface="Times New Roman"/>
                        <a:ea typeface="Times New Roman"/>
                      </a:endParaRPr>
                    </a:p>
                  </a:txBody>
                  <a:tcPr marL="67333" marR="673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568">
                <a:tc>
                  <a:txBody>
                    <a:bodyPr/>
                    <a:lstStyle/>
                    <a:p>
                      <a:pPr marL="342900" marR="0">
                        <a:spcBef>
                          <a:spcPts val="600"/>
                        </a:spcBef>
                        <a:spcAft>
                          <a:spcPts val="0"/>
                        </a:spcAft>
                      </a:pPr>
                      <a:r>
                        <a:rPr lang="en-US" sz="900" b="1" dirty="0">
                          <a:effectLst/>
                          <a:latin typeface="Arial"/>
                          <a:ea typeface="Times New Roman"/>
                        </a:rPr>
                        <a:t>Personal Assistance</a:t>
                      </a:r>
                      <a:r>
                        <a:rPr lang="en-US" sz="900" dirty="0">
                          <a:effectLst/>
                          <a:latin typeface="Arial"/>
                          <a:ea typeface="Times New Roman"/>
                        </a:rPr>
                        <a:t> – a service that helps people with everyday activities and skills in the home or community.</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0352">
                <a:tc>
                  <a:txBody>
                    <a:bodyPr/>
                    <a:lstStyle/>
                    <a:p>
                      <a:pPr marL="342900" marR="0">
                        <a:spcBef>
                          <a:spcPts val="600"/>
                        </a:spcBef>
                        <a:spcAft>
                          <a:spcPts val="0"/>
                        </a:spcAft>
                      </a:pPr>
                      <a:r>
                        <a:rPr lang="en-US" sz="900" b="1" dirty="0">
                          <a:effectLst/>
                          <a:latin typeface="Arial"/>
                          <a:ea typeface="Times New Roman"/>
                        </a:rPr>
                        <a:t>Facility Based Day</a:t>
                      </a:r>
                      <a:r>
                        <a:rPr lang="en-US" sz="900" dirty="0">
                          <a:effectLst/>
                          <a:latin typeface="Arial"/>
                          <a:ea typeface="Times New Roman"/>
                        </a:rPr>
                        <a:t> – a day service that helps people learn daily living, social, communication &amp; other skills; in a congregate setting.</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568">
                <a:tc>
                  <a:txBody>
                    <a:bodyPr/>
                    <a:lstStyle/>
                    <a:p>
                      <a:pPr marL="342900" marR="0">
                        <a:spcBef>
                          <a:spcPts val="600"/>
                        </a:spcBef>
                        <a:spcAft>
                          <a:spcPts val="0"/>
                        </a:spcAft>
                      </a:pPr>
                      <a:r>
                        <a:rPr lang="en-US" sz="900" b="1" dirty="0">
                          <a:effectLst/>
                          <a:latin typeface="Arial"/>
                          <a:ea typeface="Times New Roman"/>
                        </a:rPr>
                        <a:t>Community Based Day</a:t>
                      </a:r>
                      <a:r>
                        <a:rPr lang="en-US" sz="900" dirty="0">
                          <a:effectLst/>
                          <a:latin typeface="Arial"/>
                          <a:ea typeface="Times New Roman"/>
                        </a:rPr>
                        <a:t> – a day service to help people be a part of their communities.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568">
                <a:tc>
                  <a:txBody>
                    <a:bodyPr/>
                    <a:lstStyle/>
                    <a:p>
                      <a:pPr marL="342900" marR="0">
                        <a:spcBef>
                          <a:spcPts val="600"/>
                        </a:spcBef>
                        <a:spcAft>
                          <a:spcPts val="0"/>
                        </a:spcAft>
                      </a:pPr>
                      <a:r>
                        <a:rPr lang="en-US" sz="900" b="1" dirty="0">
                          <a:effectLst/>
                          <a:latin typeface="Arial"/>
                          <a:ea typeface="Times New Roman"/>
                        </a:rPr>
                        <a:t>Supported Employment</a:t>
                      </a:r>
                      <a:r>
                        <a:rPr lang="en-US" sz="900" dirty="0">
                          <a:effectLst/>
                          <a:latin typeface="Arial"/>
                          <a:ea typeface="Times New Roman"/>
                        </a:rPr>
                        <a:t> – a service to help people find and keep a job.</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3568">
                <a:tc>
                  <a:txBody>
                    <a:bodyPr/>
                    <a:lstStyle/>
                    <a:p>
                      <a:pPr marL="342900" marR="0">
                        <a:spcBef>
                          <a:spcPts val="600"/>
                        </a:spcBef>
                        <a:spcAft>
                          <a:spcPts val="0"/>
                        </a:spcAft>
                      </a:pPr>
                      <a:r>
                        <a:rPr lang="en-US" sz="900" b="1" dirty="0">
                          <a:effectLst/>
                          <a:latin typeface="Arial"/>
                          <a:ea typeface="Times New Roman"/>
                        </a:rPr>
                        <a:t>Respite</a:t>
                      </a:r>
                      <a:r>
                        <a:rPr lang="en-US" sz="900" dirty="0">
                          <a:effectLst/>
                          <a:latin typeface="Arial"/>
                          <a:ea typeface="Times New Roman"/>
                        </a:rPr>
                        <a:t> – service for people living at home, allowing the family to take a break or to meet emergency needs.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0352">
                <a:tc>
                  <a:txBody>
                    <a:bodyPr/>
                    <a:lstStyle/>
                    <a:p>
                      <a:pPr marL="342900" marR="0">
                        <a:spcBef>
                          <a:spcPts val="600"/>
                        </a:spcBef>
                        <a:spcAft>
                          <a:spcPts val="0"/>
                        </a:spcAft>
                      </a:pPr>
                      <a:r>
                        <a:rPr lang="en-US" sz="900" b="1" dirty="0">
                          <a:effectLst/>
                          <a:latin typeface="Arial"/>
                          <a:ea typeface="Times New Roman"/>
                        </a:rPr>
                        <a:t>Behavioral Respite –</a:t>
                      </a:r>
                      <a:r>
                        <a:rPr lang="en-US" sz="900" dirty="0">
                          <a:effectLst/>
                          <a:latin typeface="Arial"/>
                          <a:ea typeface="Times New Roman"/>
                        </a:rPr>
                        <a:t> services for when a behavioral crisis necessitates removal from the current home to resolve the crisis</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a:spcBef>
                          <a:spcPts val="600"/>
                        </a:spcBef>
                        <a:spcAft>
                          <a:spcPts val="0"/>
                        </a:spcAft>
                      </a:pPr>
                      <a:r>
                        <a:rPr lang="en-US" sz="900" dirty="0">
                          <a:effectLst/>
                          <a:latin typeface="Arial"/>
                          <a:ea typeface="Times New Roman"/>
                        </a:rPr>
                        <a:t>     </a:t>
                      </a:r>
                      <a:endParaRPr lang="en-US" sz="1000" dirty="0">
                        <a:effectLst/>
                        <a:latin typeface="Times New Roman"/>
                        <a:ea typeface="Times New Roman"/>
                      </a:endParaRPr>
                    </a:p>
                  </a:txBody>
                  <a:tcPr marL="67333" marR="673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252538" y="25908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685800" algn="l"/>
              </a:tabLst>
              <a:defRPr>
                <a:solidFill>
                  <a:schemeClr val="tx1"/>
                </a:solidFill>
                <a:latin typeface="Arial" pitchFamily="34" charset="0"/>
                <a:cs typeface="Arial" pitchFamily="34" charset="0"/>
              </a:defRPr>
            </a:lvl1pPr>
            <a:lvl2pPr fontAlgn="base">
              <a:spcBef>
                <a:spcPct val="0"/>
              </a:spcBef>
              <a:spcAft>
                <a:spcPct val="0"/>
              </a:spcAft>
              <a:tabLst>
                <a:tab pos="685800" algn="l"/>
              </a:tabLst>
              <a:defRPr>
                <a:solidFill>
                  <a:schemeClr val="tx1"/>
                </a:solidFill>
                <a:latin typeface="Arial" pitchFamily="34" charset="0"/>
                <a:cs typeface="Arial" pitchFamily="34" charset="0"/>
              </a:defRPr>
            </a:lvl2pPr>
            <a:lvl3pPr fontAlgn="base">
              <a:spcBef>
                <a:spcPct val="0"/>
              </a:spcBef>
              <a:spcAft>
                <a:spcPct val="0"/>
              </a:spcAft>
              <a:tabLst>
                <a:tab pos="685800" algn="l"/>
              </a:tabLst>
              <a:defRPr>
                <a:solidFill>
                  <a:schemeClr val="tx1"/>
                </a:solidFill>
                <a:latin typeface="Arial" pitchFamily="34" charset="0"/>
                <a:cs typeface="Arial" pitchFamily="34" charset="0"/>
              </a:defRPr>
            </a:lvl3pPr>
            <a:lvl4pPr fontAlgn="base">
              <a:spcBef>
                <a:spcPct val="0"/>
              </a:spcBef>
              <a:spcAft>
                <a:spcPct val="0"/>
              </a:spcAft>
              <a:tabLst>
                <a:tab pos="685800" algn="l"/>
              </a:tabLst>
              <a:defRPr>
                <a:solidFill>
                  <a:schemeClr val="tx1"/>
                </a:solidFill>
                <a:latin typeface="Arial" pitchFamily="34" charset="0"/>
                <a:cs typeface="Arial" pitchFamily="34" charset="0"/>
              </a:defRPr>
            </a:lvl4pPr>
            <a:lvl5pPr fontAlgn="base">
              <a:spcBef>
                <a:spcPct val="0"/>
              </a:spcBef>
              <a:spcAft>
                <a:spcPct val="0"/>
              </a:spcAft>
              <a:tabLst>
                <a:tab pos="685800" algn="l"/>
              </a:tabLst>
              <a:defRPr>
                <a:solidFill>
                  <a:schemeClr val="tx1"/>
                </a:solidFill>
                <a:latin typeface="Arial" pitchFamily="34" charset="0"/>
                <a:cs typeface="Arial" pitchFamily="34" charset="0"/>
              </a:defRPr>
            </a:lvl5pPr>
            <a:lvl6pPr fontAlgn="base">
              <a:spcBef>
                <a:spcPct val="0"/>
              </a:spcBef>
              <a:spcAft>
                <a:spcPct val="0"/>
              </a:spcAft>
              <a:tabLst>
                <a:tab pos="685800" algn="l"/>
              </a:tabLst>
              <a:defRPr>
                <a:solidFill>
                  <a:schemeClr val="tx1"/>
                </a:solidFill>
                <a:latin typeface="Arial" pitchFamily="34" charset="0"/>
                <a:cs typeface="Arial" pitchFamily="34" charset="0"/>
              </a:defRPr>
            </a:lvl6pPr>
            <a:lvl7pPr fontAlgn="base">
              <a:spcBef>
                <a:spcPct val="0"/>
              </a:spcBef>
              <a:spcAft>
                <a:spcPct val="0"/>
              </a:spcAft>
              <a:tabLst>
                <a:tab pos="685800" algn="l"/>
              </a:tabLst>
              <a:defRPr>
                <a:solidFill>
                  <a:schemeClr val="tx1"/>
                </a:solidFill>
                <a:latin typeface="Arial" pitchFamily="34" charset="0"/>
                <a:cs typeface="Arial" pitchFamily="34" charset="0"/>
              </a:defRPr>
            </a:lvl7pPr>
            <a:lvl8pPr fontAlgn="base">
              <a:spcBef>
                <a:spcPct val="0"/>
              </a:spcBef>
              <a:spcAft>
                <a:spcPct val="0"/>
              </a:spcAft>
              <a:tabLst>
                <a:tab pos="685800" algn="l"/>
              </a:tabLst>
              <a:defRPr>
                <a:solidFill>
                  <a:schemeClr val="tx1"/>
                </a:solidFill>
                <a:latin typeface="Arial" pitchFamily="34" charset="0"/>
                <a:cs typeface="Arial" pitchFamily="34" charset="0"/>
              </a:defRPr>
            </a:lvl8pPr>
            <a:lvl9pPr fontAlgn="base">
              <a:spcBef>
                <a:spcPct val="0"/>
              </a:spcBef>
              <a:spcAft>
                <a:spcPct val="0"/>
              </a:spcAft>
              <a:tabLst>
                <a:tab pos="6858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685800" algn="l"/>
              </a:tabLst>
            </a:pPr>
            <a:r>
              <a:rPr kumimoji="0" lang="en-US" altLang="en-US" sz="1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DIDD Medicaid Waiver Services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37266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363211067"/>
              </p:ext>
            </p:extLst>
          </p:nvPr>
        </p:nvGraphicFramePr>
        <p:xfrm>
          <a:off x="304800" y="304800"/>
          <a:ext cx="8534400" cy="6248400"/>
        </p:xfrm>
        <a:graphic>
          <a:graphicData uri="http://schemas.openxmlformats.org/presentationml/2006/ole">
            <mc:AlternateContent xmlns:mc="http://schemas.openxmlformats.org/markup-compatibility/2006">
              <mc:Choice xmlns:v="urn:schemas-microsoft-com:vml" Requires="v">
                <p:oleObj spid="_x0000_s3077" name="Acrobat Document" r:id="rId3" imgW="5829233" imgH="7543775" progId="AcroExch.Document.11">
                  <p:embed/>
                </p:oleObj>
              </mc:Choice>
              <mc:Fallback>
                <p:oleObj name="Acrobat Document" r:id="rId3" imgW="5829233" imgH="7543775" progId="AcroExch.Document.11">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04800"/>
                        <a:ext cx="8534400" cy="62484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56706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935533206"/>
              </p:ext>
            </p:extLst>
          </p:nvPr>
        </p:nvGraphicFramePr>
        <p:xfrm>
          <a:off x="0" y="19050"/>
          <a:ext cx="8991600" cy="6686550"/>
        </p:xfrm>
        <a:graphic>
          <a:graphicData uri="http://schemas.openxmlformats.org/presentationml/2006/ole">
            <mc:AlternateContent xmlns:mc="http://schemas.openxmlformats.org/markup-compatibility/2006">
              <mc:Choice xmlns:v="urn:schemas-microsoft-com:vml" Requires="v">
                <p:oleObj spid="_x0000_s4100" name="Acrobat Document" r:id="rId3" imgW="7543665" imgH="5829194" progId="AcroExch.Document.11">
                  <p:embed/>
                </p:oleObj>
              </mc:Choice>
              <mc:Fallback>
                <p:oleObj name="Acrobat Document" r:id="rId3" imgW="7543665" imgH="5829194" progId="AcroExch.Document.11">
                  <p:embed/>
                  <p:pic>
                    <p:nvPicPr>
                      <p:cNvPr id="0" name=""/>
                      <p:cNvPicPr/>
                      <p:nvPr/>
                    </p:nvPicPr>
                    <p:blipFill>
                      <a:blip r:embed="rId4"/>
                      <a:stretch>
                        <a:fillRect/>
                      </a:stretch>
                    </p:blipFill>
                    <p:spPr>
                      <a:xfrm>
                        <a:off x="0" y="19050"/>
                        <a:ext cx="8991600" cy="6686550"/>
                      </a:xfrm>
                      <a:prstGeom prst="rect">
                        <a:avLst/>
                      </a:prstGeom>
                    </p:spPr>
                  </p:pic>
                </p:oleObj>
              </mc:Fallback>
            </mc:AlternateContent>
          </a:graphicData>
        </a:graphic>
      </p:graphicFrame>
    </p:spTree>
    <p:extLst>
      <p:ext uri="{BB962C8B-B14F-4D97-AF65-F5344CB8AC3E}">
        <p14:creationId xmlns:p14="http://schemas.microsoft.com/office/powerpoint/2010/main" val="11964116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“Front Door” to Services (Intake) and Waiting List</a:t>
            </a:r>
          </a:p>
        </p:txBody>
      </p:sp>
      <p:sp>
        <p:nvSpPr>
          <p:cNvPr id="2" name="TextBox 1"/>
          <p:cNvSpPr txBox="1"/>
          <p:nvPr/>
        </p:nvSpPr>
        <p:spPr>
          <a:xfrm>
            <a:off x="533400" y="1524000"/>
            <a:ext cx="7924800" cy="5509200"/>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WHAT ARE WE DOING?</a:t>
            </a:r>
          </a:p>
          <a:p>
            <a:pPr marL="914400" lvl="1" indent="-457200">
              <a:buFont typeface="Arial" panose="020B0604020202020204" pitchFamily="34" charset="0"/>
              <a:buChar char="•"/>
            </a:pPr>
            <a:r>
              <a:rPr lang="en-US" sz="3200" dirty="0" smtClean="0"/>
              <a:t>Propose to use </a:t>
            </a:r>
            <a:r>
              <a:rPr lang="en-US" sz="3200" i="1" dirty="0" smtClean="0"/>
              <a:t>Charting the Lifecourse Experiences and Questions Booklet </a:t>
            </a:r>
            <a:endParaRPr lang="en-US" sz="3200" dirty="0" smtClean="0"/>
          </a:p>
          <a:p>
            <a:pPr marL="914400" lvl="1" indent="-457200">
              <a:buFont typeface="Arial" panose="020B0604020202020204" pitchFamily="34" charset="0"/>
              <a:buChar char="•"/>
            </a:pPr>
            <a:r>
              <a:rPr lang="en-US" sz="3200" dirty="0" smtClean="0"/>
              <a:t>Provide resource information based on Lifecourse</a:t>
            </a:r>
          </a:p>
          <a:p>
            <a:pPr marL="914400" lvl="1" indent="-457200">
              <a:buFont typeface="Arial" panose="020B0604020202020204" pitchFamily="34" charset="0"/>
              <a:buChar char="•"/>
            </a:pPr>
            <a:r>
              <a:rPr lang="en-US" sz="3200" dirty="0" smtClean="0"/>
              <a:t>Tool for Case Managers for people waiting</a:t>
            </a:r>
          </a:p>
          <a:p>
            <a:pPr marL="457200" indent="-457200">
              <a:buFont typeface="Arial" panose="020B0604020202020204" pitchFamily="34" charset="0"/>
              <a:buChar char="•"/>
            </a:pPr>
            <a:r>
              <a:rPr lang="en-US" sz="3200" dirty="0" smtClean="0"/>
              <a:t>HOW ARE WE SUSTAINING IT?</a:t>
            </a:r>
          </a:p>
          <a:p>
            <a:pPr marL="914400" lvl="1" indent="-457200">
              <a:buFont typeface="Arial" panose="020B0604020202020204" pitchFamily="34" charset="0"/>
              <a:buChar char="•"/>
            </a:pPr>
            <a:r>
              <a:rPr lang="en-US" sz="3200" dirty="0" smtClean="0"/>
              <a:t>Part of policy and procedure</a:t>
            </a:r>
          </a:p>
          <a:p>
            <a:pPr marL="914400" lvl="1" indent="-457200">
              <a:buFont typeface="Arial" panose="020B0604020202020204" pitchFamily="34" charset="0"/>
              <a:buChar char="•"/>
            </a:pPr>
            <a:r>
              <a:rPr lang="en-US" sz="3200" dirty="0" smtClean="0"/>
              <a:t>Building into electronic system</a:t>
            </a:r>
          </a:p>
          <a:p>
            <a:pPr marL="914400" lvl="1"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2798777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“Front Door” to Services (Intake) and Waiting List</a:t>
            </a:r>
          </a:p>
        </p:txBody>
      </p:sp>
      <p:sp>
        <p:nvSpPr>
          <p:cNvPr id="2" name="TextBox 1"/>
          <p:cNvSpPr txBox="1"/>
          <p:nvPr/>
        </p:nvSpPr>
        <p:spPr>
          <a:xfrm>
            <a:off x="533400" y="1524000"/>
            <a:ext cx="7924800" cy="600164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DATA COLLECTION?</a:t>
            </a:r>
          </a:p>
          <a:p>
            <a:pPr marL="914400" lvl="1" indent="-457200">
              <a:buFont typeface="Arial" panose="020B0604020202020204" pitchFamily="34" charset="0"/>
              <a:buChar char="•"/>
            </a:pPr>
            <a:r>
              <a:rPr lang="en-US" sz="3200" dirty="0" smtClean="0"/>
              <a:t>Ongoing satisfaction surveys for families and employees</a:t>
            </a:r>
          </a:p>
          <a:p>
            <a:pPr lvl="1"/>
            <a:endParaRPr lang="en-US" sz="3200" dirty="0" smtClean="0"/>
          </a:p>
          <a:p>
            <a:pPr marL="457200" indent="-457200">
              <a:buFont typeface="Arial" panose="020B0604020202020204" pitchFamily="34" charset="0"/>
              <a:buChar char="•"/>
            </a:pPr>
            <a:r>
              <a:rPr lang="en-US" sz="3200" dirty="0"/>
              <a:t> </a:t>
            </a:r>
            <a:r>
              <a:rPr lang="en-US" sz="3200" dirty="0" smtClean="0"/>
              <a:t>SUCCESS AND OUTCOMES</a:t>
            </a:r>
          </a:p>
          <a:p>
            <a:pPr marL="914400" lvl="1" indent="-457200">
              <a:buFont typeface="Arial" panose="020B0604020202020204" pitchFamily="34" charset="0"/>
              <a:buChar char="•"/>
            </a:pPr>
            <a:r>
              <a:rPr lang="en-US" sz="3200" dirty="0" smtClean="0"/>
              <a:t>Buy in from State Medicaid Agency</a:t>
            </a:r>
          </a:p>
          <a:p>
            <a:pPr marL="914400" lvl="1" indent="-457200">
              <a:buFont typeface="Arial" panose="020B0604020202020204" pitchFamily="34" charset="0"/>
              <a:buChar char="•"/>
            </a:pPr>
            <a:r>
              <a:rPr lang="en-US" sz="3200" dirty="0" smtClean="0"/>
              <a:t>Looking to embed in 1115 Waiver </a:t>
            </a:r>
          </a:p>
          <a:p>
            <a:pPr marL="1371600" lvl="2" indent="-457200">
              <a:buFont typeface="Arial" panose="020B0604020202020204" pitchFamily="34" charset="0"/>
              <a:buChar char="•"/>
            </a:pPr>
            <a:r>
              <a:rPr lang="en-US" sz="3200" dirty="0" smtClean="0"/>
              <a:t>Individualized supports budgets</a:t>
            </a:r>
          </a:p>
          <a:p>
            <a:pPr marL="914400" lvl="1" indent="-457200">
              <a:buFont typeface="Arial" panose="020B0604020202020204" pitchFamily="34" charset="0"/>
              <a:buChar char="•"/>
            </a:pPr>
            <a:r>
              <a:rPr lang="en-US" sz="3200" dirty="0" smtClean="0"/>
              <a:t>Supporting Families impact on intake work  - communications</a:t>
            </a:r>
          </a:p>
          <a:p>
            <a:pPr marL="914400" lvl="1" indent="-457200">
              <a:buFont typeface="Arial" panose="020B0604020202020204" pitchFamily="34" charset="0"/>
              <a:buChar char="•"/>
            </a:pPr>
            <a:endParaRPr lang="en-US" sz="3200" dirty="0" smtClean="0"/>
          </a:p>
          <a:p>
            <a:pPr marL="914400" lvl="1"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3713208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“Front Door” to Services (Intake) and Waiting List</a:t>
            </a:r>
          </a:p>
        </p:txBody>
      </p:sp>
      <p:sp>
        <p:nvSpPr>
          <p:cNvPr id="2" name="TextBox 1"/>
          <p:cNvSpPr txBox="1"/>
          <p:nvPr/>
        </p:nvSpPr>
        <p:spPr>
          <a:xfrm>
            <a:off x="533400" y="1524000"/>
            <a:ext cx="7924800"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BARRIERS?</a:t>
            </a:r>
          </a:p>
          <a:p>
            <a:pPr marL="914400" lvl="1" indent="-457200">
              <a:buFont typeface="Arial" panose="020B0604020202020204" pitchFamily="34" charset="0"/>
              <a:buChar char="•"/>
            </a:pPr>
            <a:r>
              <a:rPr lang="en-US" sz="3200" dirty="0" smtClean="0"/>
              <a:t>System was result of lawsuit settlement</a:t>
            </a:r>
          </a:p>
          <a:p>
            <a:pPr marL="914400" lvl="1" indent="-457200">
              <a:buFont typeface="Arial" panose="020B0604020202020204" pitchFamily="34" charset="0"/>
              <a:buChar char="•"/>
            </a:pPr>
            <a:r>
              <a:rPr lang="en-US" sz="3200" dirty="0" smtClean="0"/>
              <a:t>Competing priorities</a:t>
            </a:r>
          </a:p>
          <a:p>
            <a:pPr marL="1371600" lvl="2" indent="-457200">
              <a:buFont typeface="Arial" panose="020B0604020202020204" pitchFamily="34" charset="0"/>
              <a:buChar char="•"/>
            </a:pPr>
            <a:r>
              <a:rPr lang="en-US" sz="3200" dirty="0" smtClean="0"/>
              <a:t>Caseloads</a:t>
            </a:r>
          </a:p>
          <a:p>
            <a:pPr marL="1371600" lvl="2" indent="-457200">
              <a:buFont typeface="Arial" panose="020B0604020202020204" pitchFamily="34" charset="0"/>
              <a:buChar char="•"/>
            </a:pPr>
            <a:r>
              <a:rPr lang="en-US" sz="3200" dirty="0" smtClean="0"/>
              <a:t>Developing electronic system</a:t>
            </a:r>
          </a:p>
          <a:p>
            <a:pPr marL="1371600" lvl="2" indent="-457200">
              <a:buFont typeface="Arial" panose="020B0604020202020204" pitchFamily="34" charset="0"/>
              <a:buChar char="•"/>
            </a:pPr>
            <a:r>
              <a:rPr lang="en-US" sz="3200" dirty="0" smtClean="0"/>
              <a:t>Auditing waiting list</a:t>
            </a:r>
          </a:p>
          <a:p>
            <a:pPr marL="1371600" lvl="2" indent="-457200">
              <a:buFont typeface="Arial" panose="020B0604020202020204" pitchFamily="34" charset="0"/>
              <a:buChar char="•"/>
            </a:pPr>
            <a:r>
              <a:rPr lang="en-US" sz="3200" dirty="0" smtClean="0"/>
              <a:t>Aging Caregivers Act</a:t>
            </a:r>
          </a:p>
          <a:p>
            <a:pPr marL="914400" lvl="1" indent="-457200">
              <a:buFont typeface="Arial" panose="020B0604020202020204" pitchFamily="34" charset="0"/>
              <a:buChar char="•"/>
            </a:pPr>
            <a:r>
              <a:rPr lang="en-US" sz="3200" dirty="0" smtClean="0"/>
              <a:t>CHANGE, CHANGE, CHANGE</a:t>
            </a:r>
          </a:p>
          <a:p>
            <a:pPr marL="914400" lvl="1"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29662438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Culture Shift</a:t>
            </a:r>
          </a:p>
        </p:txBody>
      </p:sp>
      <p:sp>
        <p:nvSpPr>
          <p:cNvPr id="2" name="TextBox 1"/>
          <p:cNvSpPr txBox="1"/>
          <p:nvPr/>
        </p:nvSpPr>
        <p:spPr>
          <a:xfrm>
            <a:off x="533400" y="1410355"/>
            <a:ext cx="8229600" cy="600164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Supporting Families … Charting the Lifecourse</a:t>
            </a:r>
          </a:p>
          <a:p>
            <a:pPr marL="914400" lvl="1" indent="-457200">
              <a:buFont typeface="Arial" panose="020B0604020202020204" pitchFamily="34" charset="0"/>
              <a:buChar char="•"/>
            </a:pPr>
            <a:r>
              <a:rPr lang="en-US" sz="3200" dirty="0" smtClean="0"/>
              <a:t>Not just another project</a:t>
            </a:r>
          </a:p>
          <a:p>
            <a:pPr marL="914400" lvl="1"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smtClean="0"/>
              <a:t>WHAT?</a:t>
            </a:r>
          </a:p>
          <a:p>
            <a:pPr marL="914400" lvl="1" indent="-457200">
              <a:buFont typeface="Arial" panose="020B0604020202020204" pitchFamily="34" charset="0"/>
              <a:buChar char="•"/>
            </a:pPr>
            <a:r>
              <a:rPr lang="en-US" sz="3200" dirty="0" smtClean="0"/>
              <a:t>Embedding the principles into daily operations at DIDD</a:t>
            </a:r>
          </a:p>
          <a:p>
            <a:pPr marL="1371600" lvl="2" indent="-457200">
              <a:buFont typeface="Arial" panose="020B0604020202020204" pitchFamily="34" charset="0"/>
              <a:buChar char="•"/>
            </a:pPr>
            <a:r>
              <a:rPr lang="en-US" sz="3200" dirty="0" smtClean="0"/>
              <a:t>Waivers</a:t>
            </a:r>
          </a:p>
          <a:p>
            <a:pPr marL="1371600" lvl="2" indent="-457200">
              <a:buFont typeface="Arial" panose="020B0604020202020204" pitchFamily="34" charset="0"/>
              <a:buChar char="•"/>
            </a:pPr>
            <a:r>
              <a:rPr lang="en-US" sz="3200" dirty="0" smtClean="0"/>
              <a:t>Policy</a:t>
            </a:r>
          </a:p>
          <a:p>
            <a:pPr marL="1371600" lvl="2" indent="-457200">
              <a:buFont typeface="Arial" panose="020B0604020202020204" pitchFamily="34" charset="0"/>
              <a:buChar char="•"/>
            </a:pPr>
            <a:r>
              <a:rPr lang="en-US" sz="3200" dirty="0" smtClean="0"/>
              <a:t>Procedure</a:t>
            </a:r>
          </a:p>
          <a:p>
            <a:pPr marL="1371600" lvl="2" indent="-457200">
              <a:buFont typeface="Arial" panose="020B0604020202020204" pitchFamily="34" charset="0"/>
              <a:buChar char="•"/>
            </a:pPr>
            <a:r>
              <a:rPr lang="en-US" sz="3200" dirty="0" smtClean="0"/>
              <a:t>Regulations</a:t>
            </a:r>
          </a:p>
          <a:p>
            <a:pPr marL="1371600" lvl="2" indent="-457200">
              <a:buFont typeface="Arial" panose="020B0604020202020204" pitchFamily="34" charset="0"/>
              <a:buChar char="•"/>
            </a:pPr>
            <a:r>
              <a:rPr lang="en-US" sz="3200" dirty="0" smtClean="0"/>
              <a:t>Quality Assurance</a:t>
            </a:r>
          </a:p>
          <a:p>
            <a:pPr marL="914400" lvl="1"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3517371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Culture Shift</a:t>
            </a:r>
          </a:p>
        </p:txBody>
      </p:sp>
      <p:sp>
        <p:nvSpPr>
          <p:cNvPr id="2" name="TextBox 1"/>
          <p:cNvSpPr txBox="1"/>
          <p:nvPr/>
        </p:nvSpPr>
        <p:spPr>
          <a:xfrm>
            <a:off x="533400" y="1524000"/>
            <a:ext cx="7924800" cy="600164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HOW?</a:t>
            </a:r>
          </a:p>
          <a:p>
            <a:pPr marL="914400" lvl="1" indent="-457200">
              <a:buFont typeface="Arial" panose="020B0604020202020204" pitchFamily="34" charset="0"/>
              <a:buChar char="•"/>
            </a:pPr>
            <a:r>
              <a:rPr lang="en-US" sz="3200" dirty="0" smtClean="0"/>
              <a:t>Through ongoing training and emphasis, culture shift</a:t>
            </a:r>
          </a:p>
          <a:p>
            <a:pPr marL="914400" lvl="1"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smtClean="0"/>
              <a:t>HOW APPLIED LIFECOURSE FRAMEWORK?</a:t>
            </a:r>
          </a:p>
          <a:p>
            <a:pPr marL="914400" lvl="1" indent="-457200">
              <a:buFont typeface="Arial" panose="020B0604020202020204" pitchFamily="34" charset="0"/>
              <a:buChar char="•"/>
            </a:pPr>
            <a:r>
              <a:rPr lang="en-US" sz="3200" dirty="0" smtClean="0"/>
              <a:t>Design of 1115 Waiver </a:t>
            </a:r>
          </a:p>
          <a:p>
            <a:pPr marL="1371600" lvl="2" indent="-457200">
              <a:buFont typeface="Arial" panose="020B0604020202020204" pitchFamily="34" charset="0"/>
              <a:buChar char="•"/>
            </a:pPr>
            <a:r>
              <a:rPr lang="en-US" sz="3200" dirty="0" smtClean="0"/>
              <a:t>Serve people with ID and DD</a:t>
            </a:r>
          </a:p>
          <a:p>
            <a:pPr marL="1371600" lvl="2" indent="-457200">
              <a:buFont typeface="Arial" panose="020B0604020202020204" pitchFamily="34" charset="0"/>
              <a:buChar char="•"/>
            </a:pPr>
            <a:r>
              <a:rPr lang="en-US" sz="3200" dirty="0" smtClean="0"/>
              <a:t>Specific services designed to sustain families – counseling, technology, less than 24 hour residential</a:t>
            </a:r>
          </a:p>
          <a:p>
            <a:pPr marL="1371600" lvl="2" indent="-457200">
              <a:buFont typeface="Arial" panose="020B0604020202020204" pitchFamily="34" charset="0"/>
              <a:buChar char="•"/>
            </a:pPr>
            <a:r>
              <a:rPr lang="en-US" sz="3200" dirty="0" smtClean="0"/>
              <a:t>Emphasis on transition age</a:t>
            </a:r>
          </a:p>
          <a:p>
            <a:pPr marL="914400" lvl="1"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2966243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Culture Shift</a:t>
            </a:r>
          </a:p>
        </p:txBody>
      </p:sp>
      <p:sp>
        <p:nvSpPr>
          <p:cNvPr id="2" name="TextBox 1"/>
          <p:cNvSpPr txBox="1"/>
          <p:nvPr/>
        </p:nvSpPr>
        <p:spPr>
          <a:xfrm>
            <a:off x="533400" y="1524000"/>
            <a:ext cx="7924800" cy="649408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Principles embedded into DIDD Person Centered Excellence Accreditation Plan</a:t>
            </a:r>
          </a:p>
          <a:p>
            <a:pPr marL="914400" lvl="1" indent="-457200">
              <a:buFont typeface="Arial" panose="020B0604020202020204" pitchFamily="34" charset="0"/>
              <a:buChar char="•"/>
            </a:pPr>
            <a:r>
              <a:rPr lang="en-US" sz="3200" dirty="0" smtClean="0"/>
              <a:t>Focus on </a:t>
            </a:r>
            <a:r>
              <a:rPr lang="en-US" sz="3200" b="1" dirty="0" smtClean="0"/>
              <a:t>natural supports (families and friends)</a:t>
            </a:r>
          </a:p>
          <a:p>
            <a:pPr marL="1371600" lvl="2" indent="-457200">
              <a:buFont typeface="Arial" panose="020B0604020202020204" pitchFamily="34" charset="0"/>
              <a:buChar char="•"/>
            </a:pPr>
            <a:r>
              <a:rPr lang="en-US" sz="3200" dirty="0" smtClean="0"/>
              <a:t>Current and emerging</a:t>
            </a:r>
          </a:p>
          <a:p>
            <a:pPr marL="1371600" lvl="2" indent="-457200">
              <a:buFont typeface="Arial" panose="020B0604020202020204" pitchFamily="34" charset="0"/>
              <a:buChar char="•"/>
            </a:pPr>
            <a:r>
              <a:rPr lang="en-US" sz="3200" dirty="0" smtClean="0"/>
              <a:t>Family focus groups- feedback on working/not working</a:t>
            </a:r>
          </a:p>
          <a:p>
            <a:pPr marL="1371600" lvl="2" indent="-457200">
              <a:buFont typeface="Arial" panose="020B0604020202020204" pitchFamily="34" charset="0"/>
              <a:buChar char="•"/>
            </a:pPr>
            <a:r>
              <a:rPr lang="en-US" sz="3200" dirty="0" smtClean="0"/>
              <a:t>Training for people around self-advocacy and rights</a:t>
            </a:r>
          </a:p>
          <a:p>
            <a:pPr marL="1371600" lvl="2" indent="-457200">
              <a:buFont typeface="Arial" panose="020B0604020202020204" pitchFamily="34" charset="0"/>
              <a:buChar char="•"/>
            </a:pPr>
            <a:r>
              <a:rPr lang="en-US" sz="3200" dirty="0" smtClean="0"/>
              <a:t>Building on Employment First! practice</a:t>
            </a:r>
          </a:p>
          <a:p>
            <a:pPr marL="1371600" lvl="2" indent="-457200">
              <a:buFont typeface="Arial" panose="020B0604020202020204" pitchFamily="34" charset="0"/>
              <a:buChar char="•"/>
            </a:pPr>
            <a:endParaRPr lang="en-US" sz="3200" dirty="0" smtClean="0"/>
          </a:p>
          <a:p>
            <a:pPr marL="914400" lvl="1"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2966243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362201" y="381000"/>
            <a:ext cx="5715000" cy="11696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t>Current Reality In State </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sp>
        <p:nvSpPr>
          <p:cNvPr id="2" name="TextBox 1"/>
          <p:cNvSpPr txBox="1"/>
          <p:nvPr/>
        </p:nvSpPr>
        <p:spPr>
          <a:xfrm>
            <a:off x="381000" y="1621971"/>
            <a:ext cx="8458200" cy="4770537"/>
          </a:xfrm>
          <a:prstGeom prst="rect">
            <a:avLst/>
          </a:prstGeom>
          <a:noFill/>
        </p:spPr>
        <p:txBody>
          <a:bodyPr wrap="square" rtlCol="0">
            <a:spAutoFit/>
          </a:bodyPr>
          <a:lstStyle/>
          <a:p>
            <a:pPr marL="1085850" lvl="1" indent="-571500">
              <a:buFont typeface="Arial" panose="020B0604020202020204" pitchFamily="34" charset="0"/>
              <a:buChar char="•"/>
            </a:pPr>
            <a:r>
              <a:rPr lang="en-US" sz="3600" b="1" dirty="0"/>
              <a:t>Person Centered Excellence Accreditation – CQL</a:t>
            </a:r>
          </a:p>
          <a:p>
            <a:pPr marL="1371600" lvl="2" indent="-457200">
              <a:buFont typeface="Arial" panose="020B0604020202020204" pitchFamily="34" charset="0"/>
              <a:buChar char="•"/>
            </a:pPr>
            <a:r>
              <a:rPr lang="en-US" sz="3200" dirty="0" smtClean="0"/>
              <a:t>Accreditation </a:t>
            </a:r>
            <a:r>
              <a:rPr lang="en-US" sz="3200" dirty="0"/>
              <a:t>plan</a:t>
            </a:r>
          </a:p>
          <a:p>
            <a:pPr marL="1085850" lvl="1" indent="-571500">
              <a:buFont typeface="Arial" panose="020B0604020202020204" pitchFamily="34" charset="0"/>
              <a:buChar char="•"/>
            </a:pPr>
            <a:r>
              <a:rPr lang="en-US" sz="3600" b="1" dirty="0"/>
              <a:t>HCBS Settings and Person Centered Planning Rule</a:t>
            </a:r>
          </a:p>
          <a:p>
            <a:pPr marL="1371600" lvl="2" indent="-457200">
              <a:buFont typeface="Arial" panose="020B0604020202020204" pitchFamily="34" charset="0"/>
              <a:buChar char="•"/>
            </a:pPr>
            <a:r>
              <a:rPr lang="en-US" sz="3200" dirty="0" smtClean="0"/>
              <a:t> Provider </a:t>
            </a:r>
            <a:r>
              <a:rPr lang="en-US" sz="3200" dirty="0"/>
              <a:t>self-assessments</a:t>
            </a:r>
          </a:p>
          <a:p>
            <a:pPr marL="1485900" lvl="2" indent="-571500">
              <a:buFont typeface="Arial" panose="020B0604020202020204" pitchFamily="34" charset="0"/>
              <a:buChar char="•"/>
            </a:pPr>
            <a:r>
              <a:rPr lang="en-US" sz="3200" dirty="0"/>
              <a:t>DIDD self-assessments</a:t>
            </a:r>
          </a:p>
          <a:p>
            <a:pPr marL="1485900" lvl="2" indent="-571500">
              <a:buFont typeface="Arial" panose="020B0604020202020204" pitchFamily="34" charset="0"/>
              <a:buChar char="•"/>
            </a:pPr>
            <a:r>
              <a:rPr lang="en-US" sz="3200" dirty="0"/>
              <a:t>State of TN Transition Plan</a:t>
            </a:r>
          </a:p>
          <a:p>
            <a:pPr marL="285750" indent="-285750">
              <a:buFont typeface="Arial" panose="020B0604020202020204" pitchFamily="34" charset="0"/>
              <a:buChar char="•"/>
            </a:pPr>
            <a:endParaRPr lang="en-US" sz="3200" dirty="0"/>
          </a:p>
        </p:txBody>
      </p:sp>
      <p:sp>
        <p:nvSpPr>
          <p:cNvPr id="3" name="TextBox 2"/>
          <p:cNvSpPr txBox="1"/>
          <p:nvPr/>
        </p:nvSpPr>
        <p:spPr>
          <a:xfrm>
            <a:off x="5431678" y="8105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64905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ckets-for-white-background.png"/>
          <p:cNvPicPr>
            <a:picLocks noChangeAspect="1"/>
          </p:cNvPicPr>
          <p:nvPr/>
        </p:nvPicPr>
        <p:blipFill>
          <a:blip r:embed="rId3" cstate="print">
            <a:extLst>
              <a:ext uri="{28A0092B-C50C-407E-A947-70E740481C1C}">
                <a14:useLocalDpi xmlns:a14="http://schemas.microsoft.com/office/drawing/2010/main" val="0"/>
              </a:ext>
            </a:extLst>
          </a:blip>
          <a:srcRect l="-11141" r="-11141"/>
          <a:stretch>
            <a:fillRect/>
          </a:stretch>
        </p:blipFill>
        <p:spPr>
          <a:xfrm>
            <a:off x="945466" y="427038"/>
            <a:ext cx="1524107" cy="838200"/>
          </a:xfrm>
          <a:prstGeom prst="rect">
            <a:avLst/>
          </a:prstGeom>
        </p:spPr>
      </p:pic>
      <p:sp>
        <p:nvSpPr>
          <p:cNvPr id="6" name="Title 4"/>
          <p:cNvSpPr txBox="1">
            <a:spLocks noGrp="1"/>
          </p:cNvSpPr>
          <p:nvPr>
            <p:ph type="title"/>
          </p:nvPr>
        </p:nvSpPr>
        <p:spPr>
          <a:xfrm>
            <a:off x="2438400" y="274638"/>
            <a:ext cx="6248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solidFill>
                  <a:schemeClr val="tx1"/>
                </a:solidFill>
              </a:rPr>
              <a:t>Culture Shift</a:t>
            </a:r>
          </a:p>
        </p:txBody>
      </p:sp>
      <p:sp>
        <p:nvSpPr>
          <p:cNvPr id="2" name="TextBox 1"/>
          <p:cNvSpPr txBox="1"/>
          <p:nvPr/>
        </p:nvSpPr>
        <p:spPr>
          <a:xfrm>
            <a:off x="533400" y="1524000"/>
            <a:ext cx="7924800" cy="600164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Revisions in current 1915 c Waivers</a:t>
            </a:r>
          </a:p>
          <a:p>
            <a:pPr marL="914400" lvl="1" indent="-457200">
              <a:buFont typeface="Arial" panose="020B0604020202020204" pitchFamily="34" charset="0"/>
              <a:buChar char="•"/>
            </a:pPr>
            <a:r>
              <a:rPr lang="en-US" sz="3200" dirty="0" smtClean="0"/>
              <a:t>Definitions that limit family support</a:t>
            </a:r>
          </a:p>
          <a:p>
            <a:pPr marL="1371600" lvl="2" indent="-457200">
              <a:buFont typeface="Arial" panose="020B0604020202020204" pitchFamily="34" charset="0"/>
              <a:buChar char="•"/>
            </a:pPr>
            <a:r>
              <a:rPr lang="en-US" sz="3200" dirty="0" smtClean="0"/>
              <a:t>Residential</a:t>
            </a:r>
          </a:p>
          <a:p>
            <a:pPr marL="1371600" lvl="2" indent="-457200">
              <a:buFont typeface="Arial" panose="020B0604020202020204" pitchFamily="34" charset="0"/>
              <a:buChar char="•"/>
            </a:pPr>
            <a:r>
              <a:rPr lang="en-US" sz="3200" dirty="0" smtClean="0"/>
              <a:t>Paying families to provide services 40 hours/ week</a:t>
            </a:r>
          </a:p>
          <a:p>
            <a:pPr marL="914400" lvl="1" indent="-457200">
              <a:buFont typeface="Arial" panose="020B0604020202020204" pitchFamily="34" charset="0"/>
              <a:buChar char="•"/>
            </a:pPr>
            <a:r>
              <a:rPr lang="en-US" sz="3200" dirty="0" smtClean="0"/>
              <a:t>Formalized stakeholder input process</a:t>
            </a:r>
            <a:endParaRPr lang="en-US" sz="3200" dirty="0"/>
          </a:p>
          <a:p>
            <a:pPr marL="457200" indent="-457200">
              <a:buFont typeface="Arial" panose="020B0604020202020204" pitchFamily="34" charset="0"/>
              <a:buChar char="•"/>
            </a:pPr>
            <a:r>
              <a:rPr lang="en-US" sz="3200" dirty="0" smtClean="0"/>
              <a:t>BARRIERS</a:t>
            </a:r>
          </a:p>
          <a:p>
            <a:pPr marL="914400" lvl="1" indent="-457200">
              <a:buFont typeface="Arial" panose="020B0604020202020204" pitchFamily="34" charset="0"/>
              <a:buChar char="•"/>
            </a:pPr>
            <a:r>
              <a:rPr lang="en-US" sz="3200" dirty="0" smtClean="0"/>
              <a:t>Competing priorities</a:t>
            </a:r>
          </a:p>
          <a:p>
            <a:pPr marL="914400" lvl="1" indent="-457200">
              <a:buFont typeface="Arial" panose="020B0604020202020204" pitchFamily="34" charset="0"/>
              <a:buChar char="•"/>
            </a:pPr>
            <a:r>
              <a:rPr lang="en-US" sz="3200" dirty="0" smtClean="0"/>
              <a:t>Limited resources –working smarter/not harder</a:t>
            </a:r>
          </a:p>
          <a:p>
            <a:pPr marL="914400" lvl="1" indent="-457200">
              <a:buFont typeface="Arial" panose="020B0604020202020204" pitchFamily="34" charset="0"/>
              <a:buChar char="•"/>
            </a:pPr>
            <a:r>
              <a:rPr lang="en-US" sz="3200" dirty="0" smtClean="0"/>
              <a:t>Resistance to change</a:t>
            </a:r>
          </a:p>
          <a:p>
            <a:pPr marL="914400" lvl="1" indent="-457200">
              <a:buFont typeface="Arial" panose="020B0604020202020204" pitchFamily="34" charset="0"/>
              <a:buChar char="•"/>
            </a:pPr>
            <a:endParaRPr lang="en-US" sz="3200" dirty="0" smtClean="0"/>
          </a:p>
        </p:txBody>
      </p:sp>
    </p:spTree>
    <p:extLst>
      <p:ext uri="{BB962C8B-B14F-4D97-AF65-F5344CB8AC3E}">
        <p14:creationId xmlns:p14="http://schemas.microsoft.com/office/powerpoint/2010/main" val="29662438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362200" y="381000"/>
            <a:ext cx="6172199" cy="11696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t>Biggest Lessons Learned So Far</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sp>
        <p:nvSpPr>
          <p:cNvPr id="4" name="TextBox 3"/>
          <p:cNvSpPr txBox="1"/>
          <p:nvPr/>
        </p:nvSpPr>
        <p:spPr>
          <a:xfrm>
            <a:off x="304800" y="1638300"/>
            <a:ext cx="8610600" cy="5109091"/>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Difficult to infuse these concepts into our thinking around ALL our initiatives and partnerships – takes time and practice</a:t>
            </a:r>
          </a:p>
          <a:p>
            <a:pPr marL="285750" indent="-285750">
              <a:buFont typeface="Arial" panose="020B0604020202020204" pitchFamily="34" charset="0"/>
              <a:buChar char="•"/>
            </a:pPr>
            <a:r>
              <a:rPr lang="en-US" sz="2800" dirty="0" smtClean="0"/>
              <a:t>Difficult to know how to best involve stakeholder groups</a:t>
            </a:r>
          </a:p>
          <a:p>
            <a:pPr marL="285750" indent="-285750">
              <a:buFont typeface="Arial" panose="020B0604020202020204" pitchFamily="34" charset="0"/>
              <a:buChar char="•"/>
            </a:pPr>
            <a:r>
              <a:rPr lang="en-US" sz="2800" dirty="0" smtClean="0"/>
              <a:t>Keeping the “100%” in mind is critical but challenging – most people still default to thinking only about people/families currently receiving services</a:t>
            </a:r>
          </a:p>
          <a:p>
            <a:pPr marL="285750" indent="-285750">
              <a:buFont typeface="Arial" panose="020B0604020202020204" pitchFamily="34" charset="0"/>
              <a:buChar char="•"/>
            </a:pPr>
            <a:r>
              <a:rPr lang="en-US" sz="2800" dirty="0" smtClean="0"/>
              <a:t>Building a two- way street of information gathering and sharing has been harder than we thought</a:t>
            </a:r>
          </a:p>
          <a:p>
            <a:pPr marL="285750" indent="-285750">
              <a:buFont typeface="Arial" panose="020B0604020202020204" pitchFamily="34" charset="0"/>
              <a:buChar char="•"/>
            </a:pPr>
            <a:r>
              <a:rPr lang="en-US" sz="2800" dirty="0" smtClean="0"/>
              <a:t>CANNOT BE STAND ALONE PROJECT – has to be connected</a:t>
            </a:r>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14332822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362200" y="381000"/>
            <a:ext cx="6172199" cy="11696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t>Vision for Next Year</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sp>
        <p:nvSpPr>
          <p:cNvPr id="4" name="TextBox 3"/>
          <p:cNvSpPr txBox="1"/>
          <p:nvPr/>
        </p:nvSpPr>
        <p:spPr>
          <a:xfrm>
            <a:off x="228600" y="1905000"/>
            <a:ext cx="8686800" cy="4401205"/>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Facilitate quarterly in-person conversations about Supporting Families concepts with state agency partners (Lunch and Learn)</a:t>
            </a:r>
          </a:p>
          <a:p>
            <a:pPr marL="285750" indent="-285750">
              <a:buFont typeface="Arial" panose="020B0604020202020204" pitchFamily="34" charset="0"/>
              <a:buChar char="•"/>
            </a:pPr>
            <a:r>
              <a:rPr lang="en-US" sz="2800" dirty="0" smtClean="0"/>
              <a:t>Facilitate 3 regional conversations with family-focused disability community organizations about how we can support their work</a:t>
            </a:r>
          </a:p>
          <a:p>
            <a:pPr marL="285750" indent="-285750">
              <a:buFont typeface="Arial" panose="020B0604020202020204" pitchFamily="34" charset="0"/>
              <a:buChar char="•"/>
            </a:pPr>
            <a:r>
              <a:rPr lang="en-US" sz="2800" dirty="0" smtClean="0"/>
              <a:t>State policy change will create an intake process that truly supports families across the lifespan – will have a built-in path for those families that will be on the waiting list or are ineligible for services</a:t>
            </a:r>
          </a:p>
        </p:txBody>
      </p:sp>
    </p:spTree>
    <p:extLst>
      <p:ext uri="{BB962C8B-B14F-4D97-AF65-F5344CB8AC3E}">
        <p14:creationId xmlns:p14="http://schemas.microsoft.com/office/powerpoint/2010/main" val="14399378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362200" y="381000"/>
            <a:ext cx="6172199" cy="11696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t>Vision for Next Year</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sp>
        <p:nvSpPr>
          <p:cNvPr id="4" name="TextBox 3"/>
          <p:cNvSpPr txBox="1"/>
          <p:nvPr/>
        </p:nvSpPr>
        <p:spPr>
          <a:xfrm>
            <a:off x="228600" y="1905000"/>
            <a:ext cx="8686800" cy="5016758"/>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Disseminate Charting the LifeCourse booklets to TN families </a:t>
            </a:r>
          </a:p>
          <a:p>
            <a:pPr marL="285750" indent="-285750">
              <a:buFont typeface="Arial" panose="020B0604020202020204" pitchFamily="34" charset="0"/>
              <a:buChar char="•"/>
            </a:pPr>
            <a:r>
              <a:rPr lang="en-US" sz="3200" dirty="0" smtClean="0"/>
              <a:t>Increased awareness of the value of peer to peer supports</a:t>
            </a:r>
          </a:p>
          <a:p>
            <a:pPr marL="285750" indent="-285750">
              <a:buFont typeface="Arial" panose="020B0604020202020204" pitchFamily="34" charset="0"/>
              <a:buChar char="•"/>
            </a:pPr>
            <a:r>
              <a:rPr lang="en-US" sz="3200" dirty="0" smtClean="0"/>
              <a:t>Greater participation from families/self-advocates in planning CoP activities and priorities in TN</a:t>
            </a:r>
          </a:p>
          <a:p>
            <a:pPr marL="285750" indent="-285750">
              <a:buFont typeface="Arial" panose="020B0604020202020204" pitchFamily="34" charset="0"/>
              <a:buChar char="•"/>
            </a:pPr>
            <a:r>
              <a:rPr lang="en-US" sz="3200" dirty="0" smtClean="0"/>
              <a:t>Commitment from appropriate state agencies to receive training in Lifecourse Materials</a:t>
            </a:r>
          </a:p>
          <a:p>
            <a:pPr marL="285750" indent="-285750">
              <a:buFont typeface="Arial" panose="020B0604020202020204" pitchFamily="34" charset="0"/>
              <a:buChar char="•"/>
            </a:pPr>
            <a:r>
              <a:rPr lang="en-US" sz="3200" dirty="0" smtClean="0"/>
              <a:t>Effective statewide stakeholder advisory group</a:t>
            </a:r>
          </a:p>
        </p:txBody>
      </p:sp>
    </p:spTree>
    <p:extLst>
      <p:ext uri="{BB962C8B-B14F-4D97-AF65-F5344CB8AC3E}">
        <p14:creationId xmlns:p14="http://schemas.microsoft.com/office/powerpoint/2010/main" val="120294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362201" y="381000"/>
            <a:ext cx="5715000" cy="11696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t>Current Reality In State </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sp>
        <p:nvSpPr>
          <p:cNvPr id="2" name="TextBox 1"/>
          <p:cNvSpPr txBox="1"/>
          <p:nvPr/>
        </p:nvSpPr>
        <p:spPr>
          <a:xfrm>
            <a:off x="381000" y="1621971"/>
            <a:ext cx="8458200" cy="5016758"/>
          </a:xfrm>
          <a:prstGeom prst="rect">
            <a:avLst/>
          </a:prstGeom>
          <a:noFill/>
        </p:spPr>
        <p:txBody>
          <a:bodyPr wrap="square" rtlCol="0">
            <a:spAutoFit/>
          </a:bodyPr>
          <a:lstStyle/>
          <a:p>
            <a:pPr marL="457200" indent="-457200">
              <a:buFont typeface="Arial" panose="020B0604020202020204" pitchFamily="34" charset="0"/>
              <a:buChar char="•"/>
            </a:pPr>
            <a:r>
              <a:rPr lang="en-US" sz="3200" b="1" dirty="0"/>
              <a:t>Waiver Renewal</a:t>
            </a:r>
          </a:p>
          <a:p>
            <a:pPr marL="914400" lvl="1" indent="-457200">
              <a:buFont typeface="Arial" panose="020B0604020202020204" pitchFamily="34" charset="0"/>
              <a:buChar char="•"/>
            </a:pPr>
            <a:r>
              <a:rPr lang="en-US" sz="3200" dirty="0"/>
              <a:t>Implementing cap upon renewal of existing 1915c waiver</a:t>
            </a:r>
          </a:p>
          <a:p>
            <a:pPr marL="914400" lvl="1" indent="-457200">
              <a:buFont typeface="Arial" panose="020B0604020202020204" pitchFamily="34" charset="0"/>
              <a:buChar char="•"/>
            </a:pPr>
            <a:r>
              <a:rPr lang="en-US" sz="3200" dirty="0"/>
              <a:t>Transition among waivers</a:t>
            </a:r>
          </a:p>
          <a:p>
            <a:pPr marL="914400" lvl="1" indent="-457200">
              <a:buFont typeface="Arial" panose="020B0604020202020204" pitchFamily="34" charset="0"/>
              <a:buChar char="•"/>
            </a:pPr>
            <a:r>
              <a:rPr lang="en-US" sz="3200" dirty="0"/>
              <a:t>Notification</a:t>
            </a:r>
          </a:p>
          <a:p>
            <a:pPr marL="914400" lvl="1" indent="-457200">
              <a:buFont typeface="Arial" panose="020B0604020202020204" pitchFamily="34" charset="0"/>
              <a:buChar char="•"/>
            </a:pPr>
            <a:r>
              <a:rPr lang="en-US" sz="3200" dirty="0"/>
              <a:t>Managing </a:t>
            </a:r>
            <a:r>
              <a:rPr lang="en-US" sz="3200" dirty="0" smtClean="0"/>
              <a:t>cap</a:t>
            </a:r>
            <a:endParaRPr lang="en-US" sz="3200" dirty="0"/>
          </a:p>
          <a:p>
            <a:pPr marL="514350" indent="-457200">
              <a:buFont typeface="Arial" panose="020B0604020202020204" pitchFamily="34" charset="0"/>
              <a:buChar char="•"/>
            </a:pPr>
            <a:r>
              <a:rPr lang="en-US" sz="3200" b="1" dirty="0"/>
              <a:t>Aging Caregivers Act</a:t>
            </a:r>
          </a:p>
          <a:p>
            <a:pPr marL="514350" indent="-457200">
              <a:buFont typeface="Arial" panose="020B0604020202020204" pitchFamily="34" charset="0"/>
              <a:buChar char="•"/>
            </a:pPr>
            <a:r>
              <a:rPr lang="en-US" sz="3200" b="1" dirty="0" smtClean="0"/>
              <a:t>National Core Indicators, NCI State</a:t>
            </a:r>
          </a:p>
          <a:p>
            <a:pPr marL="514350" indent="-457200">
              <a:buFont typeface="Arial" panose="020B0604020202020204" pitchFamily="34" charset="0"/>
              <a:buChar char="•"/>
            </a:pPr>
            <a:r>
              <a:rPr lang="en-US" sz="3200" b="1" dirty="0" smtClean="0"/>
              <a:t>No Wrong Door</a:t>
            </a:r>
          </a:p>
          <a:p>
            <a:pPr marL="514350" indent="-457200">
              <a:buFont typeface="Arial" panose="020B0604020202020204" pitchFamily="34" charset="0"/>
              <a:buChar char="•"/>
            </a:pPr>
            <a:r>
              <a:rPr lang="en-US" sz="3200" b="1" dirty="0" smtClean="0"/>
              <a:t>Employment First!</a:t>
            </a:r>
            <a:endParaRPr lang="en-US" sz="3200" b="1" dirty="0"/>
          </a:p>
        </p:txBody>
      </p:sp>
      <p:sp>
        <p:nvSpPr>
          <p:cNvPr id="3" name="TextBox 2"/>
          <p:cNvSpPr txBox="1"/>
          <p:nvPr/>
        </p:nvSpPr>
        <p:spPr>
          <a:xfrm>
            <a:off x="5431678" y="8105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500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362201" y="381000"/>
            <a:ext cx="5715000" cy="11696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t>Current Reality In State </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sp>
        <p:nvSpPr>
          <p:cNvPr id="2" name="TextBox 1"/>
          <p:cNvSpPr txBox="1"/>
          <p:nvPr/>
        </p:nvSpPr>
        <p:spPr>
          <a:xfrm>
            <a:off x="381000" y="1621971"/>
            <a:ext cx="8458200" cy="4385816"/>
          </a:xfrm>
          <a:prstGeom prst="rect">
            <a:avLst/>
          </a:prstGeom>
          <a:noFill/>
        </p:spPr>
        <p:txBody>
          <a:bodyPr wrap="square" rtlCol="0">
            <a:spAutoFit/>
          </a:bodyPr>
          <a:lstStyle/>
          <a:p>
            <a:pPr marL="285750" indent="-285750">
              <a:buFont typeface="Arial" panose="020B0604020202020204" pitchFamily="34" charset="0"/>
              <a:buChar char="•"/>
            </a:pPr>
            <a:r>
              <a:rPr lang="en-US" sz="3100" b="1" dirty="0"/>
              <a:t>Agreement reached in 20 year old lawsuit</a:t>
            </a:r>
          </a:p>
          <a:p>
            <a:pPr marL="742950" lvl="1" indent="-285750">
              <a:buFont typeface="Arial" panose="020B0604020202020204" pitchFamily="34" charset="0"/>
              <a:buChar char="•"/>
            </a:pPr>
            <a:r>
              <a:rPr lang="en-US" sz="3100" dirty="0"/>
              <a:t>Exit Plan</a:t>
            </a:r>
          </a:p>
          <a:p>
            <a:pPr marL="1200150" lvl="2" indent="-285750">
              <a:buFont typeface="Arial" panose="020B0604020202020204" pitchFamily="34" charset="0"/>
              <a:buChar char="•"/>
            </a:pPr>
            <a:r>
              <a:rPr lang="en-US" sz="3100" dirty="0"/>
              <a:t>Individual Support Plan reform</a:t>
            </a:r>
          </a:p>
          <a:p>
            <a:pPr marL="1200150" lvl="2" indent="-285750">
              <a:buFont typeface="Arial" panose="020B0604020202020204" pitchFamily="34" charset="0"/>
              <a:buChar char="•"/>
            </a:pPr>
            <a:r>
              <a:rPr lang="en-US" sz="3100" dirty="0"/>
              <a:t>Psychopharmacology</a:t>
            </a:r>
          </a:p>
          <a:p>
            <a:pPr marL="1200150" lvl="2" indent="-285750">
              <a:buFont typeface="Arial" panose="020B0604020202020204" pitchFamily="34" charset="0"/>
              <a:buChar char="•"/>
            </a:pPr>
            <a:r>
              <a:rPr lang="en-US" sz="3100" dirty="0"/>
              <a:t>Protection From Harm</a:t>
            </a:r>
          </a:p>
          <a:p>
            <a:pPr marL="1200150" lvl="2" indent="-285750">
              <a:buFont typeface="Arial" panose="020B0604020202020204" pitchFamily="34" charset="0"/>
              <a:buChar char="•"/>
            </a:pPr>
            <a:r>
              <a:rPr lang="en-US" sz="3100" dirty="0"/>
              <a:t>Closure Plan</a:t>
            </a:r>
          </a:p>
          <a:p>
            <a:pPr marL="1657350" lvl="3" indent="-285750">
              <a:buFont typeface="Arial" panose="020B0604020202020204" pitchFamily="34" charset="0"/>
              <a:buChar char="•"/>
            </a:pPr>
            <a:r>
              <a:rPr lang="en-US" sz="3100" dirty="0"/>
              <a:t>Greene Valley Developmental </a:t>
            </a:r>
            <a:r>
              <a:rPr lang="en-US" sz="3100" dirty="0" smtClean="0"/>
              <a:t>Center</a:t>
            </a:r>
          </a:p>
          <a:p>
            <a:pPr marL="2114550" lvl="4" indent="-285750">
              <a:buFont typeface="Arial" panose="020B0604020202020204" pitchFamily="34" charset="0"/>
              <a:buChar char="•"/>
            </a:pPr>
            <a:r>
              <a:rPr lang="en-US" sz="3100" dirty="0" smtClean="0"/>
              <a:t>Less than 100 people</a:t>
            </a:r>
          </a:p>
          <a:p>
            <a:pPr marL="2114550" lvl="4" indent="-285750">
              <a:buFont typeface="Arial" panose="020B0604020202020204" pitchFamily="34" charset="0"/>
              <a:buChar char="•"/>
            </a:pPr>
            <a:r>
              <a:rPr lang="en-US" sz="3100" dirty="0" smtClean="0"/>
              <a:t>More than 600 state employees</a:t>
            </a:r>
            <a:endParaRPr lang="en-US" sz="3100" dirty="0"/>
          </a:p>
        </p:txBody>
      </p:sp>
      <p:sp>
        <p:nvSpPr>
          <p:cNvPr id="3" name="TextBox 2"/>
          <p:cNvSpPr txBox="1"/>
          <p:nvPr/>
        </p:nvSpPr>
        <p:spPr>
          <a:xfrm>
            <a:off x="5431678" y="8105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4384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additive="base">
                                        <p:cTn id="4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 calcmode="lin" valueType="num">
                                      <p:cBhvr additive="base">
                                        <p:cTn id="4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
                                            <p:txEl>
                                              <p:pRg st="8" end="8"/>
                                            </p:txEl>
                                          </p:spTgt>
                                        </p:tgtEl>
                                        <p:attrNameLst>
                                          <p:attrName>style.visibility</p:attrName>
                                        </p:attrNameLst>
                                      </p:cBhvr>
                                      <p:to>
                                        <p:strVal val="visible"/>
                                      </p:to>
                                    </p:set>
                                    <p:anim calcmode="lin" valueType="num">
                                      <p:cBhvr additive="base">
                                        <p:cTn id="5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362201" y="381000"/>
            <a:ext cx="5715000" cy="11696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t>Current Reality In State </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sp>
        <p:nvSpPr>
          <p:cNvPr id="2" name="TextBox 1"/>
          <p:cNvSpPr txBox="1"/>
          <p:nvPr/>
        </p:nvSpPr>
        <p:spPr>
          <a:xfrm>
            <a:off x="381000" y="1621971"/>
            <a:ext cx="8458200" cy="3539430"/>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t>Planned Systems Reform</a:t>
            </a:r>
            <a:r>
              <a:rPr lang="en-US" sz="3200" dirty="0" smtClean="0"/>
              <a:t>	</a:t>
            </a:r>
          </a:p>
          <a:p>
            <a:pPr marL="914400" lvl="1" indent="-457200">
              <a:buFont typeface="Arial" panose="020B0604020202020204" pitchFamily="34" charset="0"/>
              <a:buChar char="•"/>
            </a:pPr>
            <a:r>
              <a:rPr lang="en-US" sz="3200" dirty="0" smtClean="0"/>
              <a:t>Development of Community and Employment First CHOICES 1115 Waiver</a:t>
            </a:r>
          </a:p>
          <a:p>
            <a:pPr marL="914400" lvl="1" indent="-457200">
              <a:buFont typeface="Arial" panose="020B0604020202020204" pitchFamily="34" charset="0"/>
              <a:buChar char="•"/>
            </a:pPr>
            <a:r>
              <a:rPr lang="en-US" sz="3200" dirty="0" smtClean="0"/>
              <a:t>Services for people with DD and ID</a:t>
            </a:r>
          </a:p>
          <a:p>
            <a:pPr marL="914400" lvl="1" indent="-457200">
              <a:buFont typeface="Arial" panose="020B0604020202020204" pitchFamily="34" charset="0"/>
              <a:buChar char="•"/>
            </a:pPr>
            <a:r>
              <a:rPr lang="en-US" sz="3200" dirty="0" smtClean="0"/>
              <a:t>Target implementation July 1, 2016</a:t>
            </a:r>
          </a:p>
          <a:p>
            <a:pPr marL="914400" lvl="1" indent="-457200">
              <a:buFont typeface="Arial" panose="020B0604020202020204" pitchFamily="34" charset="0"/>
              <a:buChar char="•"/>
            </a:pPr>
            <a:r>
              <a:rPr lang="en-US" sz="3200" dirty="0" smtClean="0"/>
              <a:t>To run concurrent with 1915c waivers</a:t>
            </a:r>
          </a:p>
          <a:p>
            <a:pPr marL="914400" lvl="1" indent="-457200">
              <a:buFont typeface="Arial" panose="020B0604020202020204" pitchFamily="34" charset="0"/>
              <a:buChar char="•"/>
            </a:pPr>
            <a:r>
              <a:rPr lang="en-US" sz="3200" dirty="0" smtClean="0"/>
              <a:t>Training MCOs</a:t>
            </a:r>
            <a:endParaRPr lang="en-US" sz="3200" dirty="0"/>
          </a:p>
        </p:txBody>
      </p:sp>
      <p:sp>
        <p:nvSpPr>
          <p:cNvPr id="3" name="TextBox 2"/>
          <p:cNvSpPr txBox="1"/>
          <p:nvPr/>
        </p:nvSpPr>
        <p:spPr>
          <a:xfrm>
            <a:off x="5431678" y="8105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2085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362201" y="381000"/>
            <a:ext cx="5715000" cy="11696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4000" dirty="0" smtClean="0"/>
              <a:t>Current Reality In State </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sp>
        <p:nvSpPr>
          <p:cNvPr id="2" name="TextBox 1"/>
          <p:cNvSpPr txBox="1"/>
          <p:nvPr/>
        </p:nvSpPr>
        <p:spPr>
          <a:xfrm>
            <a:off x="381000" y="1621971"/>
            <a:ext cx="8458200" cy="2554545"/>
          </a:xfrm>
          <a:prstGeom prst="rect">
            <a:avLst/>
          </a:prstGeom>
          <a:noFill/>
        </p:spPr>
        <p:txBody>
          <a:bodyPr wrap="square" rtlCol="0">
            <a:spAutoFit/>
          </a:bodyPr>
          <a:lstStyle/>
          <a:p>
            <a:pPr marL="457200" indent="-457200">
              <a:buFont typeface="Arial" panose="020B0604020202020204" pitchFamily="34" charset="0"/>
              <a:buChar char="•"/>
            </a:pPr>
            <a:r>
              <a:rPr lang="en-US" sz="3200" b="1" dirty="0" smtClean="0"/>
              <a:t>Budget Reductions</a:t>
            </a:r>
          </a:p>
          <a:p>
            <a:pPr marL="914400" lvl="1" indent="-457200">
              <a:buFont typeface="Arial" panose="020B0604020202020204" pitchFamily="34" charset="0"/>
              <a:buChar char="•"/>
            </a:pPr>
            <a:r>
              <a:rPr lang="en-US" sz="3200" dirty="0" smtClean="0"/>
              <a:t>Continued DIDD reduction in force</a:t>
            </a:r>
          </a:p>
          <a:p>
            <a:pPr marL="914400" lvl="1" indent="-457200">
              <a:buFont typeface="Arial" panose="020B0604020202020204" pitchFamily="34" charset="0"/>
              <a:buChar char="•"/>
            </a:pPr>
            <a:r>
              <a:rPr lang="en-US" sz="3200" dirty="0" smtClean="0"/>
              <a:t>Proposed program cuts  - saved</a:t>
            </a:r>
          </a:p>
          <a:p>
            <a:pPr marL="1371600" lvl="2" indent="-457200">
              <a:buFont typeface="Arial" panose="020B0604020202020204" pitchFamily="34" charset="0"/>
              <a:buChar char="•"/>
            </a:pPr>
            <a:r>
              <a:rPr lang="en-US" sz="3200" dirty="0" smtClean="0"/>
              <a:t>Family Support Program</a:t>
            </a:r>
          </a:p>
          <a:p>
            <a:pPr marL="1371600" lvl="2" indent="-457200">
              <a:buFont typeface="Arial" panose="020B0604020202020204" pitchFamily="34" charset="0"/>
              <a:buChar char="•"/>
            </a:pPr>
            <a:r>
              <a:rPr lang="en-US" sz="3200" dirty="0" smtClean="0"/>
              <a:t>Waiver Rates</a:t>
            </a:r>
            <a:endParaRPr lang="en-US" sz="3200" dirty="0"/>
          </a:p>
        </p:txBody>
      </p:sp>
      <p:sp>
        <p:nvSpPr>
          <p:cNvPr id="3" name="TextBox 2"/>
          <p:cNvSpPr txBox="1"/>
          <p:nvPr/>
        </p:nvSpPr>
        <p:spPr>
          <a:xfrm>
            <a:off x="5431678" y="81059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75209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286000" y="381000"/>
            <a:ext cx="5715000" cy="1169609"/>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4000" dirty="0" smtClean="0"/>
              <a:t>THEN and NOW:  Our State CoP</a:t>
            </a:r>
          </a:p>
          <a:p>
            <a:pPr algn="ctr"/>
            <a:r>
              <a:rPr lang="en-US" sz="4000" dirty="0" smtClean="0"/>
              <a:t>Vision, Goals and Priorities</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961787583"/>
              </p:ext>
            </p:extLst>
          </p:nvPr>
        </p:nvGraphicFramePr>
        <p:xfrm>
          <a:off x="0" y="1357309"/>
          <a:ext cx="8839200" cy="5500691"/>
        </p:xfrm>
        <a:graphic>
          <a:graphicData uri="http://schemas.openxmlformats.org/drawingml/2006/table">
            <a:tbl>
              <a:tblPr firstRow="1" bandRow="1">
                <a:tableStyleId>{5C22544A-7EE6-4342-B048-85BDC9FD1C3A}</a:tableStyleId>
              </a:tblPr>
              <a:tblGrid>
                <a:gridCol w="4620490"/>
                <a:gridCol w="4218710"/>
              </a:tblGrid>
              <a:tr h="386414">
                <a:tc>
                  <a:txBody>
                    <a:bodyPr/>
                    <a:lstStyle/>
                    <a:p>
                      <a:r>
                        <a:rPr lang="en-US" dirty="0" smtClean="0"/>
                        <a:t>Year</a:t>
                      </a:r>
                      <a:r>
                        <a:rPr lang="en-US" baseline="0" dirty="0" smtClean="0"/>
                        <a:t> One Goals</a:t>
                      </a:r>
                      <a:endParaRPr lang="en-US" dirty="0"/>
                    </a:p>
                  </a:txBody>
                  <a:tcPr/>
                </a:tc>
                <a:tc>
                  <a:txBody>
                    <a:bodyPr/>
                    <a:lstStyle/>
                    <a:p>
                      <a:r>
                        <a:rPr lang="en-US" dirty="0" smtClean="0"/>
                        <a:t>Current Goals</a:t>
                      </a:r>
                      <a:endParaRPr lang="en-US" dirty="0"/>
                    </a:p>
                  </a:txBody>
                  <a:tcPr/>
                </a:tc>
              </a:tr>
              <a:tr h="1673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Information Dissemination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Share</a:t>
                      </a:r>
                      <a:r>
                        <a:rPr lang="en-US" baseline="0" dirty="0" smtClean="0"/>
                        <a:t> info about Supporting Families/Life Course framework through multiple channels/strategies</a:t>
                      </a:r>
                      <a:endParaRPr lang="en-US" dirty="0" smtClean="0"/>
                    </a:p>
                  </a:txBody>
                  <a:tcPr/>
                </a:tc>
                <a:tc>
                  <a:txBody>
                    <a:bodyPr/>
                    <a:lstStyle/>
                    <a:p>
                      <a:r>
                        <a:rPr lang="en-US" dirty="0" smtClean="0"/>
                        <a:t>Information Dissemination AND Gathering</a:t>
                      </a:r>
                      <a:r>
                        <a:rPr lang="en-US" baseline="0" dirty="0" smtClean="0"/>
                        <a:t>: Building a 2 Way Street</a:t>
                      </a:r>
                    </a:p>
                    <a:p>
                      <a:pPr marL="285750" indent="-285750">
                        <a:buFont typeface="Arial" panose="020B0604020202020204" pitchFamily="34" charset="0"/>
                        <a:buChar char="•"/>
                      </a:pPr>
                      <a:r>
                        <a:rPr lang="en-US" sz="1800" kern="1200" dirty="0" smtClean="0">
                          <a:solidFill>
                            <a:schemeClr val="dk1"/>
                          </a:solidFill>
                          <a:effectLst/>
                          <a:latin typeface="+mn-lt"/>
                          <a:ea typeface="+mn-ea"/>
                          <a:cs typeface="+mn-cs"/>
                        </a:rPr>
                        <a:t>Targeted activities to strengthen our relationships w/ state agencies, community organizations who support families, and families/self-advocates</a:t>
                      </a:r>
                      <a:endParaRPr lang="en-US" dirty="0"/>
                    </a:p>
                  </a:txBody>
                  <a:tcPr/>
                </a:tc>
              </a:tr>
              <a:tr h="1680292">
                <a:tc>
                  <a:txBody>
                    <a:bodyPr/>
                    <a:lstStyle/>
                    <a:p>
                      <a:r>
                        <a:rPr lang="en-US" dirty="0" smtClean="0"/>
                        <a:t>‘Front Door’ to Services/Intake</a:t>
                      </a:r>
                    </a:p>
                    <a:p>
                      <a:pPr marL="285750" indent="-285750">
                        <a:buFont typeface="Arial" panose="020B0604020202020204" pitchFamily="34" charset="0"/>
                        <a:buChar char="•"/>
                      </a:pPr>
                      <a:r>
                        <a:rPr lang="en-US" sz="1800" dirty="0" smtClean="0"/>
                        <a:t>Revise procedures so first point of contact for families/individuals becomes a meaningful encounter, regardless of eligibility</a:t>
                      </a:r>
                      <a:endParaRPr lang="en-US" dirty="0"/>
                    </a:p>
                  </a:txBody>
                  <a:tcPr/>
                </a:tc>
                <a:tc>
                  <a:txBody>
                    <a:bodyPr/>
                    <a:lstStyle/>
                    <a:p>
                      <a:r>
                        <a:rPr lang="en-US" dirty="0" smtClean="0"/>
                        <a:t>‘Front Door’ to Services/Intake</a:t>
                      </a:r>
                    </a:p>
                    <a:p>
                      <a:pPr marL="285750" indent="-285750">
                        <a:buFont typeface="Arial" panose="020B0604020202020204" pitchFamily="34" charset="0"/>
                        <a:buChar char="•"/>
                      </a:pPr>
                      <a:r>
                        <a:rPr lang="en-US" sz="1800" dirty="0" smtClean="0"/>
                        <a:t>Revise procedures so first point of contact for families/individuals becomes a meaningful encounter, regardless of eligibility</a:t>
                      </a:r>
                    </a:p>
                    <a:p>
                      <a:pPr marL="285750" indent="-285750">
                        <a:buFont typeface="Arial" panose="020B0604020202020204" pitchFamily="34" charset="0"/>
                        <a:buChar char="•"/>
                      </a:pPr>
                      <a:r>
                        <a:rPr lang="en-US" sz="1800" dirty="0" smtClean="0"/>
                        <a:t>Group waiting list</a:t>
                      </a:r>
                      <a:r>
                        <a:rPr lang="en-US" sz="1800" baseline="0" dirty="0" smtClean="0"/>
                        <a:t> and intake work into one goal</a:t>
                      </a:r>
                      <a:endParaRPr lang="en-US" dirty="0" smtClean="0"/>
                    </a:p>
                  </a:txBody>
                  <a:tcPr/>
                </a:tc>
              </a:tr>
              <a:tr h="1365237">
                <a:tc>
                  <a:txBody>
                    <a:bodyPr/>
                    <a:lstStyle/>
                    <a:p>
                      <a:r>
                        <a:rPr lang="en-US" dirty="0" smtClean="0"/>
                        <a:t>Waiting List</a:t>
                      </a:r>
                    </a:p>
                    <a:p>
                      <a:pPr marL="285750" indent="-285750">
                        <a:buFont typeface="Arial" panose="020B0604020202020204" pitchFamily="34" charset="0"/>
                        <a:buChar char="•"/>
                      </a:pPr>
                      <a:r>
                        <a:rPr lang="en-US" dirty="0" smtClean="0"/>
                        <a:t>Provide meaningful information and support to those on TN’s lengthy waiting list for services</a:t>
                      </a:r>
                      <a:endParaRPr lang="en-US" dirty="0"/>
                    </a:p>
                  </a:txBody>
                  <a:tcPr/>
                </a:tc>
                <a:tc>
                  <a:txBody>
                    <a:bodyPr/>
                    <a:lstStyle/>
                    <a:p>
                      <a:r>
                        <a:rPr lang="en-US" dirty="0" smtClean="0"/>
                        <a:t>Culture</a:t>
                      </a:r>
                      <a:r>
                        <a:rPr lang="en-US" baseline="0" dirty="0" smtClean="0"/>
                        <a:t> Shift</a:t>
                      </a:r>
                    </a:p>
                    <a:p>
                      <a:pPr marL="285750" indent="-285750">
                        <a:buFont typeface="Arial" panose="020B0604020202020204" pitchFamily="34" charset="0"/>
                        <a:buChar char="•"/>
                      </a:pPr>
                      <a:r>
                        <a:rPr lang="en-US" baseline="0" dirty="0" smtClean="0"/>
                        <a:t>Embedding values and principles of LifeCourse tools and Supporting families into daily business approach</a:t>
                      </a:r>
                      <a:endParaRPr lang="en-US" dirty="0" smtClean="0"/>
                    </a:p>
                  </a:txBody>
                  <a:tcPr/>
                </a:tc>
              </a:tr>
            </a:tbl>
          </a:graphicData>
        </a:graphic>
      </p:graphicFrame>
    </p:spTree>
    <p:extLst>
      <p:ext uri="{BB962C8B-B14F-4D97-AF65-F5344CB8AC3E}">
        <p14:creationId xmlns:p14="http://schemas.microsoft.com/office/powerpoint/2010/main" val="1758367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286000" y="381000"/>
            <a:ext cx="5715000" cy="1169609"/>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pPr algn="ctr"/>
            <a:r>
              <a:rPr lang="en-US" sz="4000" dirty="0" smtClean="0"/>
              <a:t>THEN and NOW:  Our State CoP</a:t>
            </a:r>
            <a:r>
              <a:rPr lang="en-US" sz="4000" dirty="0"/>
              <a:t> </a:t>
            </a:r>
            <a:endParaRPr lang="en-US" sz="4000" dirty="0" smtClean="0"/>
          </a:p>
          <a:p>
            <a:pPr algn="ctr"/>
            <a:r>
              <a:rPr lang="en-US" sz="4000" dirty="0" smtClean="0"/>
              <a:t>Stakeholders and Partners</a:t>
            </a:r>
          </a:p>
        </p:txBody>
      </p:sp>
      <p:pic>
        <p:nvPicPr>
          <p:cNvPr id="12" name="Content Placeholder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3000" y="457200"/>
            <a:ext cx="1143000" cy="114300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970734048"/>
              </p:ext>
            </p:extLst>
          </p:nvPr>
        </p:nvGraphicFramePr>
        <p:xfrm>
          <a:off x="228600" y="1602804"/>
          <a:ext cx="8686800" cy="5178996"/>
        </p:xfrm>
        <a:graphic>
          <a:graphicData uri="http://schemas.openxmlformats.org/drawingml/2006/table">
            <a:tbl>
              <a:tblPr firstRow="1" bandRow="1">
                <a:tableStyleId>{5C22544A-7EE6-4342-B048-85BDC9FD1C3A}</a:tableStyleId>
              </a:tblPr>
              <a:tblGrid>
                <a:gridCol w="4343400"/>
                <a:gridCol w="4343400"/>
              </a:tblGrid>
              <a:tr h="376556">
                <a:tc>
                  <a:txBody>
                    <a:bodyPr/>
                    <a:lstStyle/>
                    <a:p>
                      <a:r>
                        <a:rPr lang="en-US" dirty="0" smtClean="0"/>
                        <a:t>Year</a:t>
                      </a:r>
                      <a:r>
                        <a:rPr lang="en-US" baseline="0" dirty="0" smtClean="0"/>
                        <a:t> One Partners</a:t>
                      </a:r>
                      <a:endParaRPr lang="en-US" dirty="0"/>
                    </a:p>
                  </a:txBody>
                  <a:tcPr/>
                </a:tc>
                <a:tc>
                  <a:txBody>
                    <a:bodyPr/>
                    <a:lstStyle/>
                    <a:p>
                      <a:r>
                        <a:rPr lang="en-US" dirty="0" smtClean="0"/>
                        <a:t>Current Partners</a:t>
                      </a:r>
                      <a:endParaRPr lang="en-US" dirty="0"/>
                    </a:p>
                  </a:txBody>
                  <a:tcPr/>
                </a:tc>
              </a:tr>
              <a:tr h="4802440">
                <a:tc>
                  <a:txBody>
                    <a:bodyPr/>
                    <a:lstStyle/>
                    <a:p>
                      <a:pPr marL="285750" indent="-285750">
                        <a:buFont typeface="Arial" panose="020B0604020202020204" pitchFamily="34" charset="0"/>
                        <a:buChar char="•"/>
                      </a:pPr>
                      <a:r>
                        <a:rPr lang="en-US" dirty="0" smtClean="0"/>
                        <a:t>VR</a:t>
                      </a:r>
                    </a:p>
                    <a:p>
                      <a:pPr marL="285750" indent="-285750">
                        <a:buFont typeface="Arial" panose="020B0604020202020204" pitchFamily="34" charset="0"/>
                        <a:buChar char="•"/>
                      </a:pPr>
                      <a:r>
                        <a:rPr lang="en-US" dirty="0" smtClean="0"/>
                        <a:t>Medicaid</a:t>
                      </a:r>
                      <a:r>
                        <a:rPr lang="en-US" baseline="0" dirty="0" smtClean="0"/>
                        <a:t> agency - TennCare</a:t>
                      </a:r>
                    </a:p>
                    <a:p>
                      <a:pPr marL="285750" indent="-285750">
                        <a:buFont typeface="Arial" panose="020B0604020202020204" pitchFamily="34" charset="0"/>
                        <a:buChar char="•"/>
                      </a:pPr>
                      <a:r>
                        <a:rPr lang="en-US" baseline="0" dirty="0" smtClean="0"/>
                        <a:t>Mental Health</a:t>
                      </a:r>
                    </a:p>
                    <a:p>
                      <a:pPr marL="285750" indent="-285750">
                        <a:buFont typeface="Arial" panose="020B0604020202020204" pitchFamily="34" charset="0"/>
                        <a:buChar char="•"/>
                      </a:pPr>
                      <a:r>
                        <a:rPr lang="en-US" baseline="0" dirty="0" smtClean="0"/>
                        <a:t>Dept. of Health</a:t>
                      </a:r>
                    </a:p>
                    <a:p>
                      <a:pPr marL="285750" indent="-285750">
                        <a:buFont typeface="Arial" panose="020B0604020202020204" pitchFamily="34" charset="0"/>
                        <a:buChar char="•"/>
                      </a:pPr>
                      <a:r>
                        <a:rPr lang="en-US" baseline="0" dirty="0" smtClean="0"/>
                        <a:t>DD providers</a:t>
                      </a:r>
                    </a:p>
                    <a:p>
                      <a:pPr marL="285750" indent="-285750">
                        <a:buFont typeface="Arial" panose="020B0604020202020204" pitchFamily="34" charset="0"/>
                        <a:buChar char="•"/>
                      </a:pPr>
                      <a:r>
                        <a:rPr lang="en-US" baseline="0" dirty="0" smtClean="0"/>
                        <a:t>UCEDDs</a:t>
                      </a:r>
                      <a:endParaRPr lang="en-US" dirty="0" smtClean="0"/>
                    </a:p>
                    <a:p>
                      <a:pPr marL="285750" indent="-285750">
                        <a:buFont typeface="Arial" panose="020B0604020202020204" pitchFamily="34" charset="0"/>
                        <a:buChar char="•"/>
                      </a:pPr>
                      <a:r>
                        <a:rPr lang="en-US" dirty="0" smtClean="0"/>
                        <a:t>The Arc</a:t>
                      </a:r>
                      <a:r>
                        <a:rPr lang="en-US" baseline="0" dirty="0" smtClean="0"/>
                        <a:t> of TN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Gov’s Children’s Cabinet (kidcentral TN)</a:t>
                      </a:r>
                    </a:p>
                    <a:p>
                      <a:pPr marL="285750" indent="-285750">
                        <a:buFont typeface="Arial" panose="020B0604020202020204" pitchFamily="34" charset="0"/>
                        <a:buChar char="•"/>
                      </a:pPr>
                      <a:r>
                        <a:rPr lang="en-US" baseline="0" dirty="0" smtClean="0"/>
                        <a:t>Pathfinder (I&amp;R agency)</a:t>
                      </a:r>
                    </a:p>
                    <a:p>
                      <a:pPr marL="285750" indent="-285750">
                        <a:buFont typeface="Arial" panose="020B0604020202020204" pitchFamily="34" charset="0"/>
                        <a:buChar char="•"/>
                      </a:pPr>
                      <a:r>
                        <a:rPr lang="en-US" baseline="0" dirty="0" smtClean="0"/>
                        <a:t>TN Parent to Parent</a:t>
                      </a:r>
                    </a:p>
                    <a:p>
                      <a:pPr marL="285750" indent="-285750">
                        <a:buFont typeface="Arial" panose="020B0604020202020204" pitchFamily="34" charset="0"/>
                        <a:buChar char="•"/>
                      </a:pPr>
                      <a:endParaRPr lang="en-US" dirty="0"/>
                    </a:p>
                  </a:txBody>
                  <a:tcPr/>
                </a:tc>
                <a:tc>
                  <a:txBody>
                    <a:bodyPr/>
                    <a:lstStyle/>
                    <a:p>
                      <a:pPr marL="285750" indent="-285750">
                        <a:buFont typeface="Arial" panose="020B0604020202020204" pitchFamily="34" charset="0"/>
                        <a:buChar char="•"/>
                      </a:pPr>
                      <a:r>
                        <a:rPr lang="en-US" dirty="0" smtClean="0"/>
                        <a:t>VR</a:t>
                      </a:r>
                    </a:p>
                    <a:p>
                      <a:pPr marL="285750" indent="-285750">
                        <a:buFont typeface="Arial" panose="020B0604020202020204" pitchFamily="34" charset="0"/>
                        <a:buChar char="•"/>
                      </a:pPr>
                      <a:r>
                        <a:rPr lang="en-US" dirty="0" smtClean="0"/>
                        <a:t>Medicaid</a:t>
                      </a:r>
                      <a:r>
                        <a:rPr lang="en-US" baseline="0" dirty="0" smtClean="0"/>
                        <a:t> agency - TennCare</a:t>
                      </a:r>
                    </a:p>
                    <a:p>
                      <a:pPr marL="285750" indent="-285750">
                        <a:buFont typeface="Arial" panose="020B0604020202020204" pitchFamily="34" charset="0"/>
                        <a:buChar char="•"/>
                      </a:pPr>
                      <a:r>
                        <a:rPr lang="en-US" baseline="0" dirty="0" smtClean="0"/>
                        <a:t>Mental Health</a:t>
                      </a:r>
                    </a:p>
                    <a:p>
                      <a:pPr marL="285750" indent="-285750">
                        <a:buFont typeface="Arial" panose="020B0604020202020204" pitchFamily="34" charset="0"/>
                        <a:buChar char="•"/>
                      </a:pPr>
                      <a:r>
                        <a:rPr lang="en-US" baseline="0" dirty="0" smtClean="0"/>
                        <a:t>Dept. of Health</a:t>
                      </a:r>
                    </a:p>
                    <a:p>
                      <a:pPr marL="285750" indent="-285750">
                        <a:buFont typeface="Arial" panose="020B0604020202020204" pitchFamily="34" charset="0"/>
                        <a:buChar char="•"/>
                      </a:pPr>
                      <a:r>
                        <a:rPr lang="en-US" baseline="0" dirty="0" smtClean="0"/>
                        <a:t>DD providers</a:t>
                      </a:r>
                    </a:p>
                    <a:p>
                      <a:pPr marL="285750" indent="-285750">
                        <a:buFont typeface="Arial" panose="020B0604020202020204" pitchFamily="34" charset="0"/>
                        <a:buChar char="•"/>
                      </a:pPr>
                      <a:r>
                        <a:rPr lang="en-US" baseline="0" dirty="0" smtClean="0"/>
                        <a:t>UCEDDs</a:t>
                      </a:r>
                      <a:endParaRPr lang="en-US" dirty="0" smtClean="0"/>
                    </a:p>
                    <a:p>
                      <a:pPr marL="285750" indent="-285750">
                        <a:buFont typeface="Arial" panose="020B0604020202020204" pitchFamily="34" charset="0"/>
                        <a:buChar char="•"/>
                      </a:pPr>
                      <a:r>
                        <a:rPr lang="en-US" dirty="0" smtClean="0"/>
                        <a:t>The Arc</a:t>
                      </a:r>
                      <a:r>
                        <a:rPr lang="en-US" baseline="0" dirty="0" smtClean="0"/>
                        <a:t> of TN</a:t>
                      </a:r>
                    </a:p>
                    <a:p>
                      <a:pPr marL="285750" indent="-285750">
                        <a:buFont typeface="Arial" panose="020B0604020202020204" pitchFamily="34" charset="0"/>
                        <a:buChar char="•"/>
                      </a:pPr>
                      <a:r>
                        <a:rPr lang="en-US" baseline="0" dirty="0" smtClean="0"/>
                        <a:t>Gov’s Children’s Cabinet (kidcentral TN)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Pathfinder (I&amp;R agency)</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TN Parent to Parent</a:t>
                      </a:r>
                    </a:p>
                    <a:p>
                      <a:pPr marL="0" indent="0">
                        <a:buFont typeface="Arial" panose="020B0604020202020204" pitchFamily="34" charset="0"/>
                        <a:buNone/>
                      </a:pPr>
                      <a:r>
                        <a:rPr lang="en-US" baseline="0" dirty="0" smtClean="0"/>
                        <a:t> -------------------------------------------------------</a:t>
                      </a:r>
                      <a:endParaRPr lang="en-US" dirty="0" smtClean="0"/>
                    </a:p>
                    <a:p>
                      <a:pPr marL="285750" indent="-285750">
                        <a:buFont typeface="Arial" panose="020B0604020202020204" pitchFamily="34" charset="0"/>
                        <a:buChar char="•"/>
                      </a:pPr>
                      <a:r>
                        <a:rPr lang="en-US" dirty="0" smtClean="0"/>
                        <a:t>University</a:t>
                      </a:r>
                      <a:r>
                        <a:rPr lang="en-US" baseline="0" dirty="0" smtClean="0"/>
                        <a:t> of TN Extension office</a:t>
                      </a:r>
                    </a:p>
                    <a:p>
                      <a:pPr marL="285750" indent="-285750">
                        <a:buFont typeface="Arial" panose="020B0604020202020204" pitchFamily="34" charset="0"/>
                        <a:buChar char="•"/>
                      </a:pPr>
                      <a:r>
                        <a:rPr lang="en-US" baseline="0" dirty="0" smtClean="0"/>
                        <a:t>Dept. of Education</a:t>
                      </a:r>
                    </a:p>
                    <a:p>
                      <a:pPr marL="285750" indent="-285750">
                        <a:buFont typeface="Arial" panose="020B0604020202020204" pitchFamily="34" charset="0"/>
                        <a:buChar char="•"/>
                      </a:pPr>
                      <a:r>
                        <a:rPr lang="en-US" baseline="0" dirty="0" smtClean="0"/>
                        <a:t>Commission on Aging &amp; Disability</a:t>
                      </a:r>
                    </a:p>
                    <a:p>
                      <a:pPr marL="285750" indent="-285750">
                        <a:buFont typeface="Arial" panose="020B0604020202020204" pitchFamily="34" charset="0"/>
                        <a:buChar char="•"/>
                      </a:pPr>
                      <a:r>
                        <a:rPr lang="en-US" baseline="0" dirty="0" smtClean="0"/>
                        <a:t>Employment groups</a:t>
                      </a:r>
                    </a:p>
                    <a:p>
                      <a:pPr marL="285750" indent="-285750">
                        <a:buFont typeface="Arial" panose="020B0604020202020204" pitchFamily="34" charset="0"/>
                        <a:buChar char="•"/>
                      </a:pPr>
                      <a:r>
                        <a:rPr lang="en-US" baseline="0" dirty="0" smtClean="0"/>
                        <a:t>TN adult siblings group (TABS)</a:t>
                      </a:r>
                      <a:endParaRPr lang="en-US" dirty="0"/>
                    </a:p>
                  </a:txBody>
                  <a:tcPr/>
                </a:tc>
              </a:tr>
            </a:tbl>
          </a:graphicData>
        </a:graphic>
      </p:graphicFrame>
    </p:spTree>
    <p:extLst>
      <p:ext uri="{BB962C8B-B14F-4D97-AF65-F5344CB8AC3E}">
        <p14:creationId xmlns:p14="http://schemas.microsoft.com/office/powerpoint/2010/main" val="1136514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5949</TotalTime>
  <Words>2478</Words>
  <Application>Microsoft Office PowerPoint</Application>
  <PresentationFormat>On-screen Show (4:3)</PresentationFormat>
  <Paragraphs>413</Paragraphs>
  <Slides>33</Slides>
  <Notes>30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8" baseType="lpstr">
      <vt:lpstr>Arial</vt:lpstr>
      <vt:lpstr>Calibri</vt:lpstr>
      <vt:lpstr>Times New Roman</vt:lpstr>
      <vt:lpstr>Office Theme</vt:lpstr>
      <vt:lpstr>Acrobat Document</vt:lpstr>
      <vt:lpstr>PowerPoint Presentation</vt:lpstr>
      <vt:lpstr>Overview of the ALL in TN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Overview of Core Team Activities </vt:lpstr>
      <vt:lpstr> Past Year: Information Dissemination</vt:lpstr>
      <vt:lpstr> Past Year: Information Dissemination</vt:lpstr>
      <vt:lpstr> Past Year: Information Dissemination</vt:lpstr>
      <vt:lpstr> Past Year: Information Dissemination</vt:lpstr>
      <vt:lpstr> Past Year: Information Dissemination</vt:lpstr>
      <vt:lpstr> Past Year: Information Dissemination</vt:lpstr>
      <vt:lpstr>Moving Forward: Plans for Information Dissemination &amp; Learning</vt:lpstr>
      <vt:lpstr>“Front Door” to Services (Intake) and Waiting List</vt:lpstr>
      <vt:lpstr>“Front Door” to Services (Intake) and Waiting List</vt:lpstr>
      <vt:lpstr>“Front Door” to Services (Intake) and Waiting List</vt:lpstr>
      <vt:lpstr>Intake Assessment</vt:lpstr>
      <vt:lpstr>PowerPoint Presentation</vt:lpstr>
      <vt:lpstr>PowerPoint Presentation</vt:lpstr>
      <vt:lpstr>“Front Door” to Services (Intake) and Waiting List</vt:lpstr>
      <vt:lpstr>“Front Door” to Services (Intake) and Waiting List</vt:lpstr>
      <vt:lpstr>“Front Door” to Services (Intake) and Waiting List</vt:lpstr>
      <vt:lpstr>Culture Shift</vt:lpstr>
      <vt:lpstr>Culture Shift</vt:lpstr>
      <vt:lpstr>Culture Shift</vt:lpstr>
      <vt:lpstr>Culture Shift</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community of practice</dc:title>
  <dc:creator>Mary Lee Fay</dc:creator>
  <cp:lastModifiedBy>Birzer, Megan</cp:lastModifiedBy>
  <cp:revision>195</cp:revision>
  <dcterms:created xsi:type="dcterms:W3CDTF">2014-05-19T16:43:52Z</dcterms:created>
  <dcterms:modified xsi:type="dcterms:W3CDTF">2015-05-26T21:17:27Z</dcterms:modified>
</cp:coreProperties>
</file>