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2" r:id="rId2"/>
  </p:sldMasterIdLst>
  <p:notesMasterIdLst>
    <p:notesMasterId r:id="rId70"/>
  </p:notesMasterIdLst>
  <p:sldIdLst>
    <p:sldId id="607" r:id="rId3"/>
    <p:sldId id="709" r:id="rId4"/>
    <p:sldId id="713" r:id="rId5"/>
    <p:sldId id="711" r:id="rId6"/>
    <p:sldId id="712" r:id="rId7"/>
    <p:sldId id="608" r:id="rId8"/>
    <p:sldId id="643" r:id="rId9"/>
    <p:sldId id="639" r:id="rId10"/>
    <p:sldId id="640" r:id="rId11"/>
    <p:sldId id="648" r:id="rId12"/>
    <p:sldId id="649" r:id="rId13"/>
    <p:sldId id="612" r:id="rId14"/>
    <p:sldId id="613" r:id="rId15"/>
    <p:sldId id="614" r:id="rId16"/>
    <p:sldId id="615" r:id="rId17"/>
    <p:sldId id="696" r:id="rId18"/>
    <p:sldId id="623" r:id="rId19"/>
    <p:sldId id="574" r:id="rId20"/>
    <p:sldId id="662" r:id="rId21"/>
    <p:sldId id="661" r:id="rId22"/>
    <p:sldId id="697" r:id="rId23"/>
    <p:sldId id="698" r:id="rId24"/>
    <p:sldId id="699" r:id="rId25"/>
    <p:sldId id="653" r:id="rId26"/>
    <p:sldId id="655" r:id="rId27"/>
    <p:sldId id="700" r:id="rId28"/>
    <p:sldId id="651" r:id="rId29"/>
    <p:sldId id="701" r:id="rId30"/>
    <p:sldId id="657" r:id="rId31"/>
    <p:sldId id="658" r:id="rId32"/>
    <p:sldId id="704" r:id="rId33"/>
    <p:sldId id="702" r:id="rId34"/>
    <p:sldId id="703" r:id="rId35"/>
    <p:sldId id="634" r:id="rId36"/>
    <p:sldId id="635" r:id="rId37"/>
    <p:sldId id="633" r:id="rId38"/>
    <p:sldId id="632" r:id="rId39"/>
    <p:sldId id="710" r:id="rId40"/>
    <p:sldId id="581" r:id="rId41"/>
    <p:sldId id="582" r:id="rId42"/>
    <p:sldId id="583" r:id="rId43"/>
    <p:sldId id="584" r:id="rId44"/>
    <p:sldId id="585" r:id="rId45"/>
    <p:sldId id="586" r:id="rId46"/>
    <p:sldId id="686" r:id="rId47"/>
    <p:sldId id="580" r:id="rId48"/>
    <p:sldId id="684" r:id="rId49"/>
    <p:sldId id="685" r:id="rId50"/>
    <p:sldId id="579" r:id="rId51"/>
    <p:sldId id="587" r:id="rId52"/>
    <p:sldId id="688" r:id="rId53"/>
    <p:sldId id="687" r:id="rId54"/>
    <p:sldId id="588" r:id="rId55"/>
    <p:sldId id="589" r:id="rId56"/>
    <p:sldId id="675" r:id="rId57"/>
    <p:sldId id="690" r:id="rId58"/>
    <p:sldId id="691" r:id="rId59"/>
    <p:sldId id="692" r:id="rId60"/>
    <p:sldId id="693" r:id="rId61"/>
    <p:sldId id="694" r:id="rId62"/>
    <p:sldId id="695" r:id="rId63"/>
    <p:sldId id="706" r:id="rId64"/>
    <p:sldId id="707" r:id="rId65"/>
    <p:sldId id="590" r:id="rId66"/>
    <p:sldId id="592" r:id="rId67"/>
    <p:sldId id="689" r:id="rId68"/>
    <p:sldId id="638" r:id="rId69"/>
  </p:sldIdLst>
  <p:sldSz cx="9144000" cy="6858000" type="screen4x3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49" autoAdjust="0"/>
    <p:restoredTop sz="94660"/>
  </p:normalViewPr>
  <p:slideViewPr>
    <p:cSldViewPr>
      <p:cViewPr varScale="1">
        <p:scale>
          <a:sx n="122" d="100"/>
          <a:sy n="122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B3DE-A36D-49A5-A25B-E8D1641145B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758B7-0F65-4FFA-8797-A1A17D618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8FB7-1920-477B-BF43-E2B02E3926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endParaRPr lang="en-US" altLang="en-US" sz="800" i="1" dirty="0"/>
          </a:p>
          <a:p>
            <a:pPr defTabSz="903610">
              <a:defRPr/>
            </a:pPr>
            <a:r>
              <a:rPr lang="en-US" altLang="en-US" sz="900" dirty="0"/>
              <a:t>3 out of 4 are not getting and may never get paid DD services.  Our job is to help the 3 get other kinds of support, and help ALL 4 figure out different ways of getting supports. </a:t>
            </a:r>
          </a:p>
          <a:p>
            <a:endParaRPr lang="en-US" sz="900" i="1" dirty="0"/>
          </a:p>
          <a:p>
            <a:endParaRPr lang="en-US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98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5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</a:t>
            </a:r>
            <a:r>
              <a:rPr lang="en-US" baseline="0" dirty="0" smtClean="0"/>
              <a:t> to Missouri – the 35% represents those that are KNOWN to the system.  19% get case management only, which if you ask an individual or family, means they aren’t getting any paid services!   TCM used to be the “golden ticket” – before the Medicaid waivers, TCM meant that the SC was doing everything they could to help the individual have a good life even though they weren’t receiving paid services.  We need to get back to our roots – LC tools help change THAT conversation – how can we help someone have a good life even when they get no paid services!!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Explain</a:t>
            </a:r>
            <a:r>
              <a:rPr lang="en-US" baseline="0" dirty="0" smtClean="0"/>
              <a:t> each domain.  They are all interrelated.  The service system tends to want to focus only on health and safety.  </a:t>
            </a:r>
          </a:p>
          <a:p>
            <a:pPr defTabSz="903610">
              <a:spcBef>
                <a:spcPct val="0"/>
              </a:spcBef>
              <a:defRPr/>
            </a:pPr>
            <a:r>
              <a:rPr lang="en-US" baseline="0" dirty="0" smtClean="0"/>
              <a:t>Cocktail party conversations</a:t>
            </a:r>
            <a:r>
              <a:rPr lang="is-IS" baseline="0" dirty="0" smtClean="0"/>
              <a:t>…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Quality of life areas!! 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66838-0CD8-4356-B3E1-28CC2A0F5F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340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100% can have</a:t>
            </a:r>
            <a:r>
              <a:rPr lang="en-US" baseline="0" dirty="0" smtClean="0"/>
              <a:t> access to the 3 buckets  - even if they never receive formal services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don’t have to know everything or provide it – but you can refer them to someone that does.  Every state has a family to family organization, and many have parent to parent networks.  </a:t>
            </a:r>
          </a:p>
          <a:p>
            <a:r>
              <a:rPr lang="en-US" baseline="0" dirty="0" smtClean="0"/>
              <a:t>Judy </a:t>
            </a:r>
            <a:r>
              <a:rPr lang="en-US" baseline="0" dirty="0" err="1" smtClean="0"/>
              <a:t>Chezik</a:t>
            </a:r>
            <a:r>
              <a:rPr lang="en-US" baseline="0" dirty="0" smtClean="0"/>
              <a:t> and MPACT story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</a:t>
            </a:r>
          </a:p>
          <a:p>
            <a:r>
              <a:rPr lang="en-US" dirty="0" smtClean="0"/>
              <a:t>PROBLEM</a:t>
            </a:r>
            <a:r>
              <a:rPr lang="en-US" baseline="0" dirty="0" smtClean="0"/>
              <a:t> SOLVING</a:t>
            </a:r>
          </a:p>
          <a:p>
            <a:r>
              <a:rPr lang="en-US" baseline="0" dirty="0" smtClean="0"/>
              <a:t>PLANNING LTSS</a:t>
            </a:r>
          </a:p>
          <a:p>
            <a:r>
              <a:rPr lang="en-US" baseline="0" dirty="0" smtClean="0"/>
              <a:t>PLANNING ACTIVITIES</a:t>
            </a:r>
          </a:p>
          <a:p>
            <a:r>
              <a:rPr lang="en-US" baseline="0" dirty="0" smtClean="0"/>
              <a:t>We ALL do this without even thinking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Story about family</a:t>
            </a:r>
            <a:r>
              <a:rPr lang="en-US" baseline="0" dirty="0" smtClean="0">
                <a:latin typeface="Arial" panose="020B0604020202020204" pitchFamily="34" charset="0"/>
              </a:rPr>
              <a:t> asking permission for their son (who </a:t>
            </a:r>
            <a:r>
              <a:rPr lang="en-US" baseline="0" dirty="0" err="1" smtClean="0">
                <a:latin typeface="Arial" panose="020B0604020202020204" pitchFamily="34" charset="0"/>
              </a:rPr>
              <a:t>doesn</a:t>
            </a:r>
            <a:r>
              <a:rPr lang="uk-UA" baseline="0" dirty="0" smtClean="0">
                <a:latin typeface="Arial" panose="020B0604020202020204" pitchFamily="34" charset="0"/>
              </a:rPr>
              <a:t>’</a:t>
            </a:r>
            <a:r>
              <a:rPr lang="en-US" baseline="0" dirty="0" smtClean="0">
                <a:latin typeface="Arial" panose="020B0604020202020204" pitchFamily="34" charset="0"/>
              </a:rPr>
              <a:t>t receive services for housing) to move into his </a:t>
            </a:r>
            <a:r>
              <a:rPr lang="en-US" baseline="0" smtClean="0">
                <a:latin typeface="Arial" panose="020B0604020202020204" pitchFamily="34" charset="0"/>
              </a:rPr>
              <a:t>own apartment</a:t>
            </a:r>
            <a:br>
              <a:rPr lang="en-US" baseline="0" smtClean="0">
                <a:latin typeface="Arial" panose="020B0604020202020204" pitchFamily="34" charset="0"/>
              </a:rPr>
            </a:br>
            <a:r>
              <a:rPr lang="en-US" baseline="0" smtClean="0">
                <a:latin typeface="Arial" panose="020B0604020202020204" pitchFamily="34" charset="0"/>
              </a:rPr>
              <a:t>OATS bus -</a:t>
            </a: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20" indent="-285738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2954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135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317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6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20" indent="-285738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2954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135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317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4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Activity 7: Integrated Supports Star large group discussion: </a:t>
            </a:r>
            <a:r>
              <a:rPr lang="en-US" b="1" dirty="0" smtClean="0"/>
              <a:t>Large 11x17 Star worksheet</a:t>
            </a:r>
            <a:endParaRPr lang="en-US" dirty="0" smtClean="0"/>
          </a:p>
          <a:p>
            <a:pPr lvl="0"/>
            <a:r>
              <a:rPr lang="en-US" dirty="0" smtClean="0"/>
              <a:t>Ask participants to call out the things they use to get through their day. IE: what types of supports do you use to get through your morning routine or evening routine?  (5 minutes)</a:t>
            </a:r>
          </a:p>
          <a:p>
            <a:pPr lvl="1"/>
            <a:r>
              <a:rPr lang="en-US" dirty="0" smtClean="0"/>
              <a:t>Record the things used to accomplish the routine on the flip chart or poster board as they call it out</a:t>
            </a:r>
          </a:p>
          <a:p>
            <a:pPr lvl="2"/>
            <a:r>
              <a:rPr lang="en-US" dirty="0" smtClean="0"/>
              <a:t>IE: alarm clock =technology, Starbucks = community, meal with family = relationships, school buss – community, carpool – relationships, morning person: personal strength, etc.</a:t>
            </a:r>
          </a:p>
          <a:p>
            <a:pPr lvl="1"/>
            <a:r>
              <a:rPr lang="en-US" dirty="0" smtClean="0"/>
              <a:t>Facilitate large group discussion, lead, nudge or pull them to the realization that we all use integrated supports every day?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66838-0CD8-4356-B3E1-28CC2A0F5F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8551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10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2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and future – succession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55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8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3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0488" y="1162050"/>
            <a:ext cx="4179887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show the person,</a:t>
            </a:r>
          </a:p>
          <a:p>
            <a:r>
              <a:rPr lang="en-US" dirty="0" smtClean="0"/>
              <a:t>Then show the family, 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bring up the domains</a:t>
            </a:r>
          </a:p>
          <a:p>
            <a:r>
              <a:rPr lang="en-US" baseline="0" dirty="0" smtClean="0"/>
              <a:t>And then the buckets</a:t>
            </a:r>
          </a:p>
          <a:p>
            <a:r>
              <a:rPr lang="en-US" baseline="0" dirty="0" smtClean="0"/>
              <a:t>And then the outer layers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All these things work together to make a good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66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Ask the group Who said:  Family/friends; vacations, pets, chocolate,  etc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How many people</a:t>
            </a:r>
            <a:r>
              <a:rPr lang="en-US" baseline="0" dirty="0" smtClean="0">
                <a:latin typeface="Arial" panose="020B0604020202020204" pitchFamily="34" charset="0"/>
              </a:rPr>
              <a:t> said:  Good Behavior Plan????  </a:t>
            </a:r>
          </a:p>
          <a:p>
            <a:endParaRPr lang="en-US" baseline="0" dirty="0" smtClean="0">
              <a:latin typeface="Arial" panose="020B0604020202020204" pitchFamily="34" charset="0"/>
            </a:endParaRPr>
          </a:p>
          <a:p>
            <a:r>
              <a:rPr lang="en-US" baseline="0" dirty="0" smtClean="0">
                <a:latin typeface="Arial" panose="020B0604020202020204" pitchFamily="34" charset="0"/>
              </a:rPr>
              <a:t>EVERYBODY “gets” what “good life” means</a:t>
            </a: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20" indent="-285738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2954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135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317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6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Who said: Poverty,</a:t>
            </a:r>
            <a:r>
              <a:rPr lang="en-US" baseline="0" dirty="0" smtClean="0">
                <a:latin typeface="Arial" panose="020B0604020202020204" pitchFamily="34" charset="0"/>
              </a:rPr>
              <a:t> isolation, segregation, loneliness?  </a:t>
            </a:r>
          </a:p>
          <a:p>
            <a:r>
              <a:rPr lang="en-US" baseline="0" dirty="0" smtClean="0">
                <a:latin typeface="Arial" panose="020B0604020202020204" pitchFamily="34" charset="0"/>
              </a:rPr>
              <a:t/>
            </a:r>
            <a:br>
              <a:rPr lang="en-US" baseline="0" dirty="0" smtClean="0">
                <a:latin typeface="Arial" panose="020B0604020202020204" pitchFamily="34" charset="0"/>
              </a:rPr>
            </a:br>
            <a:r>
              <a:rPr lang="en-US" baseline="0" dirty="0" smtClean="0">
                <a:latin typeface="Arial" panose="020B0604020202020204" pitchFamily="34" charset="0"/>
              </a:rPr>
              <a:t>Ask the group for anything else they put there that hasn’t already been said.</a:t>
            </a:r>
          </a:p>
          <a:p>
            <a:endParaRPr lang="en-US" baseline="0" dirty="0" smtClean="0">
              <a:latin typeface="Arial" panose="020B0604020202020204" pitchFamily="34" charset="0"/>
            </a:endParaRPr>
          </a:p>
          <a:p>
            <a:r>
              <a:rPr lang="en-US" baseline="0" dirty="0" smtClean="0">
                <a:latin typeface="Arial" panose="020B0604020202020204" pitchFamily="34" charset="0"/>
              </a:rPr>
              <a:t>Family sometimes cant envision the good life – too many barriers, always a fight.  But they can almost always tell you what they DON’T want!  </a:t>
            </a: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20" indent="-285738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2954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135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317" indent="-22859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49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679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8861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043" indent="-228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latin typeface="Arial" panose="020B0604020202020204" pitchFamily="34" charset="0"/>
              </a:rPr>
              <a:pPr eaLnBrk="1" hangingPunct="1"/>
              <a:t>35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00" b="1" dirty="0">
                <a:latin typeface="Verdana" pitchFamily="34" charset="0"/>
                <a:cs typeface="Arial" charset="0"/>
              </a:rPr>
              <a:t>Key Federal Policy: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Developmental Disability Act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Individuals with Disabilities Education Act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Family and Medical Leave Act 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Lifespan Respite Act 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Older American’s Act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HCBS rules</a:t>
            </a:r>
          </a:p>
          <a:p>
            <a:pPr>
              <a:defRPr/>
            </a:pPr>
            <a:endParaRPr lang="en-US" sz="10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r>
              <a:rPr lang="en-US" sz="1000" b="1" dirty="0">
                <a:latin typeface="Verdana" pitchFamily="34" charset="0"/>
                <a:cs typeface="Arial" charset="0"/>
              </a:rPr>
              <a:t>Key Federal Initiatives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dirty="0" smtClean="0">
                <a:latin typeface="Verdana" pitchFamily="34" charset="0"/>
                <a:cs typeface="Arial" charset="0"/>
              </a:rPr>
              <a:t>Medicaid Money Follows the Person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dirty="0" smtClean="0">
                <a:latin typeface="Verdana" pitchFamily="34" charset="0"/>
                <a:cs typeface="Arial" charset="0"/>
              </a:rPr>
              <a:t>SSA Ticket to Work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dirty="0" smtClean="0">
                <a:latin typeface="Verdana" pitchFamily="34" charset="0"/>
                <a:cs typeface="Arial" charset="0"/>
              </a:rPr>
              <a:t>Aging and Disability Resource Centers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dirty="0" smtClean="0">
                <a:latin typeface="Verdana" pitchFamily="34" charset="0"/>
                <a:cs typeface="Arial" charset="0"/>
              </a:rPr>
              <a:t>HHS Community Living Initiative</a:t>
            </a:r>
          </a:p>
          <a:p>
            <a:pPr marL="285696" indent="-285696">
              <a:buFont typeface="Arial"/>
              <a:buChar char="•"/>
              <a:defRPr/>
            </a:pPr>
            <a:endParaRPr lang="en-US" sz="1000" b="1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r>
              <a:rPr lang="en-US" sz="1000" b="1" i="1" dirty="0">
                <a:latin typeface="Verdana" pitchFamily="34" charset="0"/>
                <a:cs typeface="Arial" charset="0"/>
              </a:rPr>
              <a:t>Other Key Initiatives: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i="1" dirty="0">
                <a:latin typeface="Verdana" pitchFamily="34" charset="0"/>
                <a:cs typeface="Arial" charset="0"/>
              </a:rPr>
              <a:t>National Governors Association initiative “A Better Bottom Line:  Employing People with Disabilities”  </a:t>
            </a:r>
          </a:p>
          <a:p>
            <a:pPr>
              <a:defRPr/>
            </a:pPr>
            <a:endParaRPr lang="en-US" sz="1000" b="1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sz="10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r>
              <a:rPr lang="en-US" sz="800" b="1" dirty="0">
                <a:latin typeface="Verdana" pitchFamily="34" charset="0"/>
                <a:cs typeface="Arial" charset="0"/>
              </a:rPr>
              <a:t>Key Federal Policy: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Developmental Disability Act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Individuals with Disabilities Education Act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Family and Medical Leave Act 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Lifespan Respite Act 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Older American’s Act</a:t>
            </a:r>
          </a:p>
          <a:p>
            <a:pPr>
              <a:defRPr/>
            </a:pPr>
            <a:endParaRPr lang="en-US" sz="8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r>
              <a:rPr lang="en-US" sz="800" b="1" dirty="0">
                <a:latin typeface="Verdana" pitchFamily="34" charset="0"/>
                <a:cs typeface="Arial" charset="0"/>
              </a:rPr>
              <a:t>Key Federal Initiatives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Medicaid Money Follows the Person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SSA Ticket to Work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Aging and Disability Resource Centers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1000" dirty="0">
                <a:latin typeface="Verdana" pitchFamily="34" charset="0"/>
                <a:cs typeface="Arial" charset="0"/>
              </a:rPr>
              <a:t>HHS Community Living Initiative</a:t>
            </a:r>
          </a:p>
          <a:p>
            <a:pPr marL="285696" indent="-285696">
              <a:buFont typeface="Arial"/>
              <a:buChar char="•"/>
              <a:defRPr/>
            </a:pPr>
            <a:endParaRPr lang="en-US" sz="800" b="1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r>
              <a:rPr lang="en-US" sz="800" b="1" i="1" dirty="0">
                <a:latin typeface="Verdana" pitchFamily="34" charset="0"/>
                <a:cs typeface="Arial" charset="0"/>
              </a:rPr>
              <a:t>Other Key Initiatives:</a:t>
            </a:r>
          </a:p>
          <a:p>
            <a:pPr marL="285696" indent="-285696">
              <a:buFont typeface="Arial"/>
              <a:buChar char="•"/>
              <a:defRPr/>
            </a:pPr>
            <a:r>
              <a:rPr lang="en-US" sz="800" i="1" dirty="0">
                <a:latin typeface="Verdana" pitchFamily="34" charset="0"/>
                <a:cs typeface="Arial" charset="0"/>
              </a:rPr>
              <a:t>National Governors Association initiative “A Better Bottom Line:  Employing People with Disabilities”  </a:t>
            </a:r>
          </a:p>
          <a:p>
            <a:pPr>
              <a:defRPr/>
            </a:pPr>
            <a:endParaRPr lang="en-US" sz="800" b="1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sz="8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sz="8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sz="8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sz="10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sz="1000" i="1" dirty="0">
              <a:latin typeface="Verdana" pitchFamily="34" charset="0"/>
              <a:cs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809" indent="-285696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2783" indent="-228556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99896" indent="-228556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008" indent="-228556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122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235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8348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5461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83F55D54-7135-5249-A0EB-A9FE6B37DDF7}" type="slidenum">
              <a:rPr lang="en-US" sz="1200">
                <a:latin typeface="Arial" charset="0"/>
                <a:cs typeface="Arial" charset="0"/>
              </a:rPr>
              <a:pPr eaLnBrk="1" hangingPunct="1"/>
              <a:t>6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54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0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190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28862" indent="-280331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1325" indent="-22426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69856" indent="-22426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18386" indent="-22426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66915" indent="-2242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15445" indent="-2242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63976" indent="-2242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2505" indent="-22426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DA1C780-89B8-2C4B-B732-EFE008E44F32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25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0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Worked with UMKC-IHD UCEDD/MoF2F</a:t>
            </a:r>
            <a:r>
              <a:rPr lang="en-US" baseline="0" dirty="0" smtClean="0"/>
              <a:t> to revise the </a:t>
            </a:r>
            <a:r>
              <a:rPr lang="en-US" baseline="0" dirty="0" err="1" smtClean="0"/>
              <a:t>LifeCourse</a:t>
            </a:r>
            <a:r>
              <a:rPr lang="en-US" baseline="0" dirty="0" smtClean="0"/>
              <a:t> general portfolio into a School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965C-67CF-4E61-B809-3D2381942FC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3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681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– might just use to take NOTES; eventually will guide your thinking and conversations.  Person</a:t>
            </a:r>
            <a:r>
              <a:rPr lang="en-US" baseline="0" dirty="0" smtClean="0"/>
              <a:t> or family doesn’t have to fill out or even know you are using the tool.  Can use very broadly or very specific to a need or situation.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Old title:  </a:t>
            </a:r>
            <a:r>
              <a:rPr lang="en-US" altLang="en-US" dirty="0"/>
              <a:t>Where Do People with Disabilities Live AND Receive Services?</a:t>
            </a: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699" indent="-285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12" indent="-228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657" indent="-228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00" indent="-228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746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790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836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879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BE03F7-4DBB-4F5F-A7AE-0BFC9F81A006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0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E0D24CE-AB56-E140-91F1-640A6214BF9A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8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/>
              <a:t>Defined by professionals or service system</a:t>
            </a:r>
          </a:p>
          <a:p>
            <a:pPr lvl="1" eaLnBrk="1" hangingPunct="1"/>
            <a:r>
              <a:rPr lang="en-US"/>
              <a:t>As a program or specific services </a:t>
            </a:r>
          </a:p>
          <a:p>
            <a:pPr lvl="1" eaLnBrk="1" hangingPunct="1"/>
            <a:r>
              <a:rPr lang="en-US"/>
              <a:t>Tension between self-determination/self-advocacy and family support</a:t>
            </a:r>
          </a:p>
          <a:p>
            <a:pPr lvl="1" eaLnBrk="1" hangingPunct="1"/>
            <a:r>
              <a:rPr lang="en-US"/>
              <a:t>Goal of supporting caregiver in order to decrease demand on long-term services</a:t>
            </a:r>
          </a:p>
          <a:p>
            <a:pPr eaLnBrk="1" hangingPunct="1"/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2F209CB-27DB-7D4F-BE0C-673D14FFEB77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0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Transitional change – can’t just keep changing names and adding things on – have to think very differently.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LifeCourse</a:t>
            </a:r>
            <a:r>
              <a:rPr lang="en-US" dirty="0" smtClean="0"/>
              <a:t> Framework</a:t>
            </a:r>
            <a:r>
              <a:rPr lang="en-US" baseline="0" dirty="0" smtClean="0"/>
              <a:t> is the way we can achieve Transformational Change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Have/change conversations; problem solve; navigate; educate; plan</a:t>
            </a:r>
          </a:p>
          <a:p>
            <a:r>
              <a:rPr lang="en-US" baseline="0" dirty="0" smtClean="0"/>
              <a:t>Tools to give confidence, to start conversations, actually USE the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 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699" indent="-285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612" indent="-228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657" indent="-228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700" indent="-2285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746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790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836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879" indent="-2285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591A2C-F245-4CA6-B7FF-034AEC440DA0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4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9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5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800"/>
            </a:lvl2pPr>
            <a:lvl3pPr marL="914378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2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FA9F897-B908-4BA1-AE4F-CF9F2298B0F6}" type="datetimeFigureOut">
              <a:rPr lang="en-US" smtClean="0">
                <a:latin typeface="Tw Cen MT"/>
              </a:rPr>
              <a:pPr/>
              <a:t>5/23/2016</a:t>
            </a:fld>
            <a:endParaRPr lang="en-US">
              <a:latin typeface="Tw Cen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latin typeface="Tw Cen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B6145C4-20AE-0F4D-BCF8-825916713C61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6122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136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7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82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2">
            <a:lumMod val="7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>
            <a:off x="-406099" y="-124484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w Cen MT"/>
                  </a:endParaRPr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w Cen MT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798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FA9F897-B908-4BA1-AE4F-CF9F2298B0F6}" type="datetimeFigureOut">
              <a:rPr lang="en-US" smtClean="0">
                <a:latin typeface="Tw Cen MT"/>
              </a:rPr>
              <a:pPr/>
              <a:t>5/23/2016</a:t>
            </a:fld>
            <a:endParaRPr lang="en-US">
              <a:latin typeface="Tw Cen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latin typeface="Tw Cen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B6145C4-20AE-0F4D-BCF8-825916713C61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435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3609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4168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9391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4447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8391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8078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53143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B6145C4-20AE-0F4D-BCF8-825916713C61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750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FA9F897-B908-4BA1-AE4F-CF9F2298B0F6}" type="datetimeFigureOut">
              <a:rPr lang="en-US" smtClean="0">
                <a:latin typeface="Tw Cen MT"/>
              </a:rPr>
              <a:pPr/>
              <a:t>5/23/2016</a:t>
            </a:fld>
            <a:endParaRPr lang="en-US"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78FEE40-99EA-429B-A2CD-7317D822849C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4799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9485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2286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446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805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1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043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46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6238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4"/>
            <a:ext cx="2548890" cy="3126987"/>
          </a:xfrm>
        </p:spPr>
        <p:txBody>
          <a:bodyPr>
            <a:norm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B6145C4-20AE-0F4D-BCF8-825916713C61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071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9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FA9F897-B908-4BA1-AE4F-CF9F2298B0F6}" type="datetimeFigureOut">
              <a:rPr lang="en-US" smtClean="0">
                <a:latin typeface="Tw Cen MT"/>
              </a:rPr>
              <a:pPr/>
              <a:t>5/23/2016</a:t>
            </a:fld>
            <a:endParaRPr lang="en-US"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78FEE40-99EA-429B-A2CD-7317D822849C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655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20" y="499534"/>
            <a:ext cx="8079581" cy="165819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7" y="1993394"/>
            <a:ext cx="8065294" cy="376618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00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00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9"/>
            <a:ext cx="2194560" cy="1397039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78FEE40-99EA-429B-A2CD-7317D822849C}" type="slidenum">
              <a:rPr lang="en-US" smtClean="0">
                <a:solidFill>
                  <a:srgbClr val="4F81BD">
                    <a:alpha val="20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4F81BD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0456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8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13" indent="-342892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7" indent="-548627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40" indent="-822940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52" indent="-1097252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228594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65" indent="-228594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60" indent="-228594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55" indent="-228594" algn="l" defTabSz="914378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914400"/>
            <a:fld id="{2FA9F897-B908-4BA1-AE4F-CF9F2298B0F6}" type="datetimeFigureOut">
              <a:rPr lang="en-US" smtClean="0">
                <a:solidFill>
                  <a:prstClr val="black">
                    <a:alpha val="75000"/>
                  </a:prstClr>
                </a:solidFill>
                <a:latin typeface="Tw Cen MT"/>
              </a:rPr>
              <a:pPr defTabSz="914400"/>
              <a:t>5/23/2016</a:t>
            </a:fld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alpha val="75000"/>
                </a:prstClr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914400"/>
            <a:fld id="{478FEE40-99EA-429B-A2CD-7317D822849C}" type="slidenum">
              <a:rPr lang="en-US" smtClean="0">
                <a:solidFill>
                  <a:srgbClr val="7030A0">
                    <a:alpha val="20000"/>
                  </a:srgbClr>
                </a:solidFill>
                <a:latin typeface="Georgia"/>
              </a:rPr>
              <a:pPr defTabSz="914400"/>
              <a:t>‹#›</a:t>
            </a:fld>
            <a:endParaRPr lang="en-US">
              <a:solidFill>
                <a:srgbClr val="7030A0">
                  <a:alpha val="20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542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W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jpe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Community of Practice on Supports to families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4800" y="4495800"/>
            <a:ext cx="8610600" cy="1973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 smtClean="0"/>
              <a:t>Dr. Michelle “Sheli” Reynolds, </a:t>
            </a:r>
            <a:r>
              <a:rPr lang="en-US" sz="2600" dirty="0" smtClean="0"/>
              <a:t>Co-Project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i="1" dirty="0" smtClean="0"/>
              <a:t>UMKC-Institute for Human Development, UCEDD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dirty="0" smtClean="0"/>
              <a:t>Barb Brent, </a:t>
            </a:r>
            <a:r>
              <a:rPr lang="en-US" sz="2600" dirty="0" smtClean="0"/>
              <a:t>Co-Project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i="1" dirty="0" smtClean="0"/>
              <a:t>NASDDDS</a:t>
            </a:r>
          </a:p>
        </p:txBody>
      </p:sp>
    </p:spTree>
    <p:extLst>
      <p:ext uri="{BB962C8B-B14F-4D97-AF65-F5344CB8AC3E}">
        <p14:creationId xmlns:p14="http://schemas.microsoft.com/office/powerpoint/2010/main" val="39729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Change that is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Transitional Change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“Retooling” the system and its practices to fit the new model</a:t>
            </a:r>
          </a:p>
          <a:p>
            <a:pPr marL="0" indent="0">
              <a:buNone/>
            </a:pPr>
            <a:r>
              <a:rPr lang="en-US" dirty="0" smtClean="0"/>
              <a:t>Mergers, consolidations, reorganizations, revising systematic payment structures, </a:t>
            </a:r>
          </a:p>
          <a:p>
            <a:pPr marL="0" indent="0">
              <a:buNone/>
            </a:pPr>
            <a:r>
              <a:rPr lang="en-US" dirty="0" smtClean="0"/>
              <a:t>creating new services, processes, systems and products to replace the traditional one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66309" y="2029968"/>
            <a:ext cx="4167841" cy="722376"/>
          </a:xfrm>
        </p:spPr>
        <p:txBody>
          <a:bodyPr/>
          <a:lstStyle/>
          <a:p>
            <a:r>
              <a:rPr lang="en-US" b="1" dirty="0" smtClean="0"/>
              <a:t>Transformation Change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66310" y="2819400"/>
            <a:ext cx="3806190" cy="3200400"/>
          </a:xfrm>
        </p:spPr>
        <p:txBody>
          <a:bodyPr/>
          <a:lstStyle/>
          <a:p>
            <a:r>
              <a:rPr lang="en-US" dirty="0" smtClean="0"/>
              <a:t>Fundamental reordering of thinking, beliefs, culture, relationships, and behavior</a:t>
            </a:r>
          </a:p>
          <a:p>
            <a:r>
              <a:rPr lang="en-US" dirty="0" smtClean="0"/>
              <a:t>Turns assumptions inside out and disrupts familiar rituals and structures</a:t>
            </a:r>
          </a:p>
          <a:p>
            <a:r>
              <a:rPr lang="en-US" dirty="0" smtClean="0"/>
              <a:t>Rejects command and control relationships in favor of co-creative partnerships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079" y="6091164"/>
            <a:ext cx="688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Creating Blue Space, </a:t>
            </a:r>
            <a:r>
              <a:rPr lang="en-US" sz="2800" dirty="0" err="1" smtClean="0"/>
              <a:t>Hanns</a:t>
            </a:r>
            <a:r>
              <a:rPr lang="en-US" sz="2800" dirty="0" smtClean="0"/>
              <a:t> </a:t>
            </a:r>
            <a:r>
              <a:rPr lang="en-US" sz="2800" dirty="0" err="1" smtClean="0"/>
              <a:t>Meissner</a:t>
            </a:r>
            <a:r>
              <a:rPr lang="en-US" sz="2800" dirty="0" smtClean="0"/>
              <a:t>, 2013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8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johnj\AppData\Local\Microsoft\Windows\Temporary Internet Files\Content.Outlook\9N7AETT7\circles-int-stars-DO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22" y="2392326"/>
            <a:ext cx="2803008" cy="28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johnj\AppData\Local\Microsoft\Windows\Temporary Internet Files\Content.Outlook\9N7AETT7\circles-services-colo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55" y="2392326"/>
            <a:ext cx="2803008" cy="28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johnj\AppData\Local\Microsoft\Windows\Temporary Internet Files\Content.Outlook\9N7AETT7\circles-normal-color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9" y="2416914"/>
            <a:ext cx="2778420" cy="27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368" y="180556"/>
            <a:ext cx="8079581" cy="1658198"/>
          </a:xfrm>
        </p:spPr>
        <p:txBody>
          <a:bodyPr/>
          <a:lstStyle/>
          <a:p>
            <a:pPr algn="ctr"/>
            <a:r>
              <a:rPr lang="en-US" dirty="0" smtClean="0"/>
              <a:t>Services and Supports </a:t>
            </a:r>
            <a:br>
              <a:rPr lang="en-US" dirty="0" smtClean="0"/>
            </a:br>
            <a:r>
              <a:rPr lang="en-US" dirty="0" smtClean="0"/>
              <a:t>are Evolving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8658" y="5455920"/>
            <a:ext cx="208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Everyone exists within the context of family and community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4397" y="5594419"/>
            <a:ext cx="1915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Traditional</a:t>
            </a:r>
          </a:p>
          <a:p>
            <a:pPr algn="ctr"/>
            <a:r>
              <a:rPr lang="en-US" dirty="0"/>
              <a:t> Disability Services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2598" y="5486400"/>
            <a:ext cx="2227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Services and Supports within context of person, family and community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2ABF04B-5AE5-4CD1-9EDD-2C4B98A81C7A}" type="slidenum">
              <a:rPr lang="en-US" altLang="en-US" sz="120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200" smtClean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1552575"/>
            <a:ext cx="1995487" cy="28670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5248275"/>
            <a:ext cx="2667000" cy="1573213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286000" cy="15240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1828800" cy="257175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25"/>
            <a:ext cx="1812925" cy="27178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10" descr="adult%20residential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241925"/>
            <a:ext cx="2690812" cy="15875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8" descr="manWomanWithFru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2850" cy="1524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6" descr="untitle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57400" cy="1524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482850" cy="15240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00" name="Picture 14" descr="Picture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276725"/>
            <a:ext cx="2035175" cy="25527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965325" y="1613188"/>
            <a:ext cx="5045075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en-US" altLang="en-US" sz="3300" b="1" i="1" dirty="0" smtClean="0">
                <a:solidFill>
                  <a:srgbClr val="7030A0"/>
                </a:solidFill>
              </a:rPr>
              <a:t>Core Belief: </a:t>
            </a:r>
          </a:p>
          <a:p>
            <a:pPr algn="ctr" defTabSz="914400"/>
            <a:r>
              <a:rPr lang="en-US" altLang="en-US" sz="3300" b="1" i="1" dirty="0" smtClean="0">
                <a:solidFill>
                  <a:srgbClr val="7030A0"/>
                </a:solidFill>
              </a:rPr>
              <a:t>All </a:t>
            </a:r>
            <a:r>
              <a:rPr lang="en-US" altLang="en-US" sz="3300" b="1" i="1" dirty="0">
                <a:solidFill>
                  <a:srgbClr val="7030A0"/>
                </a:solidFill>
              </a:rPr>
              <a:t>people and their families have the right to live, love, work, play </a:t>
            </a:r>
          </a:p>
          <a:p>
            <a:pPr algn="ctr" defTabSz="914400"/>
            <a:r>
              <a:rPr lang="en-US" altLang="en-US" sz="3300" b="1" i="1" dirty="0">
                <a:solidFill>
                  <a:srgbClr val="7030A0"/>
                </a:solidFill>
              </a:rPr>
              <a:t>and pursue their life aspirations </a:t>
            </a:r>
            <a:r>
              <a:rPr lang="en-US" altLang="en-US" sz="3300" b="1" i="1" dirty="0" smtClean="0">
                <a:solidFill>
                  <a:srgbClr val="7030A0"/>
                </a:solidFill>
              </a:rPr>
              <a:t>in </a:t>
            </a:r>
            <a:r>
              <a:rPr lang="en-US" altLang="en-US" sz="3300" b="1" i="1" dirty="0">
                <a:solidFill>
                  <a:srgbClr val="7030A0"/>
                </a:solidFill>
              </a:rPr>
              <a:t>their community. </a:t>
            </a:r>
            <a:endParaRPr lang="en-US" altLang="en-US" sz="33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32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77460" y="499533"/>
            <a:ext cx="8331504" cy="1658198"/>
          </a:xfrm>
        </p:spPr>
        <p:txBody>
          <a:bodyPr/>
          <a:lstStyle/>
          <a:p>
            <a:pPr algn="ctr"/>
            <a:r>
              <a:rPr lang="en-US" dirty="0" smtClean="0"/>
              <a:t>“Good Life for All ”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32" y="5503623"/>
            <a:ext cx="1515998" cy="1027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685799" y="2184517"/>
            <a:ext cx="7627301" cy="2844719"/>
            <a:chOff x="831610" y="3548817"/>
            <a:chExt cx="7310663" cy="26501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10" y="4850165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10" y="3572372"/>
              <a:ext cx="914400" cy="9144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006167" y="3548817"/>
              <a:ext cx="6136106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0" u="none" strike="noStrike" baseline="30000" dirty="0" smtClean="0">
                  <a:solidFill>
                    <a:srgbClr val="000000"/>
                  </a:solidFill>
                </a:rPr>
                <a:t>The Individual </a:t>
              </a:r>
              <a:r>
                <a:rPr lang="en-US" sz="3600" b="0" i="0" u="none" strike="noStrike" baseline="30000" dirty="0" smtClean="0">
                  <a:solidFill>
                    <a:srgbClr val="000000"/>
                  </a:solidFill>
                </a:rPr>
                <a:t>will achieve self-determination, interdependence, productivity, integration, and inclusion in all facets of community life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9673" y="4736673"/>
              <a:ext cx="6136105" cy="1462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0" u="none" strike="noStrike" baseline="30000" dirty="0" smtClean="0">
                  <a:solidFill>
                    <a:srgbClr val="000000"/>
                  </a:solidFill>
                </a:rPr>
                <a:t>Families </a:t>
              </a:r>
              <a:r>
                <a:rPr lang="en-US" sz="3600" b="0" i="0" u="none" strike="noStrike" baseline="30000" dirty="0" smtClean="0">
                  <a:solidFill>
                    <a:srgbClr val="000000"/>
                  </a:solidFill>
                </a:rPr>
                <a:t>will be supported in ways that maximize their capacity, strengths, and unique abilities to best nurture, love, and support </a:t>
              </a:r>
              <a:r>
                <a:rPr lang="en-US" sz="3600" baseline="30000" dirty="0" smtClean="0">
                  <a:solidFill>
                    <a:srgbClr val="000000"/>
                  </a:solidFill>
                </a:rPr>
                <a:t>all</a:t>
              </a:r>
              <a:r>
                <a:rPr lang="en-US" sz="3600" b="0" i="0" u="none" strike="noStrike" baseline="30000" dirty="0" smtClean="0">
                  <a:solidFill>
                    <a:srgbClr val="000000"/>
                  </a:solidFill>
                </a:rPr>
                <a:t> individual members to achieve their goals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 smtClean="0"/>
              <a:t>  </a:t>
            </a:r>
            <a:endParaRPr lang="en-US" sz="3600" i="1" dirty="0"/>
          </a:p>
        </p:txBody>
      </p:sp>
      <p:grpSp>
        <p:nvGrpSpPr>
          <p:cNvPr id="2" name="Group 2"/>
          <p:cNvGrpSpPr/>
          <p:nvPr/>
        </p:nvGrpSpPr>
        <p:grpSpPr>
          <a:xfrm>
            <a:off x="704264" y="2649060"/>
            <a:ext cx="3258775" cy="2456616"/>
            <a:chOff x="685800" y="457200"/>
            <a:chExt cx="2057400" cy="1101114"/>
          </a:xfrm>
          <a:solidFill>
            <a:schemeClr val="accent1"/>
          </a:solidFill>
        </p:grpSpPr>
        <p:sp>
          <p:nvSpPr>
            <p:cNvPr id="5" name="Right Triangle 4"/>
            <p:cNvSpPr/>
            <p:nvPr/>
          </p:nvSpPr>
          <p:spPr>
            <a:xfrm flipV="1">
              <a:off x="685800" y="457200"/>
              <a:ext cx="2057400" cy="1101114"/>
            </a:xfrm>
            <a:prstGeom prst="rt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3008" y="582725"/>
              <a:ext cx="1524000" cy="28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prstClr val="white"/>
                  </a:solidFill>
                  <a:latin typeface="Georgia"/>
                </a:rPr>
                <a:t>100%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78117" y="3918046"/>
            <a:ext cx="2394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Tw Cen MT"/>
              </a:rPr>
              <a:t>4.7 </a:t>
            </a:r>
            <a:r>
              <a:rPr lang="en-US" sz="2400" dirty="0">
                <a:solidFill>
                  <a:prstClr val="black"/>
                </a:solidFill>
                <a:latin typeface="Tw Cen MT"/>
              </a:rPr>
              <a:t>Million people with developmental disabilities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997" y="6234959"/>
            <a:ext cx="806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  <a:latin typeface="Tw Cen MT"/>
              </a:rPr>
              <a:t>** Based </a:t>
            </a:r>
            <a:r>
              <a:rPr lang="en-US" sz="1600" i="1" dirty="0">
                <a:solidFill>
                  <a:prstClr val="black"/>
                </a:solidFill>
                <a:latin typeface="Tw Cen MT"/>
              </a:rPr>
              <a:t>on national definition of developmental disability with a prevalence rate of </a:t>
            </a:r>
            <a:r>
              <a:rPr lang="en-US" sz="1600" i="1" dirty="0" smtClean="0">
                <a:solidFill>
                  <a:prstClr val="black"/>
                </a:solidFill>
                <a:latin typeface="Tw Cen MT"/>
              </a:rPr>
              <a:t>1.58%</a:t>
            </a:r>
            <a:endParaRPr lang="en-US" sz="1600" i="1" dirty="0">
              <a:solidFill>
                <a:prstClr val="black"/>
              </a:solidFill>
              <a:latin typeface="Tw Cen MT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4790087" y="2550864"/>
            <a:ext cx="4185891" cy="2799463"/>
            <a:chOff x="2784086" y="2821652"/>
            <a:chExt cx="6673750" cy="3187131"/>
          </a:xfrm>
        </p:grpSpPr>
        <p:sp>
          <p:nvSpPr>
            <p:cNvPr id="7" name="Right Triangle 6"/>
            <p:cNvSpPr/>
            <p:nvPr/>
          </p:nvSpPr>
          <p:spPr>
            <a:xfrm rot="10800000" flipH="1">
              <a:off x="2784086" y="2856578"/>
              <a:ext cx="6017330" cy="2932634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07672" y="2821652"/>
              <a:ext cx="22283" cy="24735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04752" y="3128496"/>
              <a:ext cx="2788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w Cen MT"/>
                </a:rPr>
                <a:t>75%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7065249" y="3741436"/>
              <a:ext cx="669316" cy="9481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9805" y="4642234"/>
              <a:ext cx="3928031" cy="136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Tw Cen MT"/>
                </a:rPr>
                <a:t>National % Receiving State DD Services</a:t>
              </a:r>
            </a:p>
          </p:txBody>
        </p:sp>
        <p:sp>
          <p:nvSpPr>
            <p:cNvPr id="19" name="Right Triangle 18"/>
            <p:cNvSpPr/>
            <p:nvPr/>
          </p:nvSpPr>
          <p:spPr>
            <a:xfrm flipV="1">
              <a:off x="6044852" y="2865814"/>
              <a:ext cx="2733981" cy="1358957"/>
            </a:xfrm>
            <a:prstGeom prst="rt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0566" y="2915169"/>
              <a:ext cx="1467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Tw Cen MT"/>
                </a:rPr>
                <a:t>25%</a:t>
              </a: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5550830" y="1620087"/>
            <a:ext cx="1674599" cy="807788"/>
            <a:chOff x="4782416" y="1931739"/>
            <a:chExt cx="3736463" cy="20169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416" y="1931739"/>
              <a:ext cx="786366" cy="201697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513" y="1931739"/>
              <a:ext cx="786366" cy="20169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782" y="1931739"/>
              <a:ext cx="786366" cy="20169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48" y="1931739"/>
              <a:ext cx="786367" cy="2016978"/>
            </a:xfrm>
            <a:prstGeom prst="rect">
              <a:avLst/>
            </a:prstGeom>
            <a:noFill/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134018" y="417739"/>
            <a:ext cx="88392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>
                <a:latin typeface="Garamond" charset="0"/>
                <a:cs typeface="MoolBoran" charset="0"/>
              </a:rPr>
              <a:t>1 in 4 Persons with I/DD </a:t>
            </a:r>
          </a:p>
          <a:p>
            <a:pPr algn="ctr"/>
            <a:r>
              <a:rPr lang="en-US" sz="4200" b="1" dirty="0">
                <a:latin typeface="Garamond" charset="0"/>
                <a:cs typeface="MoolBoran" charset="0"/>
              </a:rPr>
              <a:t>R</a:t>
            </a:r>
            <a:r>
              <a:rPr lang="en-US" sz="4200" b="1" dirty="0" smtClean="0">
                <a:latin typeface="Garamond" charset="0"/>
                <a:cs typeface="MoolBoran" charset="0"/>
              </a:rPr>
              <a:t>eceive </a:t>
            </a:r>
            <a:r>
              <a:rPr lang="en-US" sz="4200" b="1" dirty="0">
                <a:latin typeface="Garamond" charset="0"/>
                <a:cs typeface="MoolBoran" charset="0"/>
              </a:rPr>
              <a:t>F</a:t>
            </a:r>
            <a:r>
              <a:rPr lang="en-US" sz="4200" b="1" dirty="0" smtClean="0">
                <a:latin typeface="Garamond" charset="0"/>
                <a:cs typeface="MoolBoran" charset="0"/>
              </a:rPr>
              <a:t>ormal State DD Services</a:t>
            </a:r>
            <a:endParaRPr lang="en-US" sz="4200" b="1" dirty="0">
              <a:latin typeface="Garamond" charset="0"/>
              <a:cs typeface="MoolBor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76" y="212512"/>
            <a:ext cx="8079581" cy="1105514"/>
          </a:xfrm>
        </p:spPr>
        <p:txBody>
          <a:bodyPr/>
          <a:lstStyle/>
          <a:p>
            <a:pPr algn="ctr"/>
            <a:r>
              <a:rPr lang="en-US" dirty="0" smtClean="0"/>
              <a:t>Ohioans with Disabilities 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767017" y="2066341"/>
            <a:ext cx="8220675" cy="4006466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9232" y="2094726"/>
            <a:ext cx="89129" cy="178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9233" y="2027874"/>
            <a:ext cx="22282" cy="2473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3542" y="2228433"/>
            <a:ext cx="200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prstClr val="white"/>
                </a:solidFill>
              </a:rPr>
              <a:t>20%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719" y="2425084"/>
            <a:ext cx="38102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dirty="0" smtClean="0">
                <a:solidFill>
                  <a:prstClr val="white"/>
                </a:solidFill>
              </a:rPr>
              <a:t>49%</a:t>
            </a:r>
          </a:p>
          <a:p>
            <a:pPr algn="ctr" defTabSz="457200"/>
            <a:r>
              <a:rPr lang="en-US" sz="4200" dirty="0" smtClean="0">
                <a:solidFill>
                  <a:prstClr val="white"/>
                </a:solidFill>
              </a:rPr>
              <a:t>(</a:t>
            </a:r>
            <a:r>
              <a:rPr lang="en-US" sz="4400" dirty="0" smtClean="0">
                <a:solidFill>
                  <a:prstClr val="white"/>
                </a:solidFill>
              </a:rPr>
              <a:t>89,737</a:t>
            </a:r>
            <a:r>
              <a:rPr lang="en-US" sz="4200" dirty="0" smtClean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 rot="16200000">
            <a:off x="6936667" y="2998956"/>
            <a:ext cx="540505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4586" y="3631708"/>
            <a:ext cx="2283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 smtClean="0">
                <a:solidFill>
                  <a:prstClr val="black"/>
                </a:solidFill>
              </a:rPr>
              <a:t>Enrolled Waiver  Services</a:t>
            </a:r>
            <a:endParaRPr lang="en-US" sz="30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34864" y="2157989"/>
            <a:ext cx="22282" cy="2473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6200000">
            <a:off x="5090864" y="4044421"/>
            <a:ext cx="716036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0092" y="4784157"/>
            <a:ext cx="300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Is Active, Not on a Waiver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7070" y="2441877"/>
            <a:ext cx="200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white"/>
                </a:solidFill>
              </a:rPr>
              <a:t>2</a:t>
            </a:r>
            <a:r>
              <a:rPr lang="en-US" sz="3600" dirty="0" smtClean="0">
                <a:solidFill>
                  <a:prstClr val="white"/>
                </a:solidFill>
              </a:rPr>
              <a:t>9%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5" y="6328748"/>
            <a:ext cx="637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 smtClean="0">
                <a:solidFill>
                  <a:prstClr val="black"/>
                </a:solidFill>
              </a:rPr>
              <a:t>Based on 1.58% prevalence of 3.815 million citizens, US Census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980411" y="1635068"/>
            <a:ext cx="1107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000000"/>
                </a:solidFill>
              </a:rPr>
              <a:t>183,188 estimated Ohioans with Developmental Disabilities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13574" y="2134543"/>
            <a:ext cx="6426" cy="1245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88711" y="2126834"/>
            <a:ext cx="2005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dirty="0">
                <a:solidFill>
                  <a:prstClr val="white"/>
                </a:solidFill>
              </a:rPr>
              <a:t>2</a:t>
            </a:r>
            <a:r>
              <a:rPr lang="en-US" sz="2200" dirty="0" smtClean="0">
                <a:solidFill>
                  <a:prstClr val="white"/>
                </a:solidFill>
              </a:rPr>
              <a:t>%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200000">
            <a:off x="7963681" y="2586692"/>
            <a:ext cx="445478" cy="3520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2781" y="2983031"/>
            <a:ext cx="141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ICF/DD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76" y="410398"/>
            <a:ext cx="8079581" cy="1149506"/>
          </a:xfrm>
        </p:spPr>
        <p:txBody>
          <a:bodyPr/>
          <a:lstStyle/>
          <a:p>
            <a:pPr algn="ctr"/>
            <a:r>
              <a:rPr lang="en-US" dirty="0" smtClean="0"/>
              <a:t>Connecticut Data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580738" y="2139295"/>
            <a:ext cx="8220675" cy="4006466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9232" y="2094726"/>
            <a:ext cx="89129" cy="178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9233" y="2027874"/>
            <a:ext cx="22282" cy="2473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3542" y="2228433"/>
            <a:ext cx="200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?%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6936667" y="2998956"/>
            <a:ext cx="540505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8154" y="3631708"/>
            <a:ext cx="2829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Enrolled HCBS DD Services</a:t>
            </a:r>
            <a:endParaRPr lang="en-US" sz="3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34864" y="2157989"/>
            <a:ext cx="22282" cy="2473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6200000">
            <a:off x="5090864" y="4044421"/>
            <a:ext cx="716036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90092" y="4784157"/>
            <a:ext cx="3003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State DD Services</a:t>
            </a:r>
          </a:p>
          <a:p>
            <a:pPr algn="ctr"/>
            <a:r>
              <a:rPr lang="en-US" sz="2800" dirty="0" smtClean="0"/>
              <a:t>Targeted Case Management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7070" y="2441877"/>
            <a:ext cx="200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?%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5" y="6328748"/>
            <a:ext cx="637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1.58% prevalence of 3.59 million citizens, US Census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80411" y="1635068"/>
            <a:ext cx="1134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52,786 estimated Connecticut's with Developmental Disabilities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13574" y="2134543"/>
            <a:ext cx="6426" cy="1245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88711" y="2126834"/>
            <a:ext cx="2005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?</a:t>
            </a:r>
            <a:r>
              <a:rPr lang="en-US" sz="2200" dirty="0" smtClean="0">
                <a:solidFill>
                  <a:schemeClr val="bg1"/>
                </a:solidFill>
              </a:rPr>
              <a:t>%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200000">
            <a:off x="7963681" y="2586692"/>
            <a:ext cx="445478" cy="3520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72781" y="2983031"/>
            <a:ext cx="141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ICF/DD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2667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?%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330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26395" y="625345"/>
            <a:ext cx="3949100" cy="2063803"/>
            <a:chOff x="4669246" y="1482535"/>
            <a:chExt cx="3949100" cy="2063803"/>
          </a:xfrm>
        </p:grpSpPr>
        <p:pic>
          <p:nvPicPr>
            <p:cNvPr id="2" name="Content Placeholder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368" y="1482535"/>
              <a:ext cx="3617578" cy="15410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69246" y="3177006"/>
              <a:ext cx="394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Tw Cen MT"/>
                </a:rPr>
                <a:t>Family Life Experience Impacts Trajectory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6472" y="2956420"/>
            <a:ext cx="5220849" cy="1981879"/>
            <a:chOff x="492919" y="1775143"/>
            <a:chExt cx="8094388" cy="3497180"/>
          </a:xfrm>
        </p:grpSpPr>
        <p:grpSp>
          <p:nvGrpSpPr>
            <p:cNvPr id="5" name="Group 4"/>
            <p:cNvGrpSpPr/>
            <p:nvPr/>
          </p:nvGrpSpPr>
          <p:grpSpPr>
            <a:xfrm>
              <a:off x="492919" y="1775143"/>
              <a:ext cx="8094388" cy="3497180"/>
              <a:chOff x="492919" y="1684421"/>
              <a:chExt cx="8094388" cy="3497180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492919" y="1684421"/>
                <a:ext cx="3982828" cy="16723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Biology:  Likes, dislikes, skills, abilities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04480" y="3509212"/>
                <a:ext cx="3982827" cy="167238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r"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Policy:  </a:t>
                </a:r>
              </a:p>
              <a:p>
                <a:pPr algn="r"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Dreams, aspirations,</a:t>
                </a:r>
              </a:p>
              <a:p>
                <a:pPr algn="r"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house rules, cultural rules, expectations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2921" y="3509211"/>
                <a:ext cx="3982827" cy="167238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Environment:  </a:t>
                </a:r>
              </a:p>
              <a:p>
                <a:pPr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Neighborhood,</a:t>
                </a:r>
              </a:p>
              <a:p>
                <a:pPr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socio-economic, education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89672" y="1684421"/>
                <a:ext cx="3982828" cy="167238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algn="r" defTabSz="457200"/>
                <a:endParaRPr lang="en-US" sz="1500" b="1" dirty="0">
                  <a:solidFill>
                    <a:prstClr val="white"/>
                  </a:solidFill>
                  <a:latin typeface="Tw Cen MT"/>
                </a:endParaRPr>
              </a:p>
              <a:p>
                <a:pPr algn="r" defTabSz="457200"/>
                <a:r>
                  <a:rPr lang="en-US" sz="1500" b="1" dirty="0">
                    <a:solidFill>
                      <a:prstClr val="white"/>
                    </a:solidFill>
                    <a:latin typeface="Tw Cen MT"/>
                  </a:rPr>
                  <a:t>Social:  Family and friend network, connection with community members</a:t>
                </a:r>
              </a:p>
              <a:p>
                <a:pPr algn="r" defTabSz="457200"/>
                <a:endParaRPr lang="en-US" sz="1500" b="1" dirty="0">
                  <a:solidFill>
                    <a:prstClr val="white"/>
                  </a:solidFill>
                  <a:latin typeface="Tw Cen MT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498" y="2677562"/>
              <a:ext cx="1417683" cy="1613530"/>
            </a:xfrm>
            <a:prstGeom prst="rect">
              <a:avLst/>
            </a:prstGeom>
          </p:spPr>
        </p:pic>
      </p:grp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8" r="-2948"/>
          <a:stretch>
            <a:fillRect/>
          </a:stretch>
        </p:blipFill>
        <p:spPr>
          <a:xfrm>
            <a:off x="209590" y="279906"/>
            <a:ext cx="4412537" cy="1993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612" y="2328624"/>
            <a:ext cx="392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Tw Cen MT"/>
              </a:rPr>
              <a:t>Family Cycle Impacts Member Life Cycle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0628" y="4944775"/>
            <a:ext cx="517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Tw Cen MT"/>
              </a:rPr>
              <a:t>Family Unit Impacts Individual Level Characteristics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2400" y="5562600"/>
            <a:ext cx="8809482" cy="838199"/>
          </a:xfrm>
        </p:spPr>
        <p:txBody>
          <a:bodyPr>
            <a:noAutofit/>
          </a:bodyPr>
          <a:lstStyle/>
          <a:p>
            <a:pPr algn="ctr">
              <a:spcAft>
                <a:spcPts val="4400"/>
              </a:spcAft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i="1" dirty="0"/>
              <a:t>Recognizing Lifelong impact of </a:t>
            </a:r>
            <a:r>
              <a:rPr lang="en-US" sz="3000" i="1" dirty="0" smtClean="0"/>
              <a:t>Family:</a:t>
            </a:r>
            <a:br>
              <a:rPr lang="en-US" sz="3000" i="1" dirty="0" smtClean="0"/>
            </a:br>
            <a:r>
              <a:rPr lang="en-US" sz="3000" dirty="0" smtClean="0"/>
              <a:t>Person Centered Supports within the context of family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3276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76200" y="228601"/>
            <a:ext cx="9067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rgbClr val="1F497D"/>
                </a:solidFill>
                <a:latin typeface="Georgia"/>
              </a:rPr>
              <a:t>Trajectory towards Life Outcomes</a:t>
            </a:r>
          </a:p>
        </p:txBody>
      </p:sp>
      <p:cxnSp>
        <p:nvCxnSpPr>
          <p:cNvPr id="11" name="Straight Arrow Connector 29"/>
          <p:cNvCxnSpPr>
            <a:cxnSpLocks noChangeShapeType="1"/>
          </p:cNvCxnSpPr>
          <p:nvPr/>
        </p:nvCxnSpPr>
        <p:spPr bwMode="auto">
          <a:xfrm flipV="1">
            <a:off x="838200" y="4495800"/>
            <a:ext cx="4419600" cy="250626"/>
          </a:xfrm>
          <a:prstGeom prst="straightConnector1">
            <a:avLst/>
          </a:prstGeom>
          <a:noFill/>
          <a:ln w="6350" cmpd="sng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 rot="19886357">
            <a:off x="1780181" y="3253179"/>
            <a:ext cx="3502485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w Cen MT"/>
              </a:rPr>
              <a:t>Trajectory towards Life Outcomes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8" name="TextBox 17"/>
          <p:cNvSpPr txBox="1"/>
          <p:nvPr/>
        </p:nvSpPr>
        <p:spPr>
          <a:xfrm rot="21437676">
            <a:off x="1681433" y="4588186"/>
            <a:ext cx="4003273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w Cen MT"/>
              </a:rPr>
              <a:t>Trajectory towards things unwanted</a:t>
            </a:r>
          </a:p>
        </p:txBody>
      </p:sp>
      <p:sp>
        <p:nvSpPr>
          <p:cNvPr id="20" name="Cloud 19"/>
          <p:cNvSpPr/>
          <p:nvPr/>
        </p:nvSpPr>
        <p:spPr>
          <a:xfrm>
            <a:off x="5562600" y="1143000"/>
            <a:ext cx="3441700" cy="1905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n-US" i="1" dirty="0" smtClean="0">
              <a:solidFill>
                <a:prstClr val="black"/>
              </a:solidFill>
              <a:latin typeface="Tw Cen MT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Tw Cen MT"/>
              </a:rPr>
              <a:t>Friends, family, </a:t>
            </a: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Tw Cen MT"/>
              </a:rPr>
              <a:t>self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-determination, community living, social capital and economic</a:t>
            </a:r>
          </a:p>
          <a:p>
            <a:pPr algn="ctr"/>
            <a:r>
              <a:rPr lang="en-US" i="1" dirty="0">
                <a:solidFill>
                  <a:prstClr val="black"/>
                </a:solidFill>
                <a:latin typeface="Tw Cen MT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Tw Cen MT"/>
              </a:rPr>
              <a:t>sufficiency</a:t>
            </a:r>
            <a:endParaRPr lang="en-US" b="1" dirty="0" smtClean="0">
              <a:solidFill>
                <a:prstClr val="black"/>
              </a:solidFill>
              <a:latin typeface="Tw Cen MT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Tw Cen M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0" y="3505200"/>
            <a:ext cx="3276600" cy="1752600"/>
            <a:chOff x="2459221" y="3647187"/>
            <a:chExt cx="4572000" cy="2745852"/>
          </a:xfrm>
        </p:grpSpPr>
        <p:sp>
          <p:nvSpPr>
            <p:cNvPr id="14" name="Cloud 13"/>
            <p:cNvSpPr/>
            <p:nvPr/>
          </p:nvSpPr>
          <p:spPr>
            <a:xfrm>
              <a:off x="2642661" y="3647187"/>
              <a:ext cx="3806135" cy="2745852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59221" y="4175062"/>
              <a:ext cx="4572000" cy="10126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Tw Cen MT"/>
                </a:rPr>
                <a:t>Vision </a:t>
              </a:r>
              <a:r>
                <a:rPr lang="en-US" b="1" dirty="0" smtClean="0">
                  <a:solidFill>
                    <a:prstClr val="black"/>
                  </a:solidFill>
                  <a:latin typeface="Tw Cen MT"/>
                </a:rPr>
                <a:t>of What 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Tw Cen MT"/>
                </a:rPr>
                <a:t>I Don’t </a:t>
              </a:r>
              <a:r>
                <a:rPr lang="en-US" b="1" dirty="0">
                  <a:solidFill>
                    <a:prstClr val="black"/>
                  </a:solidFill>
                  <a:latin typeface="Tw Cen MT"/>
                </a:rPr>
                <a:t>Want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105" y="5199190"/>
              <a:ext cx="957987" cy="113739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4800" y="1295400"/>
            <a:ext cx="3886200" cy="86177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i="1" dirty="0">
                <a:solidFill>
                  <a:prstClr val="black"/>
                </a:solidFill>
                <a:latin typeface="Tw Cen MT"/>
              </a:rPr>
              <a:t>Focusing on Past, Present and Future Life Experiences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1905001"/>
            <a:ext cx="5138542" cy="2820853"/>
            <a:chOff x="481013" y="2414588"/>
            <a:chExt cx="6508750" cy="3308350"/>
          </a:xfrm>
        </p:grpSpPr>
        <p:pic>
          <p:nvPicPr>
            <p:cNvPr id="22" name="Picture 1" descr="baby-blu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3" y="5029200"/>
              <a:ext cx="685800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early-childhood-blu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413" y="4610100"/>
              <a:ext cx="685800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school-reddish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4219575"/>
              <a:ext cx="6858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transition-pink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925" y="3887788"/>
              <a:ext cx="6937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adult--gol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38" y="3160713"/>
              <a:ext cx="744537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6" descr="old-gol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414588"/>
              <a:ext cx="7302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1066800" y="2784475"/>
              <a:ext cx="5922963" cy="293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9" name="Picture 13" descr="adult--gol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5" y="2805113"/>
              <a:ext cx="744538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3" descr="adult--gold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288" y="3514725"/>
              <a:ext cx="744537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04800" y="5791201"/>
            <a:ext cx="777240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Tx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Tw Cen MT"/>
              </a:rPr>
              <a:t>Adapted from “Life Course Theory”  and Rethinking </a:t>
            </a:r>
            <a:r>
              <a:rPr lang="en-US" i="1" dirty="0">
                <a:solidFill>
                  <a:prstClr val="black"/>
                </a:solidFill>
                <a:latin typeface="Tw Cen MT"/>
              </a:rPr>
              <a:t>MCH: The Life Course Model as an Organizing Framework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, HRSA, </a:t>
            </a:r>
            <a:r>
              <a:rPr lang="en-US" dirty="0">
                <a:solidFill>
                  <a:prstClr val="black"/>
                </a:solidFill>
                <a:latin typeface="Tw Cen MT"/>
              </a:rPr>
              <a:t>Maternal and Child Health Bureau</a:t>
            </a:r>
          </a:p>
        </p:txBody>
      </p:sp>
    </p:spTree>
    <p:extLst>
      <p:ext uri="{BB962C8B-B14F-4D97-AF65-F5344CB8AC3E}">
        <p14:creationId xmlns:p14="http://schemas.microsoft.com/office/powerpoint/2010/main" val="615985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4000" y="499410"/>
            <a:ext cx="867973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7030A0"/>
                </a:solidFill>
              </a:rPr>
              <a:t>Achieving Outcomes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7030A0"/>
                </a:solidFill>
              </a:rPr>
              <a:t>Connected Life Domains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" y="1867730"/>
            <a:ext cx="916891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" y="3278477"/>
            <a:ext cx="915618" cy="913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7" y="4661722"/>
            <a:ext cx="916927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77172"/>
            <a:ext cx="91440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76706" y="1909256"/>
            <a:ext cx="29055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Daily Life and Employment</a:t>
            </a:r>
          </a:p>
          <a:p>
            <a:r>
              <a:rPr lang="en-US" sz="1600" dirty="0" smtClean="0">
                <a:latin typeface="+mn-lt"/>
              </a:rPr>
              <a:t>(school/education, employment, volunteering, routines, life skills)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706" y="3141700"/>
            <a:ext cx="2980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Community Living</a:t>
            </a:r>
          </a:p>
          <a:p>
            <a:r>
              <a:rPr lang="en-US" sz="1600" dirty="0" smtClean="0">
                <a:latin typeface="+mn-lt"/>
              </a:rPr>
              <a:t>(housing</a:t>
            </a:r>
            <a:r>
              <a:rPr lang="en-US" sz="1600" dirty="0"/>
              <a:t>, </a:t>
            </a:r>
            <a:r>
              <a:rPr lang="en-US" sz="1600" dirty="0" smtClean="0"/>
              <a:t>living options, home adaptations and modifications, community access, </a:t>
            </a:r>
            <a:r>
              <a:rPr lang="en-US" sz="1600" dirty="0" smtClean="0">
                <a:latin typeface="+mn-lt"/>
              </a:rPr>
              <a:t>transportation)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2313" y="4563104"/>
            <a:ext cx="2701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Social and </a:t>
            </a:r>
            <a:r>
              <a:rPr lang="en-US" dirty="0" smtClean="0"/>
              <a:t>Spirituality</a:t>
            </a:r>
            <a:endParaRPr lang="en-US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(friends, relationships, leisure activities, personal networks, faith community)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0099" y="1909140"/>
            <a:ext cx="2701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Healthy Living</a:t>
            </a:r>
          </a:p>
          <a:p>
            <a:r>
              <a:rPr lang="en-US" sz="1600" dirty="0" smtClean="0">
                <a:latin typeface="+mn-lt"/>
              </a:rPr>
              <a:t>(medical, behavioral, nutrition, wellness, affordable care)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653" y="3141700"/>
            <a:ext cx="27015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Safety and Security</a:t>
            </a:r>
          </a:p>
          <a:p>
            <a:r>
              <a:rPr lang="en-US" sz="1600" dirty="0" smtClean="0">
                <a:latin typeface="+mn-lt"/>
              </a:rPr>
              <a:t>(emergencies, well-being, legal rights </a:t>
            </a:r>
            <a:r>
              <a:rPr lang="en-US" sz="1600" dirty="0" smtClean="0"/>
              <a:t>&amp; </a:t>
            </a:r>
            <a:r>
              <a:rPr lang="en-US" sz="1600" dirty="0" smtClean="0">
                <a:latin typeface="+mn-lt"/>
              </a:rPr>
              <a:t>issues, guardianship options &amp; alternatives )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0099" y="4564924"/>
            <a:ext cx="285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Citizenship and Advocacy</a:t>
            </a:r>
          </a:p>
          <a:p>
            <a:r>
              <a:rPr lang="en-US" sz="1600" dirty="0" smtClean="0">
                <a:latin typeface="+mn-lt"/>
              </a:rPr>
              <a:t>(valued roles, making choices, setting goals, responsibility, leadership, peer support)</a:t>
            </a:r>
            <a:endParaRPr lang="en-US" sz="16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4661722"/>
            <a:ext cx="914400" cy="914400"/>
          </a:xfrm>
          <a:prstGeom prst="rect">
            <a:avLst/>
          </a:prstGeom>
        </p:spPr>
      </p:pic>
      <p:pic>
        <p:nvPicPr>
          <p:cNvPr id="18" name="Picture 17" descr="X:\Family to Family Team\TOOLKITS\Life Course Tool Kit\ICONS\domains\new-hl-icon-2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2512"/>
            <a:ext cx="923925" cy="8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7" y="5642249"/>
            <a:ext cx="1342106" cy="1041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31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04998" y="516494"/>
            <a:ext cx="8534400" cy="1139825"/>
          </a:xfrm>
        </p:spPr>
        <p:txBody>
          <a:bodyPr>
            <a:normAutofit/>
          </a:bodyPr>
          <a:lstStyle/>
          <a:p>
            <a:r>
              <a:rPr lang="en-US" sz="4500" dirty="0" smtClean="0"/>
              <a:t>About Barb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70434" y="1713348"/>
            <a:ext cx="3545588" cy="5019607"/>
          </a:xfrm>
        </p:spPr>
        <p:txBody>
          <a:bodyPr>
            <a:normAutofit/>
          </a:bodyPr>
          <a:lstStyle/>
          <a:p>
            <a:pPr marL="230188" indent="-230188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cs typeface="Arial"/>
              </a:rPr>
              <a:t>Director of State Policy, NASDDDS</a:t>
            </a:r>
          </a:p>
          <a:p>
            <a:pPr marL="230188" indent="-230188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cs typeface="Arial"/>
              </a:rPr>
              <a:t>Co-Director of National Community of Practice on Supports to Families</a:t>
            </a:r>
          </a:p>
          <a:p>
            <a:pPr marL="230188" indent="-230188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cs typeface="Arial"/>
              </a:rPr>
              <a:t>State Director of DD in 2 States</a:t>
            </a:r>
          </a:p>
          <a:p>
            <a:pPr marL="230188" indent="-230188">
              <a:buFont typeface="Arial" panose="020B0604020202020204" pitchFamily="34" charset="0"/>
              <a:buChar char="•"/>
              <a:defRPr/>
            </a:pPr>
            <a:endParaRPr lang="en-US" sz="2200" dirty="0" smtClean="0">
              <a:cs typeface="Arial"/>
            </a:endParaRPr>
          </a:p>
          <a:p>
            <a:pPr marL="230188" indent="-230188">
              <a:buFont typeface="Arial" panose="020B0604020202020204" pitchFamily="34" charset="0"/>
              <a:buChar char="•"/>
              <a:defRPr/>
            </a:pPr>
            <a:endParaRPr lang="en-US" sz="2200" dirty="0" smtClean="0">
              <a:cs typeface="Arial"/>
            </a:endParaRPr>
          </a:p>
        </p:txBody>
      </p:sp>
      <p:pic>
        <p:nvPicPr>
          <p:cNvPr id="3" name="Picture 2" descr="IMG_043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642" y="185672"/>
            <a:ext cx="3651427" cy="4297178"/>
          </a:xfrm>
          <a:prstGeom prst="rect">
            <a:avLst/>
          </a:prstGeom>
        </p:spPr>
      </p:pic>
      <p:pic>
        <p:nvPicPr>
          <p:cNvPr id="4" name="Picture 3" descr="IMG_144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8259" y="3140124"/>
            <a:ext cx="2187328" cy="306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64" y="-7620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Three Types of Supports</a:t>
            </a:r>
          </a:p>
        </p:txBody>
      </p:sp>
      <p:pic>
        <p:nvPicPr>
          <p:cNvPr id="4" name="Content Placeholder 3" descr="buckets-for-white-background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-381000" y="1295400"/>
            <a:ext cx="9698863" cy="5334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396240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Discovery &amp; Navigation</a:t>
            </a:r>
          </a:p>
          <a:p>
            <a:pPr algn="ctr"/>
            <a:r>
              <a:rPr lang="en-US" sz="2200" b="1" i="1" dirty="0">
                <a:solidFill>
                  <a:prstClr val="black"/>
                </a:solidFill>
              </a:rPr>
              <a:t>(Info and Training)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4343400"/>
            <a:ext cx="182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Connecting &amp; Networking</a:t>
            </a:r>
          </a:p>
          <a:p>
            <a:pPr algn="ctr"/>
            <a:r>
              <a:rPr lang="en-US" sz="2200" b="1" i="1" dirty="0">
                <a:solidFill>
                  <a:prstClr val="black"/>
                </a:solidFill>
              </a:rPr>
              <a:t>(Talking to Someone that has been there)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5178" y="3780491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Goods &amp;</a:t>
            </a:r>
          </a:p>
          <a:p>
            <a:pPr algn="ctr"/>
            <a:r>
              <a:rPr lang="en-US" sz="2200" b="1" dirty="0">
                <a:solidFill>
                  <a:prstClr val="black"/>
                </a:solidFill>
              </a:rPr>
              <a:t>Services</a:t>
            </a:r>
          </a:p>
          <a:p>
            <a:pPr algn="ctr"/>
            <a:r>
              <a:rPr lang="en-US" sz="2200" b="1" dirty="0">
                <a:solidFill>
                  <a:prstClr val="black"/>
                </a:solidFill>
              </a:rPr>
              <a:t>(Day to Day, Medical, Financial Supports)</a:t>
            </a:r>
          </a:p>
        </p:txBody>
      </p:sp>
    </p:spTree>
    <p:extLst>
      <p:ext uri="{BB962C8B-B14F-4D97-AF65-F5344CB8AC3E}">
        <p14:creationId xmlns:p14="http://schemas.microsoft.com/office/powerpoint/2010/main" val="31349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5337" y="1858698"/>
            <a:ext cx="4485555" cy="4429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3594" y="3017657"/>
            <a:ext cx="1720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</a:t>
            </a:r>
            <a:r>
              <a:rPr lang="en-US" sz="1400" dirty="0" smtClean="0"/>
              <a:t>-pad/smart phone apps, remote monitoring, cognitive accessibility,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Adaptive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equipment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1277" y="3007451"/>
            <a:ext cx="15567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family, friends, neighbors, co-workers, church members, community   members</a:t>
            </a:r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6283" y="5407204"/>
            <a:ext cx="2253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school, businesses, church faith based, parks &amp; </a:t>
            </a:r>
            <a:r>
              <a:rPr lang="en-US" sz="1400" dirty="0" err="1" smtClean="0">
                <a:solidFill>
                  <a:srgbClr val="000000"/>
                </a:solidFill>
              </a:rPr>
              <a:t>rec</a:t>
            </a:r>
            <a:r>
              <a:rPr lang="en-US" sz="1400" dirty="0" smtClean="0">
                <a:solidFill>
                  <a:srgbClr val="000000"/>
                </a:solidFill>
              </a:rPr>
              <a:t>, public transportation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45769" y="5434512"/>
            <a:ext cx="20756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SHS services, Special Ed, Medicaid, Voc Rehab, Food Stamps, Section 8</a:t>
            </a:r>
          </a:p>
          <a:p>
            <a:pPr algn="r"/>
            <a:r>
              <a:rPr lang="en-US" sz="1600" dirty="0" smtClean="0">
                <a:solidFill>
                  <a:prstClr val="white"/>
                </a:solidFill>
              </a:rPr>
              <a:t>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53338" y="2648984"/>
            <a:ext cx="1966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resources, skills, abilities characteristics</a:t>
            </a:r>
          </a:p>
          <a:p>
            <a:pPr algn="ctr"/>
            <a:endParaRPr lang="en-US" sz="1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9" name="Picture 2" descr="C:\Users\stjohnj\AppData\Local\Microsoft\Windows\Temporary Internet Files\Content.Outlook\9N7AETT7\circles-int-stars-DO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2" y="2337707"/>
            <a:ext cx="3356242" cy="33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0166" y="289350"/>
            <a:ext cx="8295919" cy="144675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LifeCourse</a:t>
            </a:r>
            <a:r>
              <a:rPr lang="en-US" sz="4400" dirty="0" smtClean="0"/>
              <a:t> Integrated          Supports STAR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52" y="3451131"/>
            <a:ext cx="1308949" cy="124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023" y="5768758"/>
            <a:ext cx="287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100%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3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29"/>
          <p:cNvCxnSpPr>
            <a:cxnSpLocks noChangeShapeType="1"/>
          </p:cNvCxnSpPr>
          <p:nvPr/>
        </p:nvCxnSpPr>
        <p:spPr bwMode="auto">
          <a:xfrm flipV="1">
            <a:off x="386080" y="3102063"/>
            <a:ext cx="5064371" cy="2738123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Cloud 19"/>
          <p:cNvSpPr/>
          <p:nvPr/>
        </p:nvSpPr>
        <p:spPr>
          <a:xfrm>
            <a:off x="5421195" y="1734128"/>
            <a:ext cx="3174165" cy="2602375"/>
          </a:xfrm>
          <a:prstGeom prst="cloud">
            <a:avLst/>
          </a:prstGeom>
          <a:solidFill>
            <a:srgbClr val="C7A2E3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Friends, family, enough money, </a:t>
            </a:r>
          </a:p>
          <a:p>
            <a:pPr algn="ctr"/>
            <a:r>
              <a:rPr lang="en-US" sz="2000" i="1" dirty="0" smtClean="0"/>
              <a:t>job I like, home, faith, vacations, health, choice, freedom</a:t>
            </a:r>
            <a:endParaRPr lang="en-US" sz="2000" dirty="0" smtClean="0"/>
          </a:p>
          <a:p>
            <a:pPr algn="ctr"/>
            <a:endParaRPr lang="en-US" sz="2200" b="1" i="1" dirty="0" smtClean="0"/>
          </a:p>
        </p:txBody>
      </p:sp>
      <p:sp>
        <p:nvSpPr>
          <p:cNvPr id="14" name="Cloud 13"/>
          <p:cNvSpPr/>
          <p:nvPr/>
        </p:nvSpPr>
        <p:spPr>
          <a:xfrm>
            <a:off x="5462163" y="4656204"/>
            <a:ext cx="3331918" cy="1951204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Poverty, loneliness, segregation, restrictions, lack of choice, boredom, institutions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07521" y="4620766"/>
            <a:ext cx="2942929" cy="726542"/>
          </a:xfrm>
          <a:prstGeom prst="line">
            <a:avLst/>
          </a:prstGeom>
          <a:ln>
            <a:solidFill>
              <a:srgbClr val="8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tar-puk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462" y="3961281"/>
            <a:ext cx="1340858" cy="1275242"/>
          </a:xfrm>
          <a:prstGeom prst="rect">
            <a:avLst/>
          </a:prstGeom>
        </p:spPr>
      </p:pic>
      <p:pic>
        <p:nvPicPr>
          <p:cNvPr id="12" name="Picture 3" descr="C:\Users\stjohnj\AppData\Local\Microsoft\Windows\Temporary Internet Files\Content.Outlook\9N7AETT7\circles-services-colo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0" y="1191905"/>
            <a:ext cx="2382866" cy="23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" y="179312"/>
            <a:ext cx="86766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rgbClr val="7030A0"/>
                </a:solidFill>
                <a:latin typeface="+mj-lt"/>
              </a:rPr>
              <a:t>Focusing ONLY on Eligibility Supports</a:t>
            </a:r>
            <a:endParaRPr lang="en-US" sz="39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2698" y="4374543"/>
            <a:ext cx="8383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Eligibility Supports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28656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29"/>
          <p:cNvCxnSpPr>
            <a:cxnSpLocks noChangeShapeType="1"/>
          </p:cNvCxnSpPr>
          <p:nvPr/>
        </p:nvCxnSpPr>
        <p:spPr bwMode="auto">
          <a:xfrm flipV="1">
            <a:off x="386080" y="3102063"/>
            <a:ext cx="5064371" cy="2738123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Cloud 19"/>
          <p:cNvSpPr/>
          <p:nvPr/>
        </p:nvSpPr>
        <p:spPr>
          <a:xfrm>
            <a:off x="5450450" y="1734128"/>
            <a:ext cx="3207076" cy="2547757"/>
          </a:xfrm>
          <a:prstGeom prst="cloud">
            <a:avLst/>
          </a:prstGeom>
          <a:solidFill>
            <a:srgbClr val="C7A2E3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i="1" dirty="0" smtClean="0"/>
          </a:p>
          <a:p>
            <a:pPr algn="ctr"/>
            <a:r>
              <a:rPr lang="en-US" sz="2000" i="1" dirty="0" smtClean="0"/>
              <a:t>Friends</a:t>
            </a:r>
            <a:r>
              <a:rPr lang="en-US" sz="2000" i="1" dirty="0"/>
              <a:t>, family</a:t>
            </a:r>
            <a:r>
              <a:rPr lang="en-US" sz="2000" i="1" dirty="0" smtClean="0"/>
              <a:t>, enough </a:t>
            </a:r>
            <a:r>
              <a:rPr lang="en-US" sz="2000" i="1" dirty="0"/>
              <a:t>money, </a:t>
            </a:r>
          </a:p>
          <a:p>
            <a:pPr algn="ctr"/>
            <a:r>
              <a:rPr lang="en-US" sz="2000" i="1" dirty="0"/>
              <a:t>job I like, home, faith, vacations, health, choice, freedom</a:t>
            </a:r>
            <a:endParaRPr lang="en-US" sz="2000" dirty="0"/>
          </a:p>
          <a:p>
            <a:pPr algn="ctr"/>
            <a:endParaRPr lang="en-US" sz="2200" b="1" dirty="0" smtClean="0"/>
          </a:p>
        </p:txBody>
      </p:sp>
      <p:sp>
        <p:nvSpPr>
          <p:cNvPr id="14" name="Cloud 13"/>
          <p:cNvSpPr/>
          <p:nvPr/>
        </p:nvSpPr>
        <p:spPr>
          <a:xfrm>
            <a:off x="5450451" y="4598902"/>
            <a:ext cx="3298650" cy="1890279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31041" y="4722145"/>
            <a:ext cx="2719409" cy="632175"/>
          </a:xfrm>
          <a:prstGeom prst="line">
            <a:avLst/>
          </a:prstGeom>
          <a:ln>
            <a:solidFill>
              <a:srgbClr val="8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" y="179312"/>
            <a:ext cx="86766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>
                <a:solidFill>
                  <a:srgbClr val="7030A0"/>
                </a:solidFill>
                <a:latin typeface="+mj-lt"/>
              </a:rPr>
              <a:t>Relying ONLY on Family &amp; Friends</a:t>
            </a:r>
            <a:endParaRPr lang="en-US" sz="39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7" name="Picture 4" descr="C:\Users\stjohnj\AppData\Local\Microsoft\Windows\Temporary Internet Files\Content.Outlook\9N7AETT7\circles-normal-color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0" y="1249679"/>
            <a:ext cx="2293875" cy="22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tar-purp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60" y="4016802"/>
            <a:ext cx="1270081" cy="1207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212" y="4482266"/>
            <a:ext cx="10277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Relationships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35270" y="4990165"/>
            <a:ext cx="2567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Poverty, loneliness, segregation, restrictions, lack of choice, boredom, institutions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8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980779" y="916275"/>
            <a:ext cx="2877848" cy="2861352"/>
          </a:xfrm>
        </p:spPr>
        <p:txBody>
          <a:bodyPr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800" i="1" dirty="0" smtClean="0"/>
              <a:t>Daily Activity Problem </a:t>
            </a:r>
            <a:r>
              <a:rPr lang="en-US" sz="4800" i="1" dirty="0" err="1" smtClean="0"/>
              <a:t>Sovling</a:t>
            </a:r>
            <a:endParaRPr lang="en-US" sz="4800" dirty="0">
              <a:solidFill>
                <a:srgbClr val="7030A0"/>
              </a:solidFill>
              <a:latin typeface="Georgia"/>
              <a:ea typeface="+mn-ea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675309" y="337575"/>
            <a:ext cx="3468691" cy="4983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1" y="5867528"/>
            <a:ext cx="771542" cy="77154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654" y="450100"/>
            <a:ext cx="5211963" cy="5147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2514600"/>
            <a:ext cx="107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Focus Area</a:t>
            </a:r>
            <a:endParaRPr lang="en-US" b="1" dirty="0"/>
          </a:p>
        </p:txBody>
      </p:sp>
      <p:pic>
        <p:nvPicPr>
          <p:cNvPr id="9" name="Picture 8" descr="Integrated Support Options revised to add 5th category Feb 2015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4" y="4848581"/>
            <a:ext cx="2160519" cy="1397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Title 12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2600324" cy="5410200"/>
          </a:xfrm>
        </p:spPr>
        <p:txBody>
          <a:bodyPr vert="horz">
            <a:normAutofit/>
          </a:bodyPr>
          <a:lstStyle/>
          <a:p>
            <a:r>
              <a:rPr lang="en-US" sz="3000" dirty="0" smtClean="0"/>
              <a:t>The Arc </a:t>
            </a:r>
            <a:r>
              <a:rPr lang="en-US" sz="3000" dirty="0" err="1" smtClean="0"/>
              <a:t>StL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Problem Solving</a:t>
            </a:r>
            <a:br>
              <a:rPr lang="en-US" sz="3000" dirty="0" smtClean="0"/>
            </a:br>
            <a:r>
              <a:rPr lang="en-US" sz="3000" dirty="0" smtClean="0"/>
              <a:t>for</a:t>
            </a:r>
            <a:br>
              <a:rPr lang="en-US" sz="3000" dirty="0" smtClean="0"/>
            </a:br>
            <a:r>
              <a:rPr lang="en-US" sz="3000" dirty="0" smtClean="0"/>
              <a:t>Info and referral</a:t>
            </a:r>
            <a:endParaRPr lang="en-US" sz="3000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924" y="361296"/>
            <a:ext cx="5951995" cy="6715207"/>
          </a:xfrm>
        </p:spPr>
      </p:pic>
    </p:spTree>
    <p:extLst>
      <p:ext uri="{BB962C8B-B14F-4D97-AF65-F5344CB8AC3E}">
        <p14:creationId xmlns:p14="http://schemas.microsoft.com/office/powerpoint/2010/main" val="38836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22481" cy="948267"/>
          </a:xfrm>
        </p:spPr>
        <p:txBody>
          <a:bodyPr>
            <a:noAutofit/>
          </a:bodyPr>
          <a:lstStyle/>
          <a:p>
            <a:pPr algn="ctr"/>
            <a:r>
              <a:rPr lang="en-US" spc="-300" dirty="0" smtClean="0"/>
              <a:t>Focusing on Services and Supports</a:t>
            </a:r>
            <a:endParaRPr lang="en-US" spc="-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3615802" cy="467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2286000"/>
            <a:ext cx="2967140" cy="2930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20" y="1907310"/>
            <a:ext cx="4302808" cy="429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12" y="1197772"/>
            <a:ext cx="4185063" cy="541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469" y="3073654"/>
            <a:ext cx="1414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smtClean="0"/>
              <a:t>-pad when home alone; digital watch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81325" y="2251125"/>
            <a:ext cx="24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Able to stay home alone for up to an hour; has &amp;       can use </a:t>
            </a:r>
            <a:r>
              <a:rPr lang="en-US" sz="1600" dirty="0" err="1" smtClean="0"/>
              <a:t>i</a:t>
            </a:r>
            <a:r>
              <a:rPr lang="en-US" sz="1600" dirty="0" smtClean="0"/>
              <a:t>-pad; </a:t>
            </a:r>
            <a:endParaRPr lang="en-US" sz="1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9626" y="340800"/>
            <a:ext cx="8079581" cy="75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2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Mapping Services</a:t>
            </a:r>
            <a:r>
              <a:rPr kumimoji="0" lang="en-US" sz="4800" b="0" i="0" u="none" strike="noStrike" kern="1200" cap="none" spc="-12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Supports</a:t>
            </a: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487" y="3073655"/>
            <a:ext cx="1688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Mom, Dad, Matt, </a:t>
            </a:r>
            <a:r>
              <a:rPr lang="en-US" sz="1600" dirty="0" err="1" smtClean="0"/>
              <a:t>Zac</a:t>
            </a:r>
            <a:r>
              <a:rPr lang="en-US" sz="1600" dirty="0" smtClean="0"/>
              <a:t>, Ali, Chad, Ericka, Roy,    Carol, Nick, </a:t>
            </a:r>
            <a:r>
              <a:rPr lang="en-US" sz="1600" dirty="0" err="1" smtClean="0"/>
              <a:t>Spohn</a:t>
            </a:r>
            <a:r>
              <a:rPr lang="en-US" sz="1600" dirty="0" smtClean="0"/>
              <a:t>,   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7606" y="5050605"/>
            <a:ext cx="203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Firemen at ESFD; coaches &amp; staff at ES high school; Omni bus; 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51274" y="5065035"/>
            <a:ext cx="1977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DDD Self-Directed waiver PCA staff; Medicaid; Special Needs Trust   </a:t>
            </a:r>
            <a:endParaRPr lang="en-US" sz="1600" dirty="0"/>
          </a:p>
        </p:txBody>
      </p:sp>
      <p:sp>
        <p:nvSpPr>
          <p:cNvPr id="11" name="Chevron 10"/>
          <p:cNvSpPr/>
          <p:nvPr/>
        </p:nvSpPr>
        <p:spPr>
          <a:xfrm>
            <a:off x="4212664" y="3824029"/>
            <a:ext cx="656505" cy="60575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730" y="3708682"/>
            <a:ext cx="113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Ben’s Services &amp; Supports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87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59" y="144035"/>
            <a:ext cx="8079581" cy="851747"/>
          </a:xfrm>
        </p:spPr>
        <p:txBody>
          <a:bodyPr/>
          <a:lstStyle/>
          <a:p>
            <a:r>
              <a:rPr lang="en-US" dirty="0" smtClean="0"/>
              <a:t>     Calendar to Star/Planning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0" y="983415"/>
            <a:ext cx="4267200" cy="552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2" y="995782"/>
            <a:ext cx="4309474" cy="5559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vron 4"/>
          <p:cNvSpPr/>
          <p:nvPr/>
        </p:nvSpPr>
        <p:spPr>
          <a:xfrm>
            <a:off x="4342190" y="3272173"/>
            <a:ext cx="646752" cy="66606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2311520"/>
          </a:xfrm>
        </p:spPr>
        <p:txBody>
          <a:bodyPr/>
          <a:lstStyle/>
          <a:p>
            <a:pPr algn="ctr"/>
            <a:r>
              <a:rPr lang="en-US" sz="4000" dirty="0" smtClean="0"/>
              <a:t>Ben’s Safety &amp; Security Star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92420" y="3174535"/>
            <a:ext cx="2548890" cy="3126987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Focus on Supported Decision Making </a:t>
            </a:r>
            <a:endParaRPr lang="en-US" sz="32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80" y="568406"/>
            <a:ext cx="5617844" cy="56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1139825"/>
          </a:xfrm>
        </p:spPr>
        <p:txBody>
          <a:bodyPr>
            <a:normAutofit/>
          </a:bodyPr>
          <a:lstStyle/>
          <a:p>
            <a:r>
              <a:rPr lang="en-US" sz="4500" dirty="0" smtClean="0"/>
              <a:t>About Sheli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1607501"/>
            <a:ext cx="4343400" cy="5019607"/>
          </a:xfrm>
        </p:spPr>
        <p:txBody>
          <a:bodyPr>
            <a:normAutofit lnSpcReduction="10000"/>
          </a:bodyPr>
          <a:lstStyle/>
          <a:p>
            <a:pPr marL="230188" indent="-23018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/>
              </a:rPr>
              <a:t>Sibling of three brothers, one who is 32 years old with developmental disability</a:t>
            </a:r>
          </a:p>
          <a:p>
            <a:pPr marL="230188" indent="-23018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/>
              </a:rPr>
              <a:t>Member, Presidents Committee for Persons with Intellectual Disabilities Appointed by President Obama</a:t>
            </a:r>
          </a:p>
          <a:p>
            <a:pPr marL="230188" indent="-230188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cs typeface="Arial"/>
              </a:rPr>
              <a:t>Director of Individual Advocacy and Family Support, UMKC UCEDD</a:t>
            </a:r>
          </a:p>
          <a:p>
            <a:pPr marL="457200" lvl="1" indent="-274638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cs typeface="Arial"/>
              </a:rPr>
              <a:t>Supported the Self-Advocacy Movement for 12 years </a:t>
            </a:r>
          </a:p>
          <a:p>
            <a:pPr marL="457200" lvl="1" indent="-274638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cs typeface="Arial"/>
              </a:rPr>
              <a:t>Director of Mo Family-to-Family Health Info Center</a:t>
            </a:r>
          </a:p>
          <a:p>
            <a:pPr marL="457200" lvl="1" indent="-274638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cs typeface="Arial"/>
              </a:rPr>
              <a:t>Co-Director of National </a:t>
            </a:r>
            <a:r>
              <a:rPr lang="en-US" sz="2200" dirty="0" err="1" smtClean="0">
                <a:cs typeface="Arial"/>
              </a:rPr>
              <a:t>CoP</a:t>
            </a:r>
            <a:r>
              <a:rPr lang="en-US" sz="2200" dirty="0" smtClean="0">
                <a:cs typeface="Arial"/>
              </a:rPr>
              <a:t> on Supports to Families </a:t>
            </a:r>
          </a:p>
        </p:txBody>
      </p:sp>
      <p:pic>
        <p:nvPicPr>
          <p:cNvPr id="2" name="Picture 1" descr="12333272_10153380147559353_1348870474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2362200"/>
            <a:ext cx="4594618" cy="2987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0351" y="804122"/>
            <a:ext cx="5472213" cy="5301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995" y="917340"/>
            <a:ext cx="2575402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Problem Solving: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Employment is decreasing from 30 to 15 hours a week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Parents are worried about who will provide supports during 15 hours not working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Concerned about losing eligibility of services</a:t>
            </a: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225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2000"/>
            <a:ext cx="8557557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Partnering with People with Disabilities and their Families so they can </a:t>
            </a:r>
            <a:br>
              <a:rPr lang="en-US" sz="4000" dirty="0" smtClean="0"/>
            </a:br>
            <a:r>
              <a:rPr lang="en-US" sz="4000" dirty="0" smtClean="0"/>
              <a:t>Engage</a:t>
            </a:r>
            <a:r>
              <a:rPr lang="en-US" sz="4000" dirty="0"/>
              <a:t>, </a:t>
            </a:r>
            <a:r>
              <a:rPr lang="en-US" sz="4000" dirty="0" smtClean="0"/>
              <a:t>Lead, </a:t>
            </a:r>
            <a:r>
              <a:rPr lang="en-US" sz="4000" dirty="0"/>
              <a:t>and </a:t>
            </a:r>
            <a:r>
              <a:rPr lang="en-US" sz="4000" dirty="0" smtClean="0"/>
              <a:t>Drive </a:t>
            </a:r>
            <a:br>
              <a:rPr lang="en-US" sz="4000" dirty="0" smtClean="0"/>
            </a:br>
            <a:r>
              <a:rPr lang="en-US" sz="4000" dirty="0" smtClean="0"/>
              <a:t>Policy </a:t>
            </a:r>
            <a:r>
              <a:rPr lang="en-US" sz="4000" dirty="0"/>
              <a:t>and Systems Change</a:t>
            </a:r>
          </a:p>
        </p:txBody>
      </p:sp>
      <p:pic>
        <p:nvPicPr>
          <p:cNvPr id="5" name="Content Placeholder 4" descr="systems-icon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765550" cy="3765550"/>
          </a:xfrm>
        </p:spPr>
      </p:pic>
    </p:spTree>
    <p:extLst>
      <p:ext uri="{BB962C8B-B14F-4D97-AF65-F5344CB8AC3E}">
        <p14:creationId xmlns:p14="http://schemas.microsoft.com/office/powerpoint/2010/main" val="8046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8" y="-1434556"/>
            <a:ext cx="9418320" cy="877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30" y="1253682"/>
            <a:ext cx="4292341" cy="429768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965633"/>
            <a:ext cx="4867436" cy="48463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12" y="1629138"/>
            <a:ext cx="3668513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88122"/>
            <a:ext cx="18288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44" y="3000673"/>
            <a:ext cx="4983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Supporting Families in Connecticut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6019800"/>
            <a:ext cx="6922008" cy="533400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257800" cy="45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481013" y="509118"/>
            <a:ext cx="81644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What is Connecticut’s Vision for Supported Families?</a:t>
            </a:r>
            <a:endParaRPr lang="en-US" sz="4000" dirty="0" smtClean="0">
              <a:solidFill>
                <a:schemeClr val="accent1"/>
              </a:solidFill>
              <a:latin typeface="+mj-lt"/>
              <a:ea typeface="+mn-ea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2057401"/>
            <a:ext cx="5995693" cy="3429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1" y="3535680"/>
            <a:ext cx="1389675" cy="1389675"/>
          </a:xfrm>
        </p:spPr>
      </p:pic>
      <p:sp>
        <p:nvSpPr>
          <p:cNvPr id="10" name="Rectangle 9"/>
          <p:cNvSpPr/>
          <p:nvPr/>
        </p:nvSpPr>
        <p:spPr>
          <a:xfrm>
            <a:off x="2351437" y="2667000"/>
            <a:ext cx="4548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Vision for Strong and Supported Families </a:t>
            </a:r>
          </a:p>
          <a:p>
            <a:pPr algn="ctr"/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83833" y="5621867"/>
            <a:ext cx="652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Write down your responses on your worksheet &amp; discuss with your table</a:t>
            </a:r>
            <a:endParaRPr lang="en-US" sz="2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4" y="5736168"/>
            <a:ext cx="931334" cy="9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10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481013" y="509118"/>
            <a:ext cx="8164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What DON’T you want??</a:t>
            </a:r>
            <a:endParaRPr lang="en-US" sz="4000" dirty="0" smtClean="0">
              <a:solidFill>
                <a:schemeClr val="accent1"/>
              </a:solidFill>
              <a:latin typeface="+mj-lt"/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8320" y="1742440"/>
            <a:ext cx="5105400" cy="3124200"/>
            <a:chOff x="2642661" y="3781131"/>
            <a:chExt cx="3806135" cy="2745852"/>
          </a:xfrm>
        </p:grpSpPr>
        <p:sp>
          <p:nvSpPr>
            <p:cNvPr id="8" name="Cloud 7"/>
            <p:cNvSpPr/>
            <p:nvPr/>
          </p:nvSpPr>
          <p:spPr>
            <a:xfrm>
              <a:off x="2642661" y="3781131"/>
              <a:ext cx="3806135" cy="2745852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3888" y="4191893"/>
              <a:ext cx="2419301" cy="15959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What happens when families aren’t supported?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032000" y="5685366"/>
            <a:ext cx="695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Write down your responses on your worksheet </a:t>
            </a:r>
            <a:endParaRPr lang="en-US" sz="2400" b="1" i="1" dirty="0" smtClean="0"/>
          </a:p>
          <a:p>
            <a:r>
              <a:rPr lang="en-US" sz="2400" b="1" i="1" dirty="0" smtClean="0"/>
              <a:t>&amp; </a:t>
            </a:r>
            <a:r>
              <a:rPr lang="en-US" sz="2400" b="1" i="1" dirty="0"/>
              <a:t>discuss with your 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4" y="5736168"/>
            <a:ext cx="931334" cy="9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8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99649" cy="114950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ALL: Public Health Framework</a:t>
            </a:r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536174" y="1649040"/>
            <a:ext cx="8220675" cy="4006466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endCxn id="4" idx="5"/>
          </p:cNvCxnSpPr>
          <p:nvPr/>
        </p:nvCxnSpPr>
        <p:spPr>
          <a:xfrm flipH="1">
            <a:off x="4646512" y="1448481"/>
            <a:ext cx="10439" cy="22037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16200000">
            <a:off x="7040864" y="2599308"/>
            <a:ext cx="755727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19800" y="1489459"/>
            <a:ext cx="15064" cy="15585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5076469" y="3598512"/>
            <a:ext cx="755727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2733280" y="4642285"/>
            <a:ext cx="755727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8310" y="3431786"/>
            <a:ext cx="153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Medical System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87067" y="4631549"/>
            <a:ext cx="153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Flu Shot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82565" y="5519331"/>
            <a:ext cx="320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Hand Washing</a:t>
            </a:r>
          </a:p>
          <a:p>
            <a:r>
              <a:rPr lang="en-US" sz="2800" dirty="0" smtClean="0"/>
              <a:t>Anti-Bacterial Soap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0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1"/>
            <a:ext cx="8458200" cy="114950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Constructing Universal Strategies for Supporting Individuals with Disabilities and Families Across the </a:t>
            </a:r>
            <a:r>
              <a:rPr lang="en-US" sz="3000" b="1" dirty="0" err="1"/>
              <a:t>LifeCourse</a:t>
            </a:r>
            <a:endParaRPr lang="en-US" sz="3000" b="1" dirty="0"/>
          </a:p>
        </p:txBody>
      </p:sp>
      <p:sp>
        <p:nvSpPr>
          <p:cNvPr id="3" name="Right Arrow 2"/>
          <p:cNvSpPr/>
          <p:nvPr/>
        </p:nvSpPr>
        <p:spPr>
          <a:xfrm rot="16200000">
            <a:off x="7206545" y="2394657"/>
            <a:ext cx="755727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1" y="1752601"/>
            <a:ext cx="8220675" cy="4052969"/>
            <a:chOff x="321748" y="1371600"/>
            <a:chExt cx="8220675" cy="4052969"/>
          </a:xfrm>
        </p:grpSpPr>
        <p:sp>
          <p:nvSpPr>
            <p:cNvPr id="4" name="Right Triangle 3"/>
            <p:cNvSpPr/>
            <p:nvPr/>
          </p:nvSpPr>
          <p:spPr>
            <a:xfrm rot="10800000" flipH="1">
              <a:off x="321748" y="1418103"/>
              <a:ext cx="8220675" cy="4006466"/>
            </a:xfrm>
            <a:prstGeom prst="rtTriangl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Tw Cen M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648200" y="1371600"/>
              <a:ext cx="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48400" y="1371600"/>
              <a:ext cx="0" cy="1143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 rot="16200000">
            <a:off x="5315113" y="3447888"/>
            <a:ext cx="576191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2783807" y="4455194"/>
            <a:ext cx="304800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1" y="3200401"/>
            <a:ext cx="2229044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Tw Cen MT"/>
              </a:rPr>
              <a:t>Long Term Services and Supports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1" y="4303456"/>
            <a:ext cx="4550951" cy="2585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-Family and Self-Advocacy Networks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-Aging and Disability Resource Centers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-No Wrong Door Initiatives 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-Area Agencies on Aging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-Parent Training Info Centers for Education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-United Way 211</a:t>
            </a:r>
          </a:p>
          <a:p>
            <a:endParaRPr lang="en-US" sz="2000" dirty="0">
              <a:solidFill>
                <a:prstClr val="black"/>
              </a:solidFill>
              <a:latin typeface="Tw Cen MT"/>
            </a:endParaRPr>
          </a:p>
          <a:p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057401"/>
            <a:ext cx="1295400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w Cen MT"/>
              </a:rPr>
              <a:t>Public-Private Partnerships</a:t>
            </a: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905001"/>
            <a:ext cx="1295400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w Cen MT"/>
              </a:rPr>
              <a:t>Government</a:t>
            </a: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667001"/>
            <a:ext cx="1295400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Tw Cen MT"/>
              </a:rPr>
              <a:t>Community Resources</a:t>
            </a: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1" y="5029200"/>
            <a:ext cx="5389151" cy="19620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Accessed by all citizens: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-Faith based communities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-Parks and Recreation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-Businesses</a:t>
            </a:r>
          </a:p>
          <a:p>
            <a:r>
              <a:rPr lang="en-US" sz="2000" dirty="0">
                <a:solidFill>
                  <a:prstClr val="black"/>
                </a:solidFill>
                <a:latin typeface="Tw Cen MT"/>
              </a:rPr>
              <a:t>-Emergency Personnel </a:t>
            </a:r>
          </a:p>
          <a:p>
            <a:endParaRPr lang="en-US" sz="2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774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450" y="1562100"/>
            <a:ext cx="411797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Pediatrician, Families and Friends,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Faith based</a:t>
            </a:r>
            <a:endParaRPr lang="en-US" sz="1400" dirty="0">
              <a:solidFill>
                <a:srgbClr val="212121"/>
              </a:solidFill>
              <a:cs typeface="Arial" charset="0"/>
            </a:endParaRPr>
          </a:p>
        </p:txBody>
      </p:sp>
      <p:sp>
        <p:nvSpPr>
          <p:cNvPr id="74754" name="TextBox 8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212121"/>
                </a:solidFill>
                <a:latin typeface="MoolBoran" charset="0"/>
              </a:rPr>
              <a:t>	</a:t>
            </a:r>
          </a:p>
        </p:txBody>
      </p:sp>
      <p:pic>
        <p:nvPicPr>
          <p:cNvPr id="74755" name="Picture 1" descr="baby-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574800"/>
            <a:ext cx="685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early-childhood-blu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366963"/>
            <a:ext cx="723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 descr="school-reddis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228975"/>
            <a:ext cx="7191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0" descr="transition-pin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084638"/>
            <a:ext cx="7000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3" descr="adult--gol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894263"/>
            <a:ext cx="7445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16" descr="old-gol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718175"/>
            <a:ext cx="730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19100" y="2392363"/>
            <a:ext cx="40687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IDEA Part C, Parents as Teachers, Health,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Headstart</a:t>
            </a:r>
            <a:endParaRPr lang="en-US" sz="1400" dirty="0">
              <a:solidFill>
                <a:srgbClr val="212121"/>
              </a:solidFill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625" y="3238500"/>
            <a:ext cx="4160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School, Special Education, Health, Recreation</a:t>
            </a:r>
            <a:endParaRPr lang="en-US" sz="1400" dirty="0">
              <a:solidFill>
                <a:srgbClr val="212121"/>
              </a:solidFill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813" y="4084638"/>
            <a:ext cx="418465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Vocational Rehab, Health Employment,  College, Military </a:t>
            </a:r>
            <a:endParaRPr lang="en-US" sz="1400" dirty="0">
              <a:solidFill>
                <a:srgbClr val="212121"/>
              </a:solidFill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8950" y="4954588"/>
            <a:ext cx="39989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Disability Services, Health, Housing, College, Careers</a:t>
            </a:r>
            <a:endParaRPr lang="en-US" sz="1400" dirty="0">
              <a:solidFill>
                <a:srgbClr val="212121"/>
              </a:solidFill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7050" y="5886450"/>
            <a:ext cx="3892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Retirement, Aging System, Health</a:t>
            </a:r>
            <a:r>
              <a:rPr lang="en-US" sz="1400" dirty="0">
                <a:solidFill>
                  <a:srgbClr val="212121"/>
                </a:solidFill>
                <a:cs typeface="Arial" charset="0"/>
              </a:rPr>
              <a:t> </a:t>
            </a:r>
          </a:p>
        </p:txBody>
      </p:sp>
      <p:cxnSp>
        <p:nvCxnSpPr>
          <p:cNvPr id="74766" name="Straight Arrow Connector 2"/>
          <p:cNvCxnSpPr>
            <a:cxnSpLocks noChangeShapeType="1"/>
            <a:stCxn id="74755" idx="3"/>
          </p:cNvCxnSpPr>
          <p:nvPr/>
        </p:nvCxnSpPr>
        <p:spPr bwMode="auto">
          <a:xfrm>
            <a:off x="5484813" y="1922463"/>
            <a:ext cx="1289050" cy="973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767" name="Straight Arrow Connector 28"/>
          <p:cNvCxnSpPr>
            <a:cxnSpLocks noChangeShapeType="1"/>
            <a:stCxn id="74758" idx="3"/>
          </p:cNvCxnSpPr>
          <p:nvPr/>
        </p:nvCxnSpPr>
        <p:spPr bwMode="auto">
          <a:xfrm flipV="1">
            <a:off x="5546725" y="4084638"/>
            <a:ext cx="1039813" cy="354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768" name="Straight Arrow Connector 29"/>
          <p:cNvCxnSpPr>
            <a:cxnSpLocks noChangeShapeType="1"/>
          </p:cNvCxnSpPr>
          <p:nvPr/>
        </p:nvCxnSpPr>
        <p:spPr bwMode="auto">
          <a:xfrm>
            <a:off x="5546725" y="2700338"/>
            <a:ext cx="1009650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769" name="Straight Arrow Connector 30"/>
          <p:cNvCxnSpPr>
            <a:cxnSpLocks noChangeShapeType="1"/>
            <a:stCxn id="74759" idx="3"/>
          </p:cNvCxnSpPr>
          <p:nvPr/>
        </p:nvCxnSpPr>
        <p:spPr bwMode="auto">
          <a:xfrm flipV="1">
            <a:off x="5564188" y="4437063"/>
            <a:ext cx="1192212" cy="830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770" name="Straight Arrow Connector 31"/>
          <p:cNvCxnSpPr>
            <a:cxnSpLocks noChangeShapeType="1"/>
          </p:cNvCxnSpPr>
          <p:nvPr/>
        </p:nvCxnSpPr>
        <p:spPr bwMode="auto">
          <a:xfrm>
            <a:off x="5637213" y="3638550"/>
            <a:ext cx="949325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771" name="Straight Arrow Connector 32"/>
          <p:cNvCxnSpPr>
            <a:cxnSpLocks noChangeShapeType="1"/>
            <a:stCxn id="74760" idx="3"/>
          </p:cNvCxnSpPr>
          <p:nvPr/>
        </p:nvCxnSpPr>
        <p:spPr bwMode="auto">
          <a:xfrm flipV="1">
            <a:off x="5576888" y="4791075"/>
            <a:ext cx="13557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13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7030A0"/>
                </a:solidFill>
                <a:latin typeface="Georgia"/>
                <a:cs typeface="Palatino" charset="0"/>
              </a:rPr>
              <a:t>Comprehensive, Integrated &amp; Coordinated Systems Across Life Domains &amp; Stages</a:t>
            </a:r>
          </a:p>
        </p:txBody>
      </p:sp>
      <p:pic>
        <p:nvPicPr>
          <p:cNvPr id="25" name="Content Placeholder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46" y="2696401"/>
            <a:ext cx="2035921" cy="20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5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4525963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i="1" dirty="0" smtClean="0"/>
              <a:t>Family to Family at Missouri UCEDD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Early Childhood, Part C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School Districts, Special Education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PNS Show Me Career Grant Pilot Sites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State Division of Developmental Disability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Special Health Care Needs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Dept. Health and Senior Services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Vocational Rehabilitation </a:t>
            </a:r>
            <a:endParaRPr lang="en-US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/>
              <a:t>Reframing for All Stakeholders:</a:t>
            </a:r>
            <a:br>
              <a:rPr lang="en-US" sz="4000" b="1" i="1" dirty="0"/>
            </a:br>
            <a:r>
              <a:rPr lang="en-US" sz="4000" i="1" dirty="0"/>
              <a:t>Developing Materials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1"/>
            <a:ext cx="1219200" cy="1627640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572001"/>
            <a:ext cx="1255545" cy="1625600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1"/>
            <a:ext cx="1219200" cy="1579607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4572000"/>
            <a:ext cx="1277546" cy="1668472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0"/>
            <a:ext cx="1219200" cy="1600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1371600" cy="11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644" y="1715215"/>
            <a:ext cx="8238156" cy="37240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endParaRPr lang="en-US" b="1" dirty="0" smtClean="0">
              <a:solidFill>
                <a:prstClr val="black"/>
              </a:solidFill>
              <a:latin typeface="Tw Cen MT"/>
            </a:endParaRPr>
          </a:p>
          <a:p>
            <a:endParaRPr lang="en-US" b="1" dirty="0">
              <a:solidFill>
                <a:prstClr val="black"/>
              </a:solidFill>
              <a:latin typeface="Tw Cen MT"/>
            </a:endParaRPr>
          </a:p>
          <a:p>
            <a:pPr algn="ctr"/>
            <a:endParaRPr lang="en-US" sz="2600" b="1" dirty="0">
              <a:solidFill>
                <a:prstClr val="black"/>
              </a:solidFill>
              <a:latin typeface="Tw Cen MT"/>
            </a:endParaRPr>
          </a:p>
          <a:p>
            <a:pPr algn="ctr"/>
            <a:endParaRPr lang="en-US" sz="2600" b="1" dirty="0">
              <a:solidFill>
                <a:prstClr val="black"/>
              </a:solidFill>
              <a:latin typeface="Tw Cen MT"/>
            </a:endParaRPr>
          </a:p>
          <a:p>
            <a:pPr algn="ctr"/>
            <a:r>
              <a:rPr lang="en-US" sz="2600" b="1" dirty="0">
                <a:solidFill>
                  <a:prstClr val="black"/>
                </a:solidFill>
                <a:latin typeface="Tw Cen MT"/>
              </a:rPr>
              <a:t>Project Goal</a:t>
            </a:r>
          </a:p>
          <a:p>
            <a:pPr algn="ctr"/>
            <a:r>
              <a:rPr lang="en-US" sz="2600" dirty="0">
                <a:solidFill>
                  <a:prstClr val="black"/>
                </a:solidFill>
                <a:latin typeface="Tw Cen MT"/>
              </a:rPr>
              <a:t>To build capacity through a community of practice across and within States to create policies, practices and systems to better assist and support families than include a member with intellectual and developmental disability across the lifespan.</a:t>
            </a:r>
          </a:p>
          <a:p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8294687" cy="1103946"/>
          </a:xfrm>
        </p:spPr>
      </p:pic>
      <p:grpSp>
        <p:nvGrpSpPr>
          <p:cNvPr id="43" name="Group 42"/>
          <p:cNvGrpSpPr/>
          <p:nvPr/>
        </p:nvGrpSpPr>
        <p:grpSpPr>
          <a:xfrm>
            <a:off x="1814270" y="5468580"/>
            <a:ext cx="801059" cy="1005840"/>
            <a:chOff x="3846286" y="2345774"/>
            <a:chExt cx="1577743" cy="198107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286" y="2345774"/>
              <a:ext cx="1577743" cy="198107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236657" y="2955459"/>
              <a:ext cx="797001" cy="60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w Cen MT"/>
                </a:rPr>
                <a:t>DC</a:t>
              </a:r>
              <a:endParaRPr lang="en-US" sz="1100" b="1" dirty="0">
                <a:solidFill>
                  <a:prstClr val="white"/>
                </a:solidFill>
                <a:latin typeface="Tw Cen M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8645" y="5469474"/>
            <a:ext cx="1101446" cy="974953"/>
            <a:chOff x="783186" y="2347533"/>
            <a:chExt cx="2169375" cy="192024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86" y="2347533"/>
              <a:ext cx="2169375" cy="192024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461959" y="2886581"/>
              <a:ext cx="811829" cy="60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w Cen MT"/>
                </a:rPr>
                <a:t>CT</a:t>
              </a:r>
              <a:endParaRPr lang="en-US" sz="1100" b="1" dirty="0">
                <a:solidFill>
                  <a:prstClr val="white"/>
                </a:solidFill>
                <a:latin typeface="Tw Cen M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9506" y="5469474"/>
            <a:ext cx="1128690" cy="974953"/>
            <a:chOff x="6113784" y="2347533"/>
            <a:chExt cx="2223034" cy="192024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784" y="2347533"/>
              <a:ext cx="2223034" cy="192024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625124" y="2952962"/>
              <a:ext cx="1011670" cy="606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w Cen MT"/>
                </a:rPr>
                <a:t>MO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01383" y="5674276"/>
            <a:ext cx="1472063" cy="376662"/>
            <a:chOff x="5830698" y="5674276"/>
            <a:chExt cx="1472063" cy="37666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698" y="5674276"/>
              <a:ext cx="1472063" cy="376662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287482" y="5705556"/>
              <a:ext cx="43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w Cen MT"/>
                </a:rPr>
                <a:t>TN</a:t>
              </a:r>
              <a:endParaRPr lang="en-US" sz="1100" b="1" dirty="0">
                <a:solidFill>
                  <a:prstClr val="white"/>
                </a:solidFill>
                <a:latin typeface="Tw Cen M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537623" y="5727006"/>
            <a:ext cx="977110" cy="640746"/>
            <a:chOff x="7537622" y="5727006"/>
            <a:chExt cx="977110" cy="64074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622" y="5727006"/>
              <a:ext cx="977110" cy="640746"/>
            </a:xfrm>
            <a:prstGeom prst="rect">
              <a:avLst/>
            </a:prstGeom>
          </p:spPr>
        </p:pic>
        <p:sp>
          <p:nvSpPr>
            <p:cNvPr id="65" name="TextBox 64"/>
            <p:cNvSpPr txBox="1">
              <a:spLocks noChangeAspect="1"/>
            </p:cNvSpPr>
            <p:nvPr/>
          </p:nvSpPr>
          <p:spPr>
            <a:xfrm>
              <a:off x="7759015" y="5893491"/>
              <a:ext cx="53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w Cen MT"/>
                </a:rPr>
                <a:t>WA</a:t>
              </a:r>
            </a:p>
          </p:txBody>
        </p:sp>
      </p:grpSp>
      <p:pic>
        <p:nvPicPr>
          <p:cNvPr id="59" name="Content Placeholder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74" y="5576091"/>
            <a:ext cx="1264830" cy="64008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739711" y="5742243"/>
            <a:ext cx="580319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w Cen MT"/>
              </a:rPr>
              <a:t>OK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3947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29200" y="2209800"/>
            <a:ext cx="3806190" cy="722376"/>
          </a:xfrm>
        </p:spPr>
        <p:txBody>
          <a:bodyPr/>
          <a:lstStyle/>
          <a:p>
            <a:pPr algn="ctr"/>
            <a:r>
              <a:rPr lang="en-US" b="1" dirty="0"/>
              <a:t>Washington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1066800" cy="376704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79" r="-28679"/>
          <a:stretch>
            <a:fillRect/>
          </a:stretch>
        </p:blipFill>
        <p:spPr>
          <a:xfrm>
            <a:off x="4724401" y="3124200"/>
            <a:ext cx="2272937" cy="191117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5181601"/>
            <a:ext cx="2837222" cy="1141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1"/>
            <a:ext cx="914400" cy="598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200400"/>
            <a:ext cx="1450369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200401"/>
            <a:ext cx="2066429" cy="1968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00401"/>
            <a:ext cx="1501098" cy="1778000"/>
          </a:xfrm>
          <a:prstGeom prst="rect">
            <a:avLst/>
          </a:prstGeom>
        </p:spPr>
      </p:pic>
      <p:sp>
        <p:nvSpPr>
          <p:cNvPr id="16" name="Title 7"/>
          <p:cNvSpPr>
            <a:spLocks noGrp="1"/>
          </p:cNvSpPr>
          <p:nvPr>
            <p:ph type="title"/>
          </p:nvPr>
        </p:nvSpPr>
        <p:spPr>
          <a:xfrm>
            <a:off x="492920" y="499534"/>
            <a:ext cx="8498681" cy="165819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/>
              <a:t>Reframing for All Stakeholders:</a:t>
            </a:r>
            <a:br>
              <a:rPr lang="en-US" sz="4000" b="1" i="1" dirty="0"/>
            </a:br>
            <a:r>
              <a:rPr lang="en-US" sz="4000" i="1" dirty="0"/>
              <a:t>Disseminating Broadly</a:t>
            </a:r>
          </a:p>
        </p:txBody>
      </p:sp>
    </p:spTree>
    <p:extLst>
      <p:ext uri="{BB962C8B-B14F-4D97-AF65-F5344CB8AC3E}">
        <p14:creationId xmlns:p14="http://schemas.microsoft.com/office/powerpoint/2010/main" val="200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1"/>
            <a:ext cx="1981200" cy="25639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2590800"/>
            <a:ext cx="2061264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96"/>
          <a:stretch/>
        </p:blipFill>
        <p:spPr bwMode="auto">
          <a:xfrm>
            <a:off x="4495800" y="4267200"/>
            <a:ext cx="257674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2286000"/>
            <a:ext cx="3581400" cy="30469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Self-Advocates and Families</a:t>
            </a:r>
          </a:p>
          <a:p>
            <a:pPr marL="285743" indent="-285743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Partners in Policymaking Classes</a:t>
            </a:r>
          </a:p>
          <a:p>
            <a:pPr marL="285743" indent="-285743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Person Centered Planners</a:t>
            </a:r>
          </a:p>
          <a:p>
            <a:pPr marL="285743" indent="-285743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Teachers and School Professionals</a:t>
            </a:r>
          </a:p>
          <a:p>
            <a:pPr marL="285743" indent="-285743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Employment Professionals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457201" y="304801"/>
            <a:ext cx="8498681" cy="165819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solidFill>
                  <a:srgbClr val="4F81BD"/>
                </a:solidFill>
                <a:latin typeface="Georgia"/>
              </a:rPr>
              <a:t>Reframing for All Stakeholders:</a:t>
            </a:r>
            <a:br>
              <a:rPr lang="en-US" sz="4000" b="1" i="1" dirty="0">
                <a:solidFill>
                  <a:srgbClr val="4F81BD"/>
                </a:solidFill>
                <a:latin typeface="Georgia"/>
              </a:rPr>
            </a:br>
            <a:r>
              <a:rPr lang="en-US" sz="4000" i="1" dirty="0">
                <a:solidFill>
                  <a:srgbClr val="4F81BD"/>
                </a:solidFill>
                <a:latin typeface="Georgia"/>
              </a:rPr>
              <a:t>Focused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21129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1"/>
            <a:ext cx="8155293" cy="17714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State Structures</a:t>
            </a:r>
            <a:br>
              <a:rPr lang="en-US" sz="3600" b="1" dirty="0"/>
            </a:br>
            <a:r>
              <a:rPr lang="en-US" sz="3600" i="1" dirty="0"/>
              <a:t>Connecting Families to Support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at the Front Door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/>
          <a:stretch/>
        </p:blipFill>
        <p:spPr>
          <a:xfrm>
            <a:off x="609601" y="3276600"/>
            <a:ext cx="8158766" cy="5332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1"/>
            <a:ext cx="3831004" cy="787400"/>
          </a:xfrm>
          <a:prstGeom prst="rect">
            <a:avLst/>
          </a:prstGeom>
        </p:spPr>
      </p:pic>
      <p:pic>
        <p:nvPicPr>
          <p:cNvPr id="6" name="Picture 5" descr="mof2f-horizontal (3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752601"/>
            <a:ext cx="3455277" cy="1336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2399" y="5257800"/>
            <a:ext cx="9457267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893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057400"/>
            <a:ext cx="6401355" cy="4267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1001"/>
            <a:ext cx="1146147" cy="99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733801"/>
            <a:ext cx="1761897" cy="76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38" y="2347518"/>
            <a:ext cx="135952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51710"/>
            <a:ext cx="1390008" cy="493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2691817"/>
            <a:ext cx="1143000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w Cen MT"/>
              </a:rPr>
              <a:t>Eligibility </a:t>
            </a:r>
            <a:endParaRPr lang="en-US" dirty="0">
              <a:solidFill>
                <a:prstClr val="black"/>
              </a:solidFill>
              <a:latin typeface="Tw Cen MT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w Cen MT"/>
              </a:rPr>
              <a:t>Services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1" y="3905835"/>
            <a:ext cx="1431134" cy="369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w Cen MT"/>
              </a:rPr>
              <a:t>DDS Services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4600" y="5240019"/>
            <a:ext cx="6400800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w Cen MT"/>
              </a:rPr>
              <a:t>Person Centered Planning</a:t>
            </a:r>
            <a:endParaRPr lang="en-US" sz="360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i="1" dirty="0"/>
              <a:t>State Structures</a:t>
            </a:r>
            <a:br>
              <a:rPr lang="en-US" sz="3800" b="1" i="1" dirty="0"/>
            </a:br>
            <a:r>
              <a:rPr lang="en-US" sz="3800" i="1" dirty="0"/>
              <a:t>Support Coordinator Training</a:t>
            </a:r>
            <a:br>
              <a:rPr lang="en-US" sz="3800" i="1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65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creensho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r="-529"/>
          <a:stretch/>
        </p:blipFill>
        <p:spPr>
          <a:xfrm>
            <a:off x="1066801" y="1524000"/>
            <a:ext cx="3289639" cy="4583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1" y="-457200"/>
            <a:ext cx="8079581" cy="1658198"/>
          </a:xfrm>
          <a:prstGeom prst="rect">
            <a:avLst/>
          </a:prstGeom>
        </p:spPr>
        <p:txBody>
          <a:bodyPr vert="horz" lIns="91438" tIns="45719" rIns="91438" bIns="45719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4F81BD"/>
                </a:solidFill>
                <a:latin typeface="Georgia"/>
              </a:rPr>
              <a:t>State Structures</a:t>
            </a:r>
            <a:br>
              <a:rPr lang="en-US" b="1" dirty="0" smtClean="0">
                <a:solidFill>
                  <a:srgbClr val="4F81BD"/>
                </a:solidFill>
                <a:latin typeface="Georgia"/>
              </a:rPr>
            </a:br>
            <a:r>
              <a:rPr lang="en-US" i="1" dirty="0">
                <a:solidFill>
                  <a:srgbClr val="4F81BD"/>
                </a:solidFill>
                <a:latin typeface="Georgia"/>
              </a:rPr>
              <a:t>Person Centered Planning </a:t>
            </a:r>
            <a:r>
              <a:rPr lang="en-US" i="1" dirty="0" smtClean="0">
                <a:solidFill>
                  <a:srgbClr val="4F81BD"/>
                </a:solidFill>
                <a:latin typeface="Georgia"/>
              </a:rPr>
              <a:t>and HCBS Rules</a:t>
            </a:r>
            <a:endParaRPr lang="en-US" dirty="0">
              <a:solidFill>
                <a:srgbClr val="4F81BD"/>
              </a:solidFill>
              <a:latin typeface="Georgia"/>
            </a:endParaRPr>
          </a:p>
        </p:txBody>
      </p:sp>
      <p:pic>
        <p:nvPicPr>
          <p:cNvPr id="14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41" b="-22941"/>
          <a:stretch>
            <a:fillRect/>
          </a:stretch>
        </p:blipFill>
        <p:spPr>
          <a:xfrm>
            <a:off x="4495800" y="1295400"/>
            <a:ext cx="4114800" cy="4642338"/>
          </a:xfrm>
        </p:spPr>
      </p:pic>
    </p:spTree>
    <p:extLst>
      <p:ext uri="{BB962C8B-B14F-4D97-AF65-F5344CB8AC3E}">
        <p14:creationId xmlns:p14="http://schemas.microsoft.com/office/powerpoint/2010/main" val="19770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28601"/>
            <a:ext cx="2781300" cy="1066799"/>
          </a:xfrm>
        </p:spPr>
        <p:txBody>
          <a:bodyPr/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  <p:pic>
        <p:nvPicPr>
          <p:cNvPr id="4" name="Content Placeholder 3" descr="loqw trajectory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" y="1168942"/>
            <a:ext cx="5562600" cy="3571592"/>
          </a:xfrm>
          <a:ln>
            <a:solidFill>
              <a:srgbClr val="000000"/>
            </a:solidFill>
          </a:ln>
        </p:spPr>
      </p:pic>
      <p:pic>
        <p:nvPicPr>
          <p:cNvPr id="5" name="Picture 4" descr="loqw trajectory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8928" y="3281680"/>
            <a:ext cx="5400174" cy="34950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58720" y="233680"/>
            <a:ext cx="4570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Draft ISP Template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5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how-Me-Careers_Logo_Fin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93" b="-49993"/>
          <a:stretch>
            <a:fillRect/>
          </a:stretch>
        </p:blipFill>
        <p:spPr>
          <a:xfrm>
            <a:off x="2590800" y="2438400"/>
            <a:ext cx="4156656" cy="2286000"/>
          </a:xfrm>
        </p:spPr>
      </p:pic>
      <p:pic>
        <p:nvPicPr>
          <p:cNvPr id="8" name="Picture 7" descr="boxed-head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1"/>
            <a:ext cx="5562600" cy="76131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228601"/>
            <a:ext cx="8610600" cy="165819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4F81BD"/>
                </a:solidFill>
                <a:latin typeface="Georgia"/>
              </a:rPr>
              <a:t>Integrating Systems and Initiatives:</a:t>
            </a:r>
            <a:br>
              <a:rPr lang="en-US" sz="2800" b="1" dirty="0">
                <a:solidFill>
                  <a:srgbClr val="4F81BD"/>
                </a:solidFill>
                <a:latin typeface="Georgia"/>
              </a:rPr>
            </a:br>
            <a:r>
              <a:rPr lang="en-US" sz="2800" i="1" dirty="0">
                <a:solidFill>
                  <a:srgbClr val="4F81BD"/>
                </a:solidFill>
                <a:latin typeface="Georgia"/>
              </a:rPr>
              <a:t>Youth Transition and Employment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3401"/>
            <a:ext cx="1524000" cy="960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2705100" cy="1623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7800" y="5486401"/>
            <a:ext cx="2895600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w Cen MT"/>
              </a:rPr>
              <a:t>Employment First State Leadership Mentor Program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486401"/>
            <a:ext cx="2895600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</a:rPr>
              <a:t>Statewide Employment Leadership Network (SELN)</a:t>
            </a: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605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636" y="178816"/>
            <a:ext cx="8063346" cy="83718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LifeCourse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</a:t>
            </a:r>
            <a:r>
              <a:rPr lang="en-US" dirty="0" smtClean="0">
                <a:solidFill>
                  <a:schemeClr val="accent1"/>
                </a:solidFill>
              </a:rPr>
              <a:t>chool </a:t>
            </a:r>
            <a:r>
              <a:rPr lang="en-US" dirty="0" smtClean="0"/>
              <a:t>P</a:t>
            </a:r>
            <a:r>
              <a:rPr lang="en-US" dirty="0" smtClean="0">
                <a:solidFill>
                  <a:schemeClr val="accent1"/>
                </a:solidFill>
              </a:rPr>
              <a:t>ortfolio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0431" y="1100385"/>
            <a:ext cx="6224539" cy="4022725"/>
          </a:xfrm>
          <a:ln w="6350"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743700" y="4953000"/>
            <a:ext cx="2400300" cy="146367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Georgia"/>
                <a:cs typeface="Georgia"/>
              </a:rPr>
              <a:t>Abilities First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One Page School Profile</a:t>
            </a:r>
            <a:endParaRPr lang="en-US" sz="24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7574" y="3153928"/>
            <a:ext cx="5224826" cy="339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5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228601"/>
            <a:ext cx="8079581" cy="1066799"/>
          </a:xfrm>
        </p:spPr>
        <p:txBody>
          <a:bodyPr>
            <a:normAutofit/>
          </a:bodyPr>
          <a:lstStyle/>
          <a:p>
            <a:r>
              <a:rPr lang="en-US" dirty="0" smtClean="0"/>
              <a:t>Adult Employment Trajectory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206" y="1295400"/>
            <a:ext cx="8103394" cy="5257799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05600" cy="518036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00201"/>
            <a:ext cx="44958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1" y="1295401"/>
            <a:ext cx="4362297" cy="36933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</a:rPr>
              <a:t>No Wrong Door SYSTEM</a:t>
            </a:r>
            <a:endParaRPr lang="en-US" b="1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1" y="1676400"/>
            <a:ext cx="2487717" cy="4524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</a:rPr>
              <a:t>Focus of </a:t>
            </a:r>
          </a:p>
          <a:p>
            <a:pPr algn="ctr"/>
            <a:r>
              <a:rPr lang="en-US" b="1" dirty="0" err="1" smtClean="0">
                <a:solidFill>
                  <a:prstClr val="black"/>
                </a:solidFill>
                <a:latin typeface="Tw Cen MT"/>
              </a:rPr>
              <a:t>CoP</a:t>
            </a:r>
            <a:r>
              <a:rPr lang="en-US" b="1" dirty="0" smtClean="0">
                <a:solidFill>
                  <a:prstClr val="black"/>
                </a:solidFill>
                <a:latin typeface="Tw Cen MT"/>
              </a:rPr>
              <a:t> Supports to Families and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w Cen MT"/>
              </a:rPr>
              <a:t>DD System: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Support Coordination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Person Centered Thinking, Planning, and Facilitation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Family Navigation and Family </a:t>
            </a: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Neworks</a:t>
            </a:r>
            <a:endParaRPr lang="en-US" dirty="0" smtClean="0">
              <a:solidFill>
                <a:prstClr val="black"/>
              </a:solidFill>
              <a:latin typeface="Tw Cen MT"/>
            </a:endParaRPr>
          </a:p>
          <a:p>
            <a:pPr marL="285743" indent="-285743"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Tw Cen MT"/>
              </a:rPr>
              <a:t>LifeCourse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 Framework and Tools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Responding to new CMS HCBS rule</a:t>
            </a:r>
          </a:p>
          <a:p>
            <a:pPr marL="285743" indent="-285743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Focusing on Front Door of DD Services </a:t>
            </a:r>
          </a:p>
        </p:txBody>
      </p:sp>
      <p:sp>
        <p:nvSpPr>
          <p:cNvPr id="3" name="Left Arrow 2"/>
          <p:cNvSpPr/>
          <p:nvPr/>
        </p:nvSpPr>
        <p:spPr>
          <a:xfrm>
            <a:off x="5181600" y="3810001"/>
            <a:ext cx="839536" cy="6939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181600" y="2895601"/>
            <a:ext cx="839536" cy="6939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5181600" y="2057401"/>
            <a:ext cx="839536" cy="6939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10600" cy="165819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Integrating Systems and Initiatives:</a:t>
            </a:r>
            <a:br>
              <a:rPr lang="en-US" sz="2800" b="1" dirty="0"/>
            </a:br>
            <a:r>
              <a:rPr lang="en-US" sz="2800" i="1" dirty="0"/>
              <a:t>No Wrong Door/ ADRC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1"/>
            <a:ext cx="838200" cy="10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609601" y="1219200"/>
            <a:ext cx="8079581" cy="74143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4F81BD"/>
                </a:solidFill>
                <a:latin typeface="Georgia"/>
              </a:rPr>
              <a:t>Project Outcomes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15000"/>
            <a:ext cx="1905000" cy="7511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600" y="304801"/>
            <a:ext cx="914400" cy="831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1"/>
            <a:ext cx="1974356" cy="9266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1" y="304800"/>
            <a:ext cx="2764874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5562600"/>
            <a:ext cx="1156104" cy="1006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/>
          <a:stretch/>
        </p:blipFill>
        <p:spPr>
          <a:xfrm>
            <a:off x="228600" y="5638801"/>
            <a:ext cx="1600200" cy="8822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5715000"/>
            <a:ext cx="1600200" cy="8219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2"/>
          <a:stretch/>
        </p:blipFill>
        <p:spPr>
          <a:xfrm>
            <a:off x="5791200" y="5715000"/>
            <a:ext cx="1981200" cy="6915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057400"/>
            <a:ext cx="7696200" cy="304698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State and national consensus on a national framework and agenda for improving support for families with members with I/DD.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Enhanced national and state policies, practices, and sustainable systems that result in improved supports to families.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Enhanced capacity of states to replicate and sustain exemplary practices to support families and systems.</a:t>
            </a:r>
          </a:p>
        </p:txBody>
      </p:sp>
    </p:spTree>
    <p:extLst>
      <p:ext uri="{BB962C8B-B14F-4D97-AF65-F5344CB8AC3E}">
        <p14:creationId xmlns:p14="http://schemas.microsoft.com/office/powerpoint/2010/main" val="1197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1" y="304801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State Structures</a:t>
            </a:r>
            <a:br>
              <a:rPr lang="en-US" b="1" dirty="0"/>
            </a:br>
            <a:r>
              <a:rPr lang="en-US" i="1" dirty="0" smtClean="0"/>
              <a:t>State Waitlists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2" r="-13982"/>
          <a:stretch/>
        </p:blipFill>
        <p:spPr>
          <a:xfrm>
            <a:off x="533401" y="2362201"/>
            <a:ext cx="3805238" cy="3767138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267200" y="2286000"/>
            <a:ext cx="3962400" cy="381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Strategies: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Strengthen Information Access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Provide Resource Navigation and Improve Inter-Agency Service Coordination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Provide family-to-family support to individuals and families who are currently on the Waiting List or who apply for Waiver Services.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Assess needs of families currently on the Waiting List.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Build capacity of services and supports outside of those provided through DDS waivers.</a:t>
            </a:r>
            <a:endParaRPr lang="en-US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95400"/>
            <a:ext cx="1656325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1" y="1524001"/>
            <a:ext cx="580319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w Cen MT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8846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397164"/>
            <a:ext cx="8189263" cy="1357746"/>
          </a:xfrm>
        </p:spPr>
        <p:txBody>
          <a:bodyPr>
            <a:normAutofit fontScale="90000"/>
          </a:bodyPr>
          <a:lstStyle/>
          <a:p>
            <a:r>
              <a:rPr lang="en-US" sz="4400" spc="0" dirty="0" smtClean="0"/>
              <a:t>Organizational Strategic Thinking:</a:t>
            </a:r>
            <a:br>
              <a:rPr lang="en-US" sz="4400" spc="0" dirty="0" smtClean="0"/>
            </a:br>
            <a:r>
              <a:rPr lang="en-US" sz="4400" spc="0" dirty="0" smtClean="0"/>
              <a:t>Evolving Day Habilitation Services</a:t>
            </a:r>
            <a:endParaRPr lang="en-US" sz="4400" spc="0" dirty="0"/>
          </a:p>
        </p:txBody>
      </p:sp>
      <p:pic>
        <p:nvPicPr>
          <p:cNvPr id="8" name="Content Placeholder 7" descr="LOQW community center STAR.pd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" r="-1202"/>
          <a:stretch>
            <a:fillRect/>
          </a:stretch>
        </p:blipFill>
        <p:spPr>
          <a:xfrm>
            <a:off x="5181600" y="1828800"/>
            <a:ext cx="3810000" cy="4814854"/>
          </a:xfrm>
          <a:ln>
            <a:solidFill>
              <a:srgbClr val="000000"/>
            </a:solidFill>
          </a:ln>
        </p:spPr>
      </p:pic>
      <p:pic>
        <p:nvPicPr>
          <p:cNvPr id="10" name="Content Placeholder 9" descr="LOQWCommunity%20Center%20-%20Trajectory.pdf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1"/>
          <a:stretch>
            <a:fillRect/>
          </a:stretch>
        </p:blipFill>
        <p:spPr>
          <a:xfrm>
            <a:off x="167267" y="1981200"/>
            <a:ext cx="4832195" cy="381000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756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1" y="1158860"/>
            <a:ext cx="7100792" cy="5491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04559"/>
            <a:ext cx="7470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Team within an Organization</a:t>
            </a:r>
            <a:endParaRPr lang="en-US" sz="4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State Structures</a:t>
            </a:r>
            <a:br>
              <a:rPr lang="en-US" sz="2800" b="1" dirty="0"/>
            </a:br>
            <a:r>
              <a:rPr lang="en-US" sz="2800" i="1" dirty="0"/>
              <a:t>Medicaid State Plans and Waivers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6934200" cy="4114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/>
              <a:t>Employment and Community First CHOICES Waiver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/>
              <a:t>for Tennesseans with I/DD </a:t>
            </a:r>
            <a:r>
              <a:rPr lang="en-US" sz="2500" dirty="0"/>
              <a:t>(Amendment 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342892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dirty="0"/>
              <a:t>Family Caregiver Education and Training</a:t>
            </a:r>
          </a:p>
          <a:p>
            <a:pPr marL="342892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dirty="0"/>
              <a:t>Community Support Development, Organization and Navigation</a:t>
            </a:r>
          </a:p>
          <a:p>
            <a:pPr marL="342892"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300" dirty="0"/>
              <a:t>Peer–to-Peer Self-Direction, Employment and Community Support and Navigation</a:t>
            </a:r>
          </a:p>
        </p:txBody>
      </p:sp>
      <p:pic>
        <p:nvPicPr>
          <p:cNvPr id="4" name="Content Placeholder 3" descr="buckets-for-white-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5410200" y="4495801"/>
            <a:ext cx="3539866" cy="194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145766" cy="7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695258" y="1066800"/>
            <a:ext cx="4396565" cy="5723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868" y="1066801"/>
            <a:ext cx="4398264" cy="574556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1828800" y="3590925"/>
            <a:ext cx="0" cy="219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28801" y="2514600"/>
            <a:ext cx="7175" cy="308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/>
          <p:nvPr/>
        </p:nvGrpSpPr>
        <p:grpSpPr>
          <a:xfrm>
            <a:off x="157762" y="1984174"/>
            <a:ext cx="4242816" cy="4652818"/>
            <a:chOff x="228600" y="1847850"/>
            <a:chExt cx="8362950" cy="4706192"/>
          </a:xfrm>
        </p:grpSpPr>
        <p:sp>
          <p:nvSpPr>
            <p:cNvPr id="8" name="Rectangle 7"/>
            <p:cNvSpPr/>
            <p:nvPr/>
          </p:nvSpPr>
          <p:spPr>
            <a:xfrm>
              <a:off x="518426" y="1847850"/>
              <a:ext cx="43679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Tw Cen MT"/>
                </a:rPr>
                <a:t>Entitlements (State Plan)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1847850"/>
              <a:ext cx="3028950" cy="619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Tw Cen MT"/>
                </a:rPr>
                <a:t>Other Medicaid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8228" y="2743200"/>
              <a:ext cx="1917773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Tw Cen MT"/>
                </a:rPr>
                <a:t>Institutional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95883" y="2743200"/>
              <a:ext cx="2285999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Tw Cen MT"/>
                </a:rPr>
                <a:t>Home and Community-Based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34076" y="2743200"/>
              <a:ext cx="2285999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Tw Cen MT"/>
                </a:rPr>
                <a:t>Home and Community-Based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72150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077075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8600" y="3400424"/>
              <a:ext cx="2362201" cy="37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Nursing Facilities or</a:t>
              </a:r>
            </a:p>
            <a:p>
              <a:pPr algn="ctr"/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ICF/ID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362626" y="31146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39559" y="3817499"/>
              <a:ext cx="2362203" cy="5136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>
                  <a:solidFill>
                    <a:prstClr val="black"/>
                  </a:solidFill>
                  <a:latin typeface="Tw Cen MT"/>
                </a:rPr>
                <a:t>Medicaid Personal Care: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Personal Care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5973" y="3817499"/>
              <a:ext cx="2362203" cy="205462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>
                  <a:solidFill>
                    <a:prstClr val="black"/>
                  </a:solidFill>
                  <a:latin typeface="Tw Cen MT"/>
                </a:rPr>
                <a:t>Waivers: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Personal Care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PERS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Equipment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Assistive Technology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Home Modifications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Respite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Therapies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Habilitation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Employment Support</a:t>
              </a:r>
            </a:p>
            <a:p>
              <a:pPr marL="119060" indent="-119060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Other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621" y="6273865"/>
              <a:ext cx="7059243" cy="28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prstClr val="black"/>
                  </a:solidFill>
                  <a:latin typeface="Tw Cen MT"/>
                </a:rPr>
                <a:t>Current: client is eligible for one or the other</a:t>
              </a:r>
            </a:p>
          </p:txBody>
        </p:sp>
        <p:cxnSp>
          <p:nvCxnSpPr>
            <p:cNvPr id="22" name="Straight Connector 21"/>
            <p:cNvCxnSpPr>
              <a:endCxn id="18" idx="0"/>
            </p:cNvCxnSpPr>
            <p:nvPr/>
          </p:nvCxnSpPr>
          <p:spPr>
            <a:xfrm>
              <a:off x="7077075" y="3609975"/>
              <a:ext cx="0" cy="2075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6" idx="2"/>
            </p:cNvCxnSpPr>
            <p:nvPr/>
          </p:nvCxnSpPr>
          <p:spPr>
            <a:xfrm flipH="1" flipV="1">
              <a:off x="3520660" y="4331156"/>
              <a:ext cx="794166" cy="1914492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326732" y="4379707"/>
              <a:ext cx="1448576" cy="1865938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6"/>
          <p:cNvGrpSpPr/>
          <p:nvPr/>
        </p:nvGrpSpPr>
        <p:grpSpPr>
          <a:xfrm>
            <a:off x="4724399" y="1971676"/>
            <a:ext cx="4241475" cy="4190999"/>
            <a:chOff x="0" y="1895475"/>
            <a:chExt cx="8362950" cy="4402584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136921" y="2487240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934200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352800" y="2466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/>
          </p:nvSpPr>
          <p:spPr>
            <a:xfrm>
              <a:off x="2228850" y="2743200"/>
              <a:ext cx="2286000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Tw Cen MT"/>
                </a:rPr>
                <a:t>Home and Community-Based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352800" y="3619500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50248" y="1895475"/>
              <a:ext cx="450747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Tw Cen MT"/>
                </a:rPr>
                <a:t>Entitlements (State Plan)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34000" y="1895475"/>
              <a:ext cx="3028950" cy="6191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Tw Cen MT"/>
                </a:rPr>
                <a:t>Other Medicaid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791200" y="2743200"/>
              <a:ext cx="2286000" cy="8763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latin typeface="Tw Cen MT"/>
                </a:rPr>
                <a:t>Home and Community-Based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0" y="3400426"/>
              <a:ext cx="2362199" cy="38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Nursing Facilities or</a:t>
              </a:r>
            </a:p>
            <a:p>
              <a:pPr algn="ctr"/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ICF/ID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03923" y="3891432"/>
              <a:ext cx="2919411" cy="1406420"/>
            </a:xfrm>
            <a:prstGeom prst="rect">
              <a:avLst/>
            </a:prstGeom>
            <a:solidFill>
              <a:srgbClr val="BCE0EA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>
                  <a:solidFill>
                    <a:prstClr val="black"/>
                  </a:solidFill>
                  <a:latin typeface="Tw Cen MT"/>
                </a:rPr>
                <a:t>New - Community First Choice:</a:t>
              </a:r>
            </a:p>
            <a:p>
              <a:pPr marL="169859" indent="-169859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Personal Care</a:t>
              </a:r>
            </a:p>
            <a:p>
              <a:pPr marL="169859" indent="-169859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Required CFCO Services</a:t>
              </a:r>
            </a:p>
            <a:p>
              <a:pPr marL="169859" indent="-169859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Optional CFCO Services?</a:t>
              </a:r>
            </a:p>
            <a:p>
              <a:pPr marL="169859" indent="-169859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More Flexibility?</a:t>
              </a:r>
            </a:p>
            <a:p>
              <a:pPr marL="169859" indent="-169859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Improved outcomes</a:t>
              </a:r>
              <a:endParaRPr lang="en-US" sz="800" b="1" dirty="0">
                <a:solidFill>
                  <a:prstClr val="black"/>
                </a:solidFill>
                <a:latin typeface="Tw Cen MT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143167" y="309172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838829" y="3881908"/>
              <a:ext cx="2362199" cy="969945"/>
            </a:xfrm>
            <a:prstGeom prst="rect">
              <a:avLst/>
            </a:prstGeom>
            <a:solidFill>
              <a:srgbClr val="BCE0EA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u="sng" dirty="0">
                  <a:solidFill>
                    <a:prstClr val="black"/>
                  </a:solidFill>
                  <a:latin typeface="Tw Cen MT"/>
                </a:rPr>
                <a:t>Waivers:</a:t>
              </a:r>
            </a:p>
            <a:p>
              <a:pPr marL="117472" indent="-117472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Will look different in some cases</a:t>
              </a:r>
            </a:p>
            <a:p>
              <a:pPr marL="117472" indent="-117472">
                <a:buFont typeface="Arial" panose="020B0604020202020204" pitchFamily="34" charset="0"/>
                <a:buChar char="•"/>
              </a:pPr>
              <a:r>
                <a:rPr lang="en-US" sz="900" b="1" dirty="0">
                  <a:solidFill>
                    <a:prstClr val="black"/>
                  </a:solidFill>
                  <a:latin typeface="Tw Cen MT"/>
                </a:rPr>
                <a:t>May become more of a wrap-around service to CFCO?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3774888" y="5497590"/>
              <a:ext cx="450730" cy="80046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4225619" y="4547031"/>
              <a:ext cx="1540002" cy="175102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934200" y="3609975"/>
              <a:ext cx="0" cy="2762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2"/>
          <p:cNvSpPr txBox="1">
            <a:spLocks/>
          </p:cNvSpPr>
          <p:nvPr/>
        </p:nvSpPr>
        <p:spPr>
          <a:xfrm>
            <a:off x="381000" y="1219201"/>
            <a:ext cx="3810000" cy="364319"/>
          </a:xfrm>
          <a:prstGeom prst="rect">
            <a:avLst/>
          </a:prstGeom>
          <a:noFill/>
        </p:spPr>
        <p:txBody>
          <a:bodyPr lIns="91438" tIns="45719" rIns="91438" bIns="45719">
            <a:noAutofit/>
          </a:bodyPr>
          <a:lstStyle/>
          <a:p>
            <a:pPr algn="ctr">
              <a:lnSpc>
                <a:spcPct val="140000"/>
              </a:lnSpc>
              <a:spcBef>
                <a:spcPts val="6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Georgia"/>
              </a:rPr>
              <a:t>Current:</a:t>
            </a:r>
          </a:p>
        </p:txBody>
      </p:sp>
      <p:sp>
        <p:nvSpPr>
          <p:cNvPr id="78" name="Title 2"/>
          <p:cNvSpPr txBox="1">
            <a:spLocks/>
          </p:cNvSpPr>
          <p:nvPr/>
        </p:nvSpPr>
        <p:spPr>
          <a:xfrm>
            <a:off x="4858549" y="1198728"/>
            <a:ext cx="3962400" cy="609600"/>
          </a:xfrm>
          <a:prstGeom prst="rect">
            <a:avLst/>
          </a:prstGeom>
          <a:noFill/>
        </p:spPr>
        <p:txBody>
          <a:bodyPr lIns="91438" tIns="45719" rIns="91438" bIns="45719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latin typeface="Georgia"/>
              </a:rPr>
              <a:t>Future: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857750" y="2800350"/>
            <a:ext cx="906242" cy="3083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  <a:latin typeface="Tw Cen MT"/>
              </a:rPr>
              <a:t>Institutional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4857750" y="5934960"/>
            <a:ext cx="4234072" cy="923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200" b="1" i="1" dirty="0">
                <a:solidFill>
                  <a:prstClr val="black"/>
                </a:solidFill>
                <a:latin typeface="Tw Cen MT"/>
              </a:rPr>
              <a:t>New: A client is potentially eligible for both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1" y="228601"/>
            <a:ext cx="8211349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w Cen MT"/>
              </a:rPr>
              <a:t>What does K Plan: Community First Choice change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w Cen MT"/>
              </a:rPr>
              <a:t>about our current system?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1"/>
            <a:ext cx="914400" cy="5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Connecticut  Community of Practice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6019800"/>
            <a:ext cx="6922008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Celebrating the Last Four Years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257800" cy="45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c-framework-issues-brief-rev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9" r="-878"/>
          <a:stretch/>
        </p:blipFill>
        <p:spPr>
          <a:xfrm>
            <a:off x="-152401" y="0"/>
            <a:ext cx="9347195" cy="1752600"/>
          </a:xfrm>
        </p:spPr>
      </p:pic>
      <p:pic>
        <p:nvPicPr>
          <p:cNvPr id="6" name="Content Placeholder 3" descr="lc-framework-issues-brief-rev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5"/>
          <a:stretch/>
        </p:blipFill>
        <p:spPr>
          <a:xfrm>
            <a:off x="241300" y="1600200"/>
            <a:ext cx="3152206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2057400"/>
            <a:ext cx="518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Connecticut Successes</a:t>
            </a:r>
            <a:endParaRPr lang="en-US" dirty="0"/>
          </a:p>
          <a:p>
            <a:pPr marL="285750" indent="-285750" eaLnBrk="0" fontAlgn="base" hangingPunct="0">
              <a:buFont typeface="Arial"/>
              <a:buChar char="•"/>
            </a:pPr>
            <a:r>
              <a:rPr lang="en-US" dirty="0" smtClean="0"/>
              <a:t>Promotion of use of Charting the </a:t>
            </a:r>
            <a:r>
              <a:rPr lang="en-US" dirty="0" err="1" smtClean="0"/>
              <a:t>LifeCourse</a:t>
            </a:r>
            <a:r>
              <a:rPr lang="en-US" dirty="0"/>
              <a:t> </a:t>
            </a:r>
            <a:r>
              <a:rPr lang="en-US" dirty="0" smtClean="0"/>
              <a:t>materials and tools across systems and organizations</a:t>
            </a:r>
          </a:p>
          <a:p>
            <a:pPr marL="285750" indent="-285750" eaLnBrk="0" fontAlgn="base" hangingPunct="0">
              <a:buFont typeface="Arial"/>
              <a:buChar char="•"/>
            </a:pPr>
            <a:r>
              <a:rPr lang="en-US" dirty="0" err="1" smtClean="0"/>
              <a:t>LifeCourse</a:t>
            </a:r>
            <a:r>
              <a:rPr lang="en-US" dirty="0" smtClean="0"/>
              <a:t> Ambassadors</a:t>
            </a:r>
          </a:p>
          <a:p>
            <a:pPr marL="285750" indent="-285750" eaLnBrk="0" fontAlgn="base" hangingPunct="0">
              <a:buFont typeface="Arial"/>
              <a:buChar char="•"/>
            </a:pPr>
            <a:r>
              <a:rPr lang="en-US" dirty="0" smtClean="0"/>
              <a:t>Family members are disseminating </a:t>
            </a:r>
            <a:r>
              <a:rPr lang="en-US" dirty="0" err="1" smtClean="0"/>
              <a:t>LifeCourse</a:t>
            </a:r>
            <a:r>
              <a:rPr lang="en-US" dirty="0" smtClean="0"/>
              <a:t> materials to other families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CT </a:t>
            </a:r>
            <a:r>
              <a:rPr lang="en-US" dirty="0"/>
              <a:t>DDS Integrated Supports Options </a:t>
            </a:r>
            <a:r>
              <a:rPr lang="en-US" dirty="0" smtClean="0"/>
              <a:t>document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IP Committee is working to incorporate </a:t>
            </a:r>
            <a:r>
              <a:rPr lang="en-US" dirty="0" err="1" smtClean="0"/>
              <a:t>LifeCourse</a:t>
            </a:r>
            <a:r>
              <a:rPr lang="en-US" dirty="0" smtClean="0"/>
              <a:t> materials in the DDS IP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ont-door-issues-brief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" r="-1231"/>
          <a:stretch/>
        </p:blipFill>
        <p:spPr>
          <a:xfrm>
            <a:off x="0" y="228600"/>
            <a:ext cx="9223629" cy="1600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2514600"/>
            <a:ext cx="5029200" cy="44958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/>
              <a:t>Connecticut Successes</a:t>
            </a:r>
          </a:p>
          <a:p>
            <a:r>
              <a:rPr lang="en-US" sz="2600" dirty="0" smtClean="0"/>
              <a:t>Flyer on Transition Stages</a:t>
            </a:r>
          </a:p>
          <a:p>
            <a:r>
              <a:rPr lang="en-US" sz="2600" dirty="0" smtClean="0"/>
              <a:t>CT Life Experience Booklet</a:t>
            </a:r>
          </a:p>
          <a:p>
            <a:r>
              <a:rPr lang="en-US" sz="2600" dirty="0" smtClean="0"/>
              <a:t>CT Daily Life &amp; Employment Booklet</a:t>
            </a:r>
          </a:p>
          <a:p>
            <a:r>
              <a:rPr lang="en-US" sz="2600" dirty="0" smtClean="0"/>
              <a:t>Front Door Experiences:  Eligibility &amp; </a:t>
            </a:r>
            <a:r>
              <a:rPr lang="en-US" sz="2600" dirty="0" err="1" smtClean="0"/>
              <a:t>HelpLine</a:t>
            </a:r>
            <a:endParaRPr lang="en-US" sz="2600" dirty="0"/>
          </a:p>
        </p:txBody>
      </p:sp>
      <p:pic>
        <p:nvPicPr>
          <p:cNvPr id="6" name="Content Placeholder 4" descr="front-door-issues-brief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27"/>
          <a:stretch/>
        </p:blipFill>
        <p:spPr>
          <a:xfrm>
            <a:off x="228600" y="1828800"/>
            <a:ext cx="301903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iad-issues-brief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15" y="0"/>
            <a:ext cx="9161415" cy="1642533"/>
          </a:xfrm>
        </p:spPr>
      </p:pic>
      <p:pic>
        <p:nvPicPr>
          <p:cNvPr id="6" name="Content Placeholder 4" descr="triad-issues-brief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447800"/>
            <a:ext cx="3263208" cy="5181600"/>
          </a:xfrm>
        </p:spPr>
      </p:pic>
      <p:sp>
        <p:nvSpPr>
          <p:cNvPr id="7" name="TextBox 6"/>
          <p:cNvSpPr txBox="1"/>
          <p:nvPr/>
        </p:nvSpPr>
        <p:spPr>
          <a:xfrm>
            <a:off x="3505200" y="1905000"/>
            <a:ext cx="52578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Connecticut Successes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Advocates Corner provides self-advocates with information about </a:t>
            </a:r>
            <a:r>
              <a:rPr lang="en-US" u="sng" dirty="0"/>
              <a:t>self-advocacy and </a:t>
            </a:r>
            <a:r>
              <a:rPr lang="en-US" u="sng" dirty="0" smtClean="0"/>
              <a:t>self determination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Family to Family Connections brochure provides information about family groups that can be useful allies to families.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Connecticut Sibling Connection is an organization with the mission to support siblings of individuals with disabilities.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Peer </a:t>
            </a:r>
            <a:r>
              <a:rPr lang="en-US" dirty="0"/>
              <a:t>to Peer Supports is a new waiver service offered to people served by CT DDS.  This empowering service allows DDS consumers to get paid to help mentor and support their peers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Family Mentoring Group formed to bring together family organizations for communication exchange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2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framing-issues-brief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400"/>
            <a:ext cx="9144000" cy="1708589"/>
          </a:xfrm>
        </p:spPr>
      </p:pic>
      <p:pic>
        <p:nvPicPr>
          <p:cNvPr id="6" name="Content Placeholder 4" descr="reframing-issues-brief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0"/>
            <a:ext cx="3240555" cy="5105400"/>
          </a:xfrm>
        </p:spPr>
      </p:pic>
      <p:sp>
        <p:nvSpPr>
          <p:cNvPr id="7" name="TextBox 6"/>
          <p:cNvSpPr txBox="1"/>
          <p:nvPr/>
        </p:nvSpPr>
        <p:spPr>
          <a:xfrm>
            <a:off x="3733800" y="19050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Connecticut Successes</a:t>
            </a:r>
          </a:p>
          <a:p>
            <a:pPr algn="ctr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SERC is using </a:t>
            </a:r>
            <a:r>
              <a:rPr lang="en-US" dirty="0" err="1" smtClean="0"/>
              <a:t>LifeCourse</a:t>
            </a:r>
            <a:r>
              <a:rPr lang="en-US" dirty="0" smtClean="0"/>
              <a:t> materials in teacher trainings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LifeCourse</a:t>
            </a:r>
            <a:r>
              <a:rPr lang="en-US" dirty="0" smtClean="0"/>
              <a:t> training has been provided at all of the CONNCASE regional meetings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Teachers and transitional staff are beginning to use </a:t>
            </a:r>
            <a:r>
              <a:rPr lang="en-US" dirty="0" err="1" smtClean="0"/>
              <a:t>LifeCourse</a:t>
            </a:r>
            <a:r>
              <a:rPr lang="en-US" dirty="0" smtClean="0"/>
              <a:t> materials in schools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LifeCourse</a:t>
            </a:r>
            <a:r>
              <a:rPr lang="en-US" dirty="0" smtClean="0"/>
              <a:t> trainings have been provided to DSS staff</a:t>
            </a:r>
          </a:p>
          <a:p>
            <a:endParaRPr lang="en-US" b="1" dirty="0" smtClean="0"/>
          </a:p>
          <a:p>
            <a:pPr marL="285750" indent="-285750" algn="ctr">
              <a:buFont typeface="Arial"/>
              <a:buChar char="•"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Down Arrow 16"/>
          <p:cNvSpPr>
            <a:spLocks noChangeArrowheads="1"/>
          </p:cNvSpPr>
          <p:nvPr/>
        </p:nvSpPr>
        <p:spPr bwMode="auto">
          <a:xfrm rot="14047431">
            <a:off x="841053" y="4623832"/>
            <a:ext cx="1828800" cy="2176496"/>
          </a:xfrm>
          <a:prstGeom prst="downArrow">
            <a:avLst>
              <a:gd name="adj1" fmla="val 50000"/>
              <a:gd name="adj2" fmla="val 63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39825"/>
          </a:xfrm>
        </p:spPr>
        <p:txBody>
          <a:bodyPr/>
          <a:lstStyle/>
          <a:p>
            <a:pPr algn="ctr"/>
            <a:r>
              <a:rPr lang="en-US" sz="4200" b="1" dirty="0">
                <a:latin typeface="Garamond" charset="0"/>
                <a:cs typeface="MoolBoran" charset="0"/>
              </a:rPr>
              <a:t>C</a:t>
            </a:r>
            <a:r>
              <a:rPr lang="en-US" sz="4200" b="1" dirty="0" smtClean="0">
                <a:latin typeface="Garamond" charset="0"/>
                <a:cs typeface="MoolBoran" charset="0"/>
              </a:rPr>
              <a:t>urrent Reality of Service and Supports</a:t>
            </a:r>
            <a:endParaRPr lang="en-US" sz="4200" b="1" dirty="0">
              <a:latin typeface="Garamond" charset="0"/>
              <a:cs typeface="MoolBoran" charset="0"/>
            </a:endParaRPr>
          </a:p>
        </p:txBody>
      </p:sp>
      <p:sp>
        <p:nvSpPr>
          <p:cNvPr id="317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8505776-1A4B-0E4F-9A07-572DF06F9AA2}" type="slidenum">
              <a:rPr lang="en-US" sz="1000">
                <a:cs typeface="Arial" charset="0"/>
              </a:rPr>
              <a:pPr eaLnBrk="1" hangingPunct="1"/>
              <a:t>6</a:t>
            </a:fld>
            <a:endParaRPr lang="en-US" sz="1000">
              <a:cs typeface="Arial" charset="0"/>
            </a:endParaRPr>
          </a:p>
        </p:txBody>
      </p:sp>
      <p:sp>
        <p:nvSpPr>
          <p:cNvPr id="31748" name="Down Arrow 2"/>
          <p:cNvSpPr>
            <a:spLocks noChangeArrowheads="1"/>
          </p:cNvSpPr>
          <p:nvPr/>
        </p:nvSpPr>
        <p:spPr bwMode="auto">
          <a:xfrm rot="-5400000">
            <a:off x="161925" y="2505075"/>
            <a:ext cx="2514600" cy="2076450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C7A2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749" name="Down Arrow 16"/>
          <p:cNvSpPr>
            <a:spLocks noChangeArrowheads="1"/>
          </p:cNvSpPr>
          <p:nvPr/>
        </p:nvSpPr>
        <p:spPr bwMode="auto">
          <a:xfrm rot="5400000">
            <a:off x="6954838" y="969962"/>
            <a:ext cx="1219200" cy="2632075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C7A2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750" name="Down Arrow 17"/>
          <p:cNvSpPr>
            <a:spLocks noChangeArrowheads="1"/>
          </p:cNvSpPr>
          <p:nvPr/>
        </p:nvSpPr>
        <p:spPr bwMode="auto">
          <a:xfrm rot="5400000">
            <a:off x="6878638" y="3713162"/>
            <a:ext cx="1219200" cy="2632075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C7A2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751" name="Down Arrow 19"/>
          <p:cNvSpPr>
            <a:spLocks noChangeArrowheads="1"/>
          </p:cNvSpPr>
          <p:nvPr/>
        </p:nvSpPr>
        <p:spPr bwMode="auto">
          <a:xfrm rot="5400000">
            <a:off x="6896100" y="2324100"/>
            <a:ext cx="1219200" cy="2666999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C7A2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381000" y="3124200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Expectations, Values, Culture </a:t>
            </a:r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6781800" y="44196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Capacity of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Work </a:t>
            </a:r>
            <a:r>
              <a:rPr lang="en-US" sz="1800" dirty="0"/>
              <a:t>Force</a:t>
            </a: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6781800" y="3429000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Federal Budget</a:t>
            </a:r>
          </a:p>
          <a:p>
            <a:pPr eaLnBrk="1" hangingPunct="1"/>
            <a:endParaRPr lang="en-US" sz="1800" dirty="0"/>
          </a:p>
        </p:txBody>
      </p:sp>
      <p:sp>
        <p:nvSpPr>
          <p:cNvPr id="31755" name="TextBox 18"/>
          <p:cNvSpPr txBox="1">
            <a:spLocks noChangeArrowheads="1"/>
          </p:cNvSpPr>
          <p:nvPr/>
        </p:nvSpPr>
        <p:spPr bwMode="auto">
          <a:xfrm>
            <a:off x="6873875" y="16764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 </a:t>
            </a:r>
          </a:p>
          <a:p>
            <a:pPr eaLnBrk="1" hangingPunct="1"/>
            <a:r>
              <a:rPr lang="en-US" sz="1800" dirty="0"/>
              <a:t>Demand for Services</a:t>
            </a:r>
          </a:p>
        </p:txBody>
      </p:sp>
      <p:sp>
        <p:nvSpPr>
          <p:cNvPr id="31758" name="TextBox 2"/>
          <p:cNvSpPr txBox="1">
            <a:spLocks noChangeArrowheads="1"/>
          </p:cNvSpPr>
          <p:nvPr/>
        </p:nvSpPr>
        <p:spPr bwMode="auto">
          <a:xfrm rot="3037468">
            <a:off x="1257537" y="5277239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Federal Policy</a:t>
            </a:r>
          </a:p>
        </p:txBody>
      </p:sp>
      <p:pic>
        <p:nvPicPr>
          <p:cNvPr id="22" name="Picture 3" descr="C:\Users\stjohnj\AppData\Local\Microsoft\Windows\Temporary Internet Files\Content.Outlook\9N7AETT7\circles-services-color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59" y="2114137"/>
            <a:ext cx="3769747" cy="37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13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echnology-issues-brief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0"/>
            <a:ext cx="9052540" cy="1600200"/>
          </a:xfrm>
          <a:prstGeom prst="rect">
            <a:avLst/>
          </a:prstGeom>
        </p:spPr>
      </p:pic>
      <p:pic>
        <p:nvPicPr>
          <p:cNvPr id="5" name="Content Placeholder 4" descr="technology-issues-brief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507067"/>
            <a:ext cx="3352272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192" y="1752600"/>
            <a:ext cx="37338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DD Council, UCEDD, OPA, and CT Tech Act staff are partnering with DDS in implementing the DDS Good Life Technology Campaign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SERC and the Tech ACT demonstration sites have expanded to include technology for people with IDD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AT lifespan brochure has been created to help people understand their rights regarding AT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DDS has contracted with TYZE so that families can access this service free of charge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fecourse-in-mo-issues-brief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399"/>
            <a:ext cx="8839200" cy="1541721"/>
          </a:xfrm>
        </p:spPr>
      </p:pic>
      <p:pic>
        <p:nvPicPr>
          <p:cNvPr id="5" name="Content Placeholder 3" descr="lifecourse-in-mo-issues-brief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524000"/>
            <a:ext cx="3202516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1397" y="2057400"/>
            <a:ext cx="508139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Positive Behavior Support brochure and PBS family video has been developed to help families understand how positive behavior supports can be beneficial across the lifespan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Respite Brochure has been developed to help families understand the variety of types of respite supports that area available to families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 In-Home Supports COP committee has developed training materials for providers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recreation COP committee has developed a social skills pilot at a DDS respite center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Mapping Connecticut’s Successes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6019800"/>
            <a:ext cx="6922008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Reframing at All Levels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257800" cy="45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Next Steps for Year 4/5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6019800"/>
            <a:ext cx="6922008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Reframing at All Levels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257800" cy="45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 smtClean="0"/>
              <a:t>National </a:t>
            </a:r>
            <a:r>
              <a:rPr lang="en-US" sz="3500" b="1" dirty="0" err="1" smtClean="0"/>
              <a:t>CoP</a:t>
            </a:r>
            <a:r>
              <a:rPr lang="en-US" sz="3500" b="1" dirty="0" smtClean="0"/>
              <a:t> Next Steps:</a:t>
            </a:r>
            <a:br>
              <a:rPr lang="en-US" sz="3500" b="1" dirty="0" smtClean="0"/>
            </a:br>
            <a:r>
              <a:rPr lang="en-US" sz="3500" b="1" dirty="0" smtClean="0"/>
              <a:t>Supporting </a:t>
            </a:r>
            <a:r>
              <a:rPr lang="en-US" sz="3500" b="1" dirty="0"/>
              <a:t>Families </a:t>
            </a:r>
            <a:r>
              <a:rPr lang="en-US" sz="3500" b="1" dirty="0" smtClean="0"/>
              <a:t>Focus Areas</a:t>
            </a:r>
            <a:br>
              <a:rPr lang="en-US" sz="3500" b="1" dirty="0" smtClean="0"/>
            </a:br>
            <a:r>
              <a:rPr lang="en-US" sz="3500" b="1" dirty="0" smtClean="0"/>
              <a:t>Year 4 &amp; 5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8065294" cy="3766185"/>
          </a:xfrm>
        </p:spPr>
        <p:txBody>
          <a:bodyPr/>
          <a:lstStyle/>
          <a:p>
            <a:r>
              <a:rPr lang="en-US" dirty="0" smtClean="0"/>
              <a:t>Providers </a:t>
            </a:r>
            <a:r>
              <a:rPr lang="en-US" dirty="0"/>
              <a:t>Partnering with Families </a:t>
            </a:r>
            <a:endParaRPr lang="en-US" dirty="0" smtClean="0"/>
          </a:p>
          <a:p>
            <a:r>
              <a:rPr lang="en-US" dirty="0" smtClean="0"/>
              <a:t>Self</a:t>
            </a:r>
            <a:r>
              <a:rPr lang="en-US" dirty="0"/>
              <a:t>-Directed Supports and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Goods </a:t>
            </a:r>
            <a:r>
              <a:rPr lang="en-US" dirty="0"/>
              <a:t>and Services Specific to Family or </a:t>
            </a:r>
            <a:r>
              <a:rPr lang="en-US" dirty="0" smtClean="0"/>
              <a:t>Caregiver</a:t>
            </a:r>
          </a:p>
          <a:p>
            <a:r>
              <a:rPr lang="en-US" dirty="0" smtClean="0"/>
              <a:t>Building </a:t>
            </a:r>
            <a:r>
              <a:rPr lang="en-US" dirty="0"/>
              <a:t>Capacity of Community to Support Families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 descr="cop_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65" r="-16165"/>
          <a:stretch>
            <a:fillRect/>
          </a:stretch>
        </p:blipFill>
        <p:spPr>
          <a:xfrm>
            <a:off x="2209800" y="4495800"/>
            <a:ext cx="3505200" cy="16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76" y="685801"/>
            <a:ext cx="4117598" cy="2362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</a:t>
            </a:r>
            <a:br>
              <a:rPr lang="en-US" dirty="0" smtClean="0"/>
            </a:br>
            <a:r>
              <a:rPr lang="en-US" dirty="0" smtClean="0"/>
              <a:t>Get involved!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819401"/>
            <a:ext cx="8065294" cy="3766185"/>
          </a:xfrm>
        </p:spPr>
        <p:txBody>
          <a:bodyPr/>
          <a:lstStyle/>
          <a:p>
            <a:r>
              <a:rPr lang="en-US" dirty="0" smtClean="0"/>
              <a:t>NASDDDS June 2016 Conference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State Updates</a:t>
            </a:r>
          </a:p>
          <a:p>
            <a:r>
              <a:rPr lang="en-US" dirty="0" err="1" smtClean="0"/>
              <a:t>LifeCourse</a:t>
            </a:r>
            <a:r>
              <a:rPr lang="en-US" dirty="0" smtClean="0"/>
              <a:t> Framework Resources</a:t>
            </a:r>
          </a:p>
          <a:p>
            <a:r>
              <a:rPr lang="en-US" dirty="0" smtClean="0"/>
              <a:t>Listserv for Project Highlights</a:t>
            </a:r>
          </a:p>
          <a:p>
            <a:r>
              <a:rPr lang="en-US" dirty="0" smtClean="0"/>
              <a:t>Webinars (Quarterly Live and Archived)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638801"/>
            <a:ext cx="609600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w Cen MT"/>
              </a:rPr>
              <a:t>supportstofamilies.org</a:t>
            </a:r>
          </a:p>
        </p:txBody>
      </p:sp>
    </p:spTree>
    <p:extLst>
      <p:ext uri="{BB962C8B-B14F-4D97-AF65-F5344CB8AC3E}">
        <p14:creationId xmlns:p14="http://schemas.microsoft.com/office/powerpoint/2010/main" val="29093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mployment-bookl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00">
            <a:off x="4291546" y="2333639"/>
            <a:ext cx="2037423" cy="2660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760" y="447491"/>
            <a:ext cx="4985482" cy="1123950"/>
          </a:xfrm>
        </p:spPr>
        <p:txBody>
          <a:bodyPr>
            <a:noAutofit/>
          </a:bodyPr>
          <a:lstStyle/>
          <a:p>
            <a:pPr algn="ctr"/>
            <a:r>
              <a:rPr lang="en-US" sz="3600" spc="0" dirty="0" err="1" smtClean="0">
                <a:solidFill>
                  <a:srgbClr val="7030A0"/>
                </a:solidFill>
              </a:rPr>
              <a:t>LifeCourse</a:t>
            </a:r>
            <a:r>
              <a:rPr lang="en-US" sz="3600" spc="0" dirty="0" smtClean="0">
                <a:solidFill>
                  <a:srgbClr val="7030A0"/>
                </a:solidFill>
              </a:rPr>
              <a:t> </a:t>
            </a:r>
            <a:br>
              <a:rPr lang="en-US" sz="3600" spc="0" dirty="0" smtClean="0">
                <a:solidFill>
                  <a:srgbClr val="7030A0"/>
                </a:solidFill>
              </a:rPr>
            </a:br>
            <a:r>
              <a:rPr lang="en-US" sz="3600" spc="0" dirty="0" smtClean="0">
                <a:solidFill>
                  <a:srgbClr val="7030A0"/>
                </a:solidFill>
              </a:rPr>
              <a:t>Educational Materials </a:t>
            </a:r>
            <a:endParaRPr lang="en-US" sz="3600" spc="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6161808" y="1967825"/>
            <a:ext cx="2020474" cy="2614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lifecourse-experiences-and-questions bookle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261">
            <a:off x="6287824" y="3461080"/>
            <a:ext cx="1968916" cy="254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f2f-folder-screenshot-7th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34" y="3772611"/>
            <a:ext cx="1891362" cy="2524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374" y="1362904"/>
            <a:ext cx="8065294" cy="508635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448">
            <a:off x="463543" y="2480031"/>
            <a:ext cx="1737360" cy="2219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339">
            <a:off x="1648619" y="2122321"/>
            <a:ext cx="2194560" cy="1706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713">
            <a:off x="1087764" y="3978565"/>
            <a:ext cx="2194560" cy="169901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51650" y="467186"/>
            <a:ext cx="4429035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pc="0" dirty="0" err="1" smtClean="0">
                <a:solidFill>
                  <a:srgbClr val="7030A0"/>
                </a:solidFill>
              </a:rPr>
              <a:t>LifeCourse</a:t>
            </a:r>
            <a:r>
              <a:rPr lang="en-US" sz="3600" spc="0" dirty="0" smtClean="0">
                <a:solidFill>
                  <a:srgbClr val="7030A0"/>
                </a:solidFill>
              </a:rPr>
              <a:t> </a:t>
            </a:r>
            <a:br>
              <a:rPr lang="en-US" sz="3600" spc="0" dirty="0" smtClean="0">
                <a:solidFill>
                  <a:srgbClr val="7030A0"/>
                </a:solidFill>
              </a:rPr>
            </a:br>
            <a:r>
              <a:rPr lang="en-US" sz="3600" spc="0" dirty="0" smtClean="0">
                <a:solidFill>
                  <a:srgbClr val="7030A0"/>
                </a:solidFill>
              </a:rPr>
              <a:t>Tools</a:t>
            </a:r>
            <a:endParaRPr lang="en-US" sz="3600" spc="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252" y="5913599"/>
            <a:ext cx="41491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Lifecoursetools.com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3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2629" y="281071"/>
            <a:ext cx="8086725" cy="529548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Contact Information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Sheli Reynolds</a:t>
            </a:r>
            <a:br>
              <a:rPr lang="en-US" sz="4000" dirty="0" smtClean="0"/>
            </a:br>
            <a:r>
              <a:rPr lang="en-US" sz="4000" dirty="0" err="1" smtClean="0"/>
              <a:t>reynoldsmc@umkc.edu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Barb Brent</a:t>
            </a:r>
            <a:br>
              <a:rPr lang="en-US" sz="4000" dirty="0" smtClean="0"/>
            </a:br>
            <a:r>
              <a:rPr lang="en-US" sz="4000" dirty="0" err="1" smtClean="0"/>
              <a:t>bbrent@nasddds.org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83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5303" y="48940"/>
            <a:ext cx="8176438" cy="1658198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 smtClean="0"/>
              <a:t>Families Support </a:t>
            </a:r>
            <a:br>
              <a:rPr lang="en-US" altLang="en-US" sz="4400" dirty="0" smtClean="0"/>
            </a:br>
            <a:r>
              <a:rPr lang="en-US" altLang="en-US" sz="4400" dirty="0" smtClean="0"/>
              <a:t>Members with I/DD</a:t>
            </a:r>
            <a:endParaRPr lang="en-US" altLang="en-US" sz="4400" dirty="0"/>
          </a:p>
        </p:txBody>
      </p:sp>
      <p:graphicFrame>
        <p:nvGraphicFramePr>
          <p:cNvPr id="307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875865"/>
              </p:ext>
            </p:extLst>
          </p:nvPr>
        </p:nvGraphicFramePr>
        <p:xfrm>
          <a:off x="1141413" y="2330450"/>
          <a:ext cx="679450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8356600" imgH="4635500" progId="Excel.Sheet.8">
                  <p:embed/>
                </p:oleObj>
              </mc:Choice>
              <mc:Fallback>
                <p:oleObj name="Worksheet" r:id="rId4" imgW="8356600" imgH="46355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330450"/>
                        <a:ext cx="6794500" cy="3765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517525" y="6351588"/>
            <a:ext cx="78486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en-US" altLang="en-US" sz="1600" i="1" dirty="0">
                <a:solidFill>
                  <a:prstClr val="black"/>
                </a:solidFill>
                <a:latin typeface="Tw Cen MT"/>
              </a:rPr>
              <a:t>Larson, S. A., </a:t>
            </a:r>
            <a:r>
              <a:rPr lang="en-US" altLang="en-US" sz="1600" i="1" dirty="0" err="1">
                <a:solidFill>
                  <a:prstClr val="black"/>
                </a:solidFill>
                <a:latin typeface="Tw Cen MT"/>
              </a:rPr>
              <a:t>Lakin</a:t>
            </a:r>
            <a:r>
              <a:rPr lang="en-US" altLang="en-US" sz="1600" i="1" dirty="0">
                <a:solidFill>
                  <a:prstClr val="black"/>
                </a:solidFill>
                <a:latin typeface="Tw Cen MT"/>
              </a:rPr>
              <a:t>, K. C., Anderson, L., </a:t>
            </a:r>
            <a:r>
              <a:rPr lang="en-US" altLang="en-US" sz="1600" i="1" dirty="0" err="1">
                <a:solidFill>
                  <a:prstClr val="black"/>
                </a:solidFill>
                <a:latin typeface="Tw Cen MT"/>
              </a:rPr>
              <a:t>Kwak</a:t>
            </a:r>
            <a:r>
              <a:rPr lang="en-US" altLang="en-US" sz="1600" i="1" dirty="0">
                <a:solidFill>
                  <a:prstClr val="black"/>
                </a:solidFill>
                <a:latin typeface="Tw Cen MT"/>
              </a:rPr>
              <a:t>, N., Lee, J. H., &amp; Anderson, D. (2000).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en-US" sz="2000" b="1" i="1" dirty="0">
                <a:solidFill>
                  <a:prstClr val="black"/>
                </a:solidFill>
              </a:rPr>
              <a:t>89%  of People I/DD receiving services are </a:t>
            </a:r>
            <a:r>
              <a:rPr lang="en-US" altLang="en-US" sz="2000" b="1" i="1" dirty="0" smtClean="0">
                <a:solidFill>
                  <a:prstClr val="black"/>
                </a:solidFill>
              </a:rPr>
              <a:t>living outside of residential supports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264426"/>
            <a:ext cx="1230541" cy="12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>
                <a:latin typeface="Garamond" charset="0"/>
              </a:rPr>
              <a:t>Defining Supports to  Families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581097"/>
              </p:ext>
            </p:extLst>
          </p:nvPr>
        </p:nvGraphicFramePr>
        <p:xfrm>
          <a:off x="533401" y="3733801"/>
          <a:ext cx="8153399" cy="185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85"/>
                <a:gridCol w="2668385"/>
                <a:gridCol w="2816629"/>
              </a:tblGrid>
              <a:tr h="1858963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DISCOVERY AND NAVIGATION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&amp; Skills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245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CONNECTING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&amp; NETWEORKING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Mental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Health &amp; Self-Efficacy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E2D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GOODS &amp;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  <a:p>
                      <a:pPr algn="ctr"/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Day-to-Day &amp; </a:t>
                      </a:r>
                    </a:p>
                    <a:p>
                      <a:pPr algn="ctr"/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Caregiving/Supports 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E19C3B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3" descr="wingspread-screenshot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0" r="-3586"/>
          <a:stretch/>
        </p:blipFill>
        <p:spPr>
          <a:xfrm>
            <a:off x="457201" y="304801"/>
            <a:ext cx="959355" cy="1173163"/>
          </a:xfrm>
          <a:prstGeom prst="rect">
            <a:avLst/>
          </a:prstGeom>
        </p:spPr>
      </p:pic>
      <p:pic>
        <p:nvPicPr>
          <p:cNvPr id="5" name="Picture 4" descr="goal-of-supporting-families-l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67600" cy="17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94402"/>
            <a:ext cx="8079581" cy="165819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aramond" charset="0"/>
              </a:rPr>
              <a:t>Moving to Supporting </a:t>
            </a:r>
            <a:r>
              <a:rPr lang="en-US" dirty="0">
                <a:latin typeface="Garamond" charset="0"/>
              </a:rPr>
              <a:t>Families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49838"/>
              </p:ext>
            </p:extLst>
          </p:nvPr>
        </p:nvGraphicFramePr>
        <p:xfrm>
          <a:off x="685800" y="1447801"/>
          <a:ext cx="78486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267200"/>
              </a:tblGrid>
              <a:tr h="390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Family Support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Supporting Families 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993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Defined</a:t>
                      </a:r>
                      <a:r>
                        <a:rPr lang="en-US" sz="1800" baseline="0" dirty="0" smtClean="0"/>
                        <a:t> by eligibility, services or programs available, or funding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a program or based on eligibility,</a:t>
                      </a:r>
                      <a:r>
                        <a:rPr lang="en-US" sz="1800" baseline="0" dirty="0" smtClean="0"/>
                        <a:t> it is needs d</a:t>
                      </a:r>
                      <a:r>
                        <a:rPr lang="en-US" sz="1800" dirty="0" smtClean="0"/>
                        <a:t>efined by </a:t>
                      </a:r>
                      <a:r>
                        <a:rPr lang="en-US" sz="1800" baseline="0" dirty="0" smtClean="0"/>
                        <a:t> the </a:t>
                      </a:r>
                      <a:r>
                        <a:rPr lang="en-US" sz="1800" dirty="0" smtClean="0"/>
                        <a:t>families across the lifespan regardless</a:t>
                      </a:r>
                      <a:r>
                        <a:rPr lang="en-US" sz="1800" baseline="0" dirty="0" smtClean="0"/>
                        <a:t> of service provision</a:t>
                      </a:r>
                    </a:p>
                  </a:txBody>
                  <a:tcPr marT="45724" marB="45724"/>
                </a:tc>
              </a:tr>
              <a:tr h="9771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Caregiver</a:t>
                      </a:r>
                      <a:r>
                        <a:rPr lang="en-US" sz="1800" baseline="0" dirty="0" smtClean="0"/>
                        <a:t> or parent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Family is defined functionally; inclusive</a:t>
                      </a:r>
                      <a:r>
                        <a:rPr lang="en-US" sz="1800" baseline="0" dirty="0" smtClean="0"/>
                        <a:t> of siblings, parents with disabilities, grandparents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8142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Tension</a:t>
                      </a:r>
                      <a:r>
                        <a:rPr lang="en-US" sz="1800" baseline="0" dirty="0" smtClean="0"/>
                        <a:t> between self-advocacy and family support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Enhances  opportunities for self-advocacy and self-determination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5699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Crisis, immediate response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Preventative, long-term</a:t>
                      </a:r>
                      <a:r>
                        <a:rPr lang="en-US" sz="1800" baseline="0" dirty="0" smtClean="0"/>
                        <a:t> planning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1131146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Supporting caregiver in order to decrease demand on long-term services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Creates a quality of life for person with DD and their</a:t>
                      </a:r>
                      <a:r>
                        <a:rPr lang="en-US" sz="1800" baseline="0" dirty="0" smtClean="0"/>
                        <a:t> family by supporting their many roles</a:t>
                      </a:r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4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-template purple with cir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Georgia"/>
        <a:ea typeface=""/>
        <a:cs typeface=""/>
      </a:majorFont>
      <a:minorFont>
        <a:latin typeface="Tw Cen MT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-template purple with circles" id="{D7496DBD-19F8-476D-A260-DD0C54E693D8}" vid="{C5CE7805-2DCB-486C-AEC6-3839DDC8D6CD}"/>
    </a:ext>
  </a:extLst>
</a:theme>
</file>

<file path=ppt/theme/theme2.xml><?xml version="1.0" encoding="utf-8"?>
<a:theme xmlns:a="http://schemas.openxmlformats.org/drawingml/2006/main" name="1_cop-template purple with circles">
  <a:themeElements>
    <a:clrScheme name="Custom 9">
      <a:dk1>
        <a:sysClr val="windowText" lastClr="000000"/>
      </a:dk1>
      <a:lt1>
        <a:sysClr val="window" lastClr="FFFFFF"/>
      </a:lt1>
      <a:dk2>
        <a:srgbClr val="212121"/>
      </a:dk2>
      <a:lt2>
        <a:srgbClr val="D8D8D8"/>
      </a:lt2>
      <a:accent1>
        <a:srgbClr val="7030A0"/>
      </a:accent1>
      <a:accent2>
        <a:srgbClr val="34BA9A"/>
      </a:accent2>
      <a:accent3>
        <a:srgbClr val="002060"/>
      </a:accent3>
      <a:accent4>
        <a:srgbClr val="C922E1"/>
      </a:accent4>
      <a:accent5>
        <a:srgbClr val="00B0F0"/>
      </a:accent5>
      <a:accent6>
        <a:srgbClr val="A5A5A5"/>
      </a:accent6>
      <a:hlink>
        <a:srgbClr val="8F8F8F"/>
      </a:hlink>
      <a:folHlink>
        <a:srgbClr val="A5A5A5"/>
      </a:folHlink>
    </a:clrScheme>
    <a:fontScheme name="Custom 3">
      <a:majorFont>
        <a:latin typeface="Georgia"/>
        <a:ea typeface=""/>
        <a:cs typeface=""/>
      </a:majorFont>
      <a:minorFont>
        <a:latin typeface="Tw Cen MT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-template purple with circles" id="{D7496DBD-19F8-476D-A260-DD0C54E693D8}" vid="{C5CE7805-2DCB-486C-AEC6-3839DDC8D6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3201</Words>
  <Application>Microsoft Office PowerPoint</Application>
  <PresentationFormat>On-screen Show (4:3)</PresentationFormat>
  <Paragraphs>553</Paragraphs>
  <Slides>67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2" baseType="lpstr">
      <vt:lpstr>ＭＳ Ｐゴシック</vt:lpstr>
      <vt:lpstr>ＭＳ Ｐゴシック</vt:lpstr>
      <vt:lpstr>Arial</vt:lpstr>
      <vt:lpstr>Calibri</vt:lpstr>
      <vt:lpstr>Courier New</vt:lpstr>
      <vt:lpstr>Garamond</vt:lpstr>
      <vt:lpstr>Georgia</vt:lpstr>
      <vt:lpstr>MoolBoran</vt:lpstr>
      <vt:lpstr>Palatino</vt:lpstr>
      <vt:lpstr>Trebuchet MS</vt:lpstr>
      <vt:lpstr>Tw Cen MT</vt:lpstr>
      <vt:lpstr>Verdana</vt:lpstr>
      <vt:lpstr>cop-template purple with circles</vt:lpstr>
      <vt:lpstr>1_cop-template purple with circles</vt:lpstr>
      <vt:lpstr>Worksheet</vt:lpstr>
      <vt:lpstr>National Community of Practice on Supports to families</vt:lpstr>
      <vt:lpstr>About Barb</vt:lpstr>
      <vt:lpstr>About Sheli</vt:lpstr>
      <vt:lpstr>PowerPoint Presentation</vt:lpstr>
      <vt:lpstr>PowerPoint Presentation</vt:lpstr>
      <vt:lpstr>Current Reality of Service and Supports</vt:lpstr>
      <vt:lpstr>Families Support  Members with I/DD</vt:lpstr>
      <vt:lpstr>Defining Supports to  Families</vt:lpstr>
      <vt:lpstr>Moving to Supporting Families </vt:lpstr>
      <vt:lpstr>Type of Change that is Needed</vt:lpstr>
      <vt:lpstr>Services and Supports  are Evolving</vt:lpstr>
      <vt:lpstr>PowerPoint Presentation</vt:lpstr>
      <vt:lpstr>“Good Life for All ”</vt:lpstr>
      <vt:lpstr>PowerPoint Presentation</vt:lpstr>
      <vt:lpstr>Ohioans with Disabilities </vt:lpstr>
      <vt:lpstr>Connecticut Data</vt:lpstr>
      <vt:lpstr> Recognizing Lifelong impact of Family: Person Centered Supports within the context of family</vt:lpstr>
      <vt:lpstr>PowerPoint Presentation</vt:lpstr>
      <vt:lpstr>PowerPoint Presentation</vt:lpstr>
      <vt:lpstr>Three Types of Supports</vt:lpstr>
      <vt:lpstr>LifeCourse Integrated          Supports STAR</vt:lpstr>
      <vt:lpstr>PowerPoint Presentation</vt:lpstr>
      <vt:lpstr>PowerPoint Presentation</vt:lpstr>
      <vt:lpstr> Daily Activity Problem Sovling</vt:lpstr>
      <vt:lpstr>The Arc StL  Problem Solving for Info and referral</vt:lpstr>
      <vt:lpstr>Focusing on Services and Supports</vt:lpstr>
      <vt:lpstr>PowerPoint Presentation</vt:lpstr>
      <vt:lpstr>     Calendar to Star/Planning</vt:lpstr>
      <vt:lpstr>Ben’s Safety &amp; Security Star</vt:lpstr>
      <vt:lpstr>PowerPoint Presentation</vt:lpstr>
      <vt:lpstr>Partnering with People with Disabilities and their Families so they can  Engage, Lead, and Drive  Policy and Systems Change</vt:lpstr>
      <vt:lpstr>PowerPoint Presentation</vt:lpstr>
      <vt:lpstr>Supporting Families in Connecticut</vt:lpstr>
      <vt:lpstr>PowerPoint Presentation</vt:lpstr>
      <vt:lpstr>PowerPoint Presentation</vt:lpstr>
      <vt:lpstr>ALL: Public Health Framework</vt:lpstr>
      <vt:lpstr>Constructing Universal Strategies for Supporting Individuals with Disabilities and Families Across the LifeCourse</vt:lpstr>
      <vt:lpstr>PowerPoint Presentation</vt:lpstr>
      <vt:lpstr>Reframing for All Stakeholders: Developing Materials</vt:lpstr>
      <vt:lpstr>Reframing for All Stakeholders: Disseminating Broadly</vt:lpstr>
      <vt:lpstr>PowerPoint Presentation</vt:lpstr>
      <vt:lpstr>State Structures Connecting Families to Support at the Front Door</vt:lpstr>
      <vt:lpstr>State Structures Support Coordinator Training </vt:lpstr>
      <vt:lpstr>PowerPoint Presentation</vt:lpstr>
      <vt:lpstr>                 </vt:lpstr>
      <vt:lpstr>PowerPoint Presentation</vt:lpstr>
      <vt:lpstr>LifeCourse School Portfolio</vt:lpstr>
      <vt:lpstr>Adult Employment Trajectory</vt:lpstr>
      <vt:lpstr>Integrating Systems and Initiatives: No Wrong Door/ ADRC</vt:lpstr>
      <vt:lpstr>State Structures State Waitlists</vt:lpstr>
      <vt:lpstr>Organizational Strategic Thinking: Evolving Day Habilitation Services</vt:lpstr>
      <vt:lpstr>  </vt:lpstr>
      <vt:lpstr>State Structures Medicaid State Plans and Waivers  </vt:lpstr>
      <vt:lpstr>PowerPoint Presentation</vt:lpstr>
      <vt:lpstr>Connecticut  Community of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Connecticut’s Successes</vt:lpstr>
      <vt:lpstr>Next Steps for Year 4/5</vt:lpstr>
      <vt:lpstr>National CoP Next Steps: Supporting Families Focus Areas Year 4 &amp; 5</vt:lpstr>
      <vt:lpstr>Ways to Get involved!</vt:lpstr>
      <vt:lpstr>LifeCourse  Educational Materials </vt:lpstr>
      <vt:lpstr>Contact Information  Sheli Reynolds reynoldsmc@umkc.edu  Barb Brent bbrent@nasddds.org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community of practice</dc:title>
  <dc:creator>Mary Lee Fay</dc:creator>
  <cp:lastModifiedBy>Hiles, Rachel K.</cp:lastModifiedBy>
  <cp:revision>158</cp:revision>
  <dcterms:created xsi:type="dcterms:W3CDTF">2014-05-19T16:43:52Z</dcterms:created>
  <dcterms:modified xsi:type="dcterms:W3CDTF">2016-05-23T16:55:32Z</dcterms:modified>
</cp:coreProperties>
</file>