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 id="2147483912" r:id="rId2"/>
    <p:sldMasterId id="2147483924" r:id="rId3"/>
    <p:sldMasterId id="2147483936" r:id="rId4"/>
    <p:sldMasterId id="2147483972" r:id="rId5"/>
    <p:sldMasterId id="2147483984" r:id="rId6"/>
    <p:sldMasterId id="2147483996" r:id="rId7"/>
    <p:sldMasterId id="2147484044" r:id="rId8"/>
    <p:sldMasterId id="2147484080" r:id="rId9"/>
    <p:sldMasterId id="2147484092" r:id="rId10"/>
    <p:sldMasterId id="2147484116" r:id="rId11"/>
    <p:sldMasterId id="2147484128" r:id="rId12"/>
    <p:sldMasterId id="2147484152" r:id="rId13"/>
  </p:sldMasterIdLst>
  <p:notesMasterIdLst>
    <p:notesMasterId r:id="rId155"/>
  </p:notesMasterIdLst>
  <p:handoutMasterIdLst>
    <p:handoutMasterId r:id="rId156"/>
  </p:handoutMasterIdLst>
  <p:sldIdLst>
    <p:sldId id="902" r:id="rId14"/>
    <p:sldId id="1096" r:id="rId15"/>
    <p:sldId id="1248" r:id="rId16"/>
    <p:sldId id="1267" r:id="rId17"/>
    <p:sldId id="1265" r:id="rId18"/>
    <p:sldId id="1266" r:id="rId19"/>
    <p:sldId id="814" r:id="rId20"/>
    <p:sldId id="815" r:id="rId21"/>
    <p:sldId id="903" r:id="rId22"/>
    <p:sldId id="1172" r:id="rId23"/>
    <p:sldId id="1174" r:id="rId24"/>
    <p:sldId id="822" r:id="rId25"/>
    <p:sldId id="1008" r:id="rId26"/>
    <p:sldId id="741" r:id="rId27"/>
    <p:sldId id="1222" r:id="rId28"/>
    <p:sldId id="1224" r:id="rId29"/>
    <p:sldId id="1223" r:id="rId30"/>
    <p:sldId id="823" r:id="rId31"/>
    <p:sldId id="817" r:id="rId32"/>
    <p:sldId id="818" r:id="rId33"/>
    <p:sldId id="833" r:id="rId34"/>
    <p:sldId id="648" r:id="rId35"/>
    <p:sldId id="1178" r:id="rId36"/>
    <p:sldId id="826" r:id="rId37"/>
    <p:sldId id="1250" r:id="rId38"/>
    <p:sldId id="650" r:id="rId39"/>
    <p:sldId id="579" r:id="rId40"/>
    <p:sldId id="828" r:id="rId41"/>
    <p:sldId id="585" r:id="rId42"/>
    <p:sldId id="583" r:id="rId43"/>
    <p:sldId id="1212" r:id="rId44"/>
    <p:sldId id="1193" r:id="rId45"/>
    <p:sldId id="629" r:id="rId46"/>
    <p:sldId id="1085" r:id="rId47"/>
    <p:sldId id="1194" r:id="rId48"/>
    <p:sldId id="584" r:id="rId49"/>
    <p:sldId id="905" r:id="rId50"/>
    <p:sldId id="1046" r:id="rId51"/>
    <p:sldId id="1181" r:id="rId52"/>
    <p:sldId id="1195" r:id="rId53"/>
    <p:sldId id="1183" r:id="rId54"/>
    <p:sldId id="1245" r:id="rId55"/>
    <p:sldId id="1196" r:id="rId56"/>
    <p:sldId id="1048" r:id="rId57"/>
    <p:sldId id="868" r:id="rId58"/>
    <p:sldId id="1022" r:id="rId59"/>
    <p:sldId id="1197" r:id="rId60"/>
    <p:sldId id="1198" r:id="rId61"/>
    <p:sldId id="1185" r:id="rId62"/>
    <p:sldId id="837" r:id="rId63"/>
    <p:sldId id="1117" r:id="rId64"/>
    <p:sldId id="1186" r:id="rId65"/>
    <p:sldId id="655" r:id="rId66"/>
    <p:sldId id="665" r:id="rId67"/>
    <p:sldId id="695" r:id="rId68"/>
    <p:sldId id="1021" r:id="rId69"/>
    <p:sldId id="957" r:id="rId70"/>
    <p:sldId id="1031" r:id="rId71"/>
    <p:sldId id="1057" r:id="rId72"/>
    <p:sldId id="841" r:id="rId73"/>
    <p:sldId id="842" r:id="rId74"/>
    <p:sldId id="1201" r:id="rId75"/>
    <p:sldId id="1252" r:id="rId76"/>
    <p:sldId id="1259" r:id="rId77"/>
    <p:sldId id="1202" r:id="rId78"/>
    <p:sldId id="1203" r:id="rId79"/>
    <p:sldId id="1260" r:id="rId80"/>
    <p:sldId id="1253" r:id="rId81"/>
    <p:sldId id="1257" r:id="rId82"/>
    <p:sldId id="1258" r:id="rId83"/>
    <p:sldId id="1261" r:id="rId84"/>
    <p:sldId id="1204" r:id="rId85"/>
    <p:sldId id="1262" r:id="rId86"/>
    <p:sldId id="1205" r:id="rId87"/>
    <p:sldId id="1207" r:id="rId88"/>
    <p:sldId id="1251" r:id="rId89"/>
    <p:sldId id="1255" r:id="rId90"/>
    <p:sldId id="1264" r:id="rId91"/>
    <p:sldId id="1213" r:id="rId92"/>
    <p:sldId id="1120" r:id="rId93"/>
    <p:sldId id="1075" r:id="rId94"/>
    <p:sldId id="1157" r:id="rId95"/>
    <p:sldId id="1158" r:id="rId96"/>
    <p:sldId id="1159" r:id="rId97"/>
    <p:sldId id="1160" r:id="rId98"/>
    <p:sldId id="1161" r:id="rId99"/>
    <p:sldId id="1162" r:id="rId100"/>
    <p:sldId id="1263" r:id="rId101"/>
    <p:sldId id="1076" r:id="rId102"/>
    <p:sldId id="1069" r:id="rId103"/>
    <p:sldId id="1070" r:id="rId104"/>
    <p:sldId id="1071" r:id="rId105"/>
    <p:sldId id="982" r:id="rId106"/>
    <p:sldId id="1113" r:id="rId107"/>
    <p:sldId id="1114" r:id="rId108"/>
    <p:sldId id="1115" r:id="rId109"/>
    <p:sldId id="1116" r:id="rId110"/>
    <p:sldId id="901" r:id="rId111"/>
    <p:sldId id="1119" r:id="rId112"/>
    <p:sldId id="968" r:id="rId113"/>
    <p:sldId id="969" r:id="rId114"/>
    <p:sldId id="874" r:id="rId115"/>
    <p:sldId id="1037" r:id="rId116"/>
    <p:sldId id="1036" r:id="rId117"/>
    <p:sldId id="1148" r:id="rId118"/>
    <p:sldId id="1149" r:id="rId119"/>
    <p:sldId id="1150" r:id="rId120"/>
    <p:sldId id="1151" r:id="rId121"/>
    <p:sldId id="1168" r:id="rId122"/>
    <p:sldId id="1123" r:id="rId123"/>
    <p:sldId id="1164" r:id="rId124"/>
    <p:sldId id="1126" r:id="rId125"/>
    <p:sldId id="995" r:id="rId126"/>
    <p:sldId id="996" r:id="rId127"/>
    <p:sldId id="997" r:id="rId128"/>
    <p:sldId id="1000" r:id="rId129"/>
    <p:sldId id="1001" r:id="rId130"/>
    <p:sldId id="1002" r:id="rId131"/>
    <p:sldId id="918" r:id="rId132"/>
    <p:sldId id="1231" r:id="rId133"/>
    <p:sldId id="1233" r:id="rId134"/>
    <p:sldId id="1234" r:id="rId135"/>
    <p:sldId id="1235" r:id="rId136"/>
    <p:sldId id="1129" r:id="rId137"/>
    <p:sldId id="1121" r:id="rId138"/>
    <p:sldId id="797" r:id="rId139"/>
    <p:sldId id="1122" r:id="rId140"/>
    <p:sldId id="977" r:id="rId141"/>
    <p:sldId id="1225" r:id="rId142"/>
    <p:sldId id="1226" r:id="rId143"/>
    <p:sldId id="1230" r:id="rId144"/>
    <p:sldId id="1237" r:id="rId145"/>
    <p:sldId id="1240" r:id="rId146"/>
    <p:sldId id="1241" r:id="rId147"/>
    <p:sldId id="1238" r:id="rId148"/>
    <p:sldId id="1239" r:id="rId149"/>
    <p:sldId id="1242" r:id="rId150"/>
    <p:sldId id="1243" r:id="rId151"/>
    <p:sldId id="1246" r:id="rId152"/>
    <p:sldId id="1247" r:id="rId153"/>
    <p:sldId id="1236" r:id="rId154"/>
  </p:sldIdLst>
  <p:sldSz cx="9144000" cy="6858000" type="screen4x3"/>
  <p:notesSz cx="6900863" cy="9291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6">
          <p15:clr>
            <a:srgbClr val="A4A3A4"/>
          </p15:clr>
        </p15:guide>
        <p15:guide id="2" pos="217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20BD"/>
    <a:srgbClr val="EBEBEB"/>
    <a:srgbClr val="C7A2E3"/>
    <a:srgbClr val="EFFBFF"/>
    <a:srgbClr val="8F0000"/>
    <a:srgbClr val="A3DA20"/>
    <a:srgbClr val="F5E8F9"/>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80688" autoAdjust="0"/>
  </p:normalViewPr>
  <p:slideViewPr>
    <p:cSldViewPr snapToGrid="0">
      <p:cViewPr varScale="1">
        <p:scale>
          <a:sx n="103" d="100"/>
          <a:sy n="103" d="100"/>
        </p:scale>
        <p:origin x="1422"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82" d="100"/>
          <a:sy n="82" d="100"/>
        </p:scale>
        <p:origin x="-2864" y="-104"/>
      </p:cViewPr>
      <p:guideLst>
        <p:guide orient="horz" pos="2926"/>
        <p:guide pos="2173"/>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38" Type="http://schemas.openxmlformats.org/officeDocument/2006/relationships/slide" Target="slides/slide125.xml"/><Relationship Id="rId154" Type="http://schemas.openxmlformats.org/officeDocument/2006/relationships/slide" Target="slides/slide141.xml"/><Relationship Id="rId159" Type="http://schemas.openxmlformats.org/officeDocument/2006/relationships/theme" Target="theme/theme1.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144" Type="http://schemas.openxmlformats.org/officeDocument/2006/relationships/slide" Target="slides/slide131.xml"/><Relationship Id="rId149" Type="http://schemas.openxmlformats.org/officeDocument/2006/relationships/slide" Target="slides/slide136.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160" Type="http://schemas.openxmlformats.org/officeDocument/2006/relationships/tableStyles" Target="tableStyles.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slide" Target="slides/slide126.xml"/><Relationship Id="rId80" Type="http://schemas.openxmlformats.org/officeDocument/2006/relationships/slide" Target="slides/slide67.xml"/><Relationship Id="rId85" Type="http://schemas.openxmlformats.org/officeDocument/2006/relationships/slide" Target="slides/slide72.xml"/><Relationship Id="rId150" Type="http://schemas.openxmlformats.org/officeDocument/2006/relationships/slide" Target="slides/slide137.xml"/><Relationship Id="rId155" Type="http://schemas.openxmlformats.org/officeDocument/2006/relationships/notesMaster" Target="notesMasters/notesMaster1.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11" Type="http://schemas.openxmlformats.org/officeDocument/2006/relationships/slide" Target="slides/slide98.xml"/><Relationship Id="rId132" Type="http://schemas.openxmlformats.org/officeDocument/2006/relationships/slide" Target="slides/slide119.xml"/><Relationship Id="rId140" Type="http://schemas.openxmlformats.org/officeDocument/2006/relationships/slide" Target="slides/slide127.xml"/><Relationship Id="rId145" Type="http://schemas.openxmlformats.org/officeDocument/2006/relationships/slide" Target="slides/slide132.xml"/><Relationship Id="rId153" Type="http://schemas.openxmlformats.org/officeDocument/2006/relationships/slide" Target="slides/slide14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slide" Target="slides/slide101.xml"/><Relationship Id="rId119" Type="http://schemas.openxmlformats.org/officeDocument/2006/relationships/slide" Target="slides/slide106.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30" Type="http://schemas.openxmlformats.org/officeDocument/2006/relationships/slide" Target="slides/slide117.xml"/><Relationship Id="rId135" Type="http://schemas.openxmlformats.org/officeDocument/2006/relationships/slide" Target="slides/slide122.xml"/><Relationship Id="rId143" Type="http://schemas.openxmlformats.org/officeDocument/2006/relationships/slide" Target="slides/slide130.xml"/><Relationship Id="rId148" Type="http://schemas.openxmlformats.org/officeDocument/2006/relationships/slide" Target="slides/slide135.xml"/><Relationship Id="rId151" Type="http://schemas.openxmlformats.org/officeDocument/2006/relationships/slide" Target="slides/slide138.xml"/><Relationship Id="rId156"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slide" Target="slides/slide133.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presProps" Target="presProps.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slide" Target="slides/slide13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63CAFE-9664-7D47-9F93-B33D414F8F41}" type="doc">
      <dgm:prSet loTypeId="urn:microsoft.com/office/officeart/2005/8/layout/cycle6" loCatId="" qsTypeId="urn:microsoft.com/office/officeart/2005/8/quickstyle/simple4" qsCatId="simple" csTypeId="urn:microsoft.com/office/officeart/2005/8/colors/accent1_2" csCatId="accent1" phldr="1"/>
      <dgm:spPr/>
      <dgm:t>
        <a:bodyPr/>
        <a:lstStyle/>
        <a:p>
          <a:endParaRPr lang="en-US"/>
        </a:p>
      </dgm:t>
    </dgm:pt>
    <dgm:pt modelId="{7EC72B6E-687D-7C4D-8146-58D4816BC6B0}">
      <dgm:prSet phldrT="[Text]"/>
      <dgm:spPr/>
      <dgm:t>
        <a:bodyPr/>
        <a:lstStyle/>
        <a:p>
          <a:r>
            <a:rPr lang="en-US" dirty="0" smtClean="0"/>
            <a:t>Vision </a:t>
          </a:r>
          <a:endParaRPr lang="en-US" dirty="0"/>
        </a:p>
      </dgm:t>
    </dgm:pt>
    <dgm:pt modelId="{5FFBB04A-9086-1E44-BEEB-C78CCCAFC4A3}" type="parTrans" cxnId="{D7BBADBF-939C-7141-B79A-85CAF79A915D}">
      <dgm:prSet/>
      <dgm:spPr/>
      <dgm:t>
        <a:bodyPr/>
        <a:lstStyle/>
        <a:p>
          <a:endParaRPr lang="en-US"/>
        </a:p>
      </dgm:t>
    </dgm:pt>
    <dgm:pt modelId="{8955007C-48AA-D343-B15B-61B05B7CA61F}" type="sibTrans" cxnId="{D7BBADBF-939C-7141-B79A-85CAF79A915D}">
      <dgm:prSet/>
      <dgm:spPr/>
      <dgm:t>
        <a:bodyPr/>
        <a:lstStyle/>
        <a:p>
          <a:endParaRPr lang="en-US"/>
        </a:p>
      </dgm:t>
    </dgm:pt>
    <dgm:pt modelId="{F5013280-53FC-5D4A-8CCB-2E79B85AAF33}">
      <dgm:prSet phldrT="[Text]"/>
      <dgm:spPr/>
      <dgm:t>
        <a:bodyPr/>
        <a:lstStyle/>
        <a:p>
          <a:r>
            <a:rPr lang="en-US" dirty="0" smtClean="0"/>
            <a:t>Expectations</a:t>
          </a:r>
          <a:endParaRPr lang="en-US" dirty="0"/>
        </a:p>
      </dgm:t>
    </dgm:pt>
    <dgm:pt modelId="{4D5E48ED-6B9D-2141-8A95-88B6006137C4}" type="parTrans" cxnId="{AB0E7608-2146-4D48-A484-B8A1992ADD40}">
      <dgm:prSet/>
      <dgm:spPr/>
      <dgm:t>
        <a:bodyPr/>
        <a:lstStyle/>
        <a:p>
          <a:endParaRPr lang="en-US"/>
        </a:p>
      </dgm:t>
    </dgm:pt>
    <dgm:pt modelId="{6C157D88-5DE6-C449-8D65-4EE98759D223}" type="sibTrans" cxnId="{AB0E7608-2146-4D48-A484-B8A1992ADD40}">
      <dgm:prSet/>
      <dgm:spPr/>
      <dgm:t>
        <a:bodyPr/>
        <a:lstStyle/>
        <a:p>
          <a:endParaRPr lang="en-US"/>
        </a:p>
      </dgm:t>
    </dgm:pt>
    <dgm:pt modelId="{D01EF031-0BD8-2F40-B105-5351635705D7}">
      <dgm:prSet phldrT="[Text]"/>
      <dgm:spPr/>
      <dgm:t>
        <a:bodyPr/>
        <a:lstStyle/>
        <a:p>
          <a:r>
            <a:rPr lang="en-US" dirty="0" smtClean="0"/>
            <a:t>Opportunities </a:t>
          </a:r>
          <a:endParaRPr lang="en-US" dirty="0"/>
        </a:p>
      </dgm:t>
    </dgm:pt>
    <dgm:pt modelId="{D40152AE-FD22-0E43-B151-70833A3B50EE}" type="parTrans" cxnId="{DBC32E89-B73F-F54C-91D0-9C947D5D7246}">
      <dgm:prSet/>
      <dgm:spPr/>
      <dgm:t>
        <a:bodyPr/>
        <a:lstStyle/>
        <a:p>
          <a:endParaRPr lang="en-US"/>
        </a:p>
      </dgm:t>
    </dgm:pt>
    <dgm:pt modelId="{B0ACA1C8-DABF-A34A-93B3-004B6EDCF4F2}" type="sibTrans" cxnId="{DBC32E89-B73F-F54C-91D0-9C947D5D7246}">
      <dgm:prSet/>
      <dgm:spPr/>
      <dgm:t>
        <a:bodyPr/>
        <a:lstStyle/>
        <a:p>
          <a:endParaRPr lang="en-US"/>
        </a:p>
      </dgm:t>
    </dgm:pt>
    <dgm:pt modelId="{1EF96586-64CE-6147-B06A-74E156EE81CC}">
      <dgm:prSet phldrT="[Text]"/>
      <dgm:spPr/>
      <dgm:t>
        <a:bodyPr/>
        <a:lstStyle/>
        <a:p>
          <a:r>
            <a:rPr lang="en-US" dirty="0" smtClean="0"/>
            <a:t>More Possibilities</a:t>
          </a:r>
          <a:endParaRPr lang="en-US" dirty="0"/>
        </a:p>
      </dgm:t>
    </dgm:pt>
    <dgm:pt modelId="{C36384B9-64BC-1C45-9B73-7290FFA55E03}" type="parTrans" cxnId="{C7798196-79C4-F348-886A-701862471D6E}">
      <dgm:prSet/>
      <dgm:spPr/>
      <dgm:t>
        <a:bodyPr/>
        <a:lstStyle/>
        <a:p>
          <a:endParaRPr lang="en-US"/>
        </a:p>
      </dgm:t>
    </dgm:pt>
    <dgm:pt modelId="{176DA3BD-8DBD-3C49-A1D0-761E1CAEFF5B}" type="sibTrans" cxnId="{C7798196-79C4-F348-886A-701862471D6E}">
      <dgm:prSet/>
      <dgm:spPr/>
      <dgm:t>
        <a:bodyPr/>
        <a:lstStyle/>
        <a:p>
          <a:endParaRPr lang="en-US"/>
        </a:p>
      </dgm:t>
    </dgm:pt>
    <dgm:pt modelId="{A13500AF-5C1A-3B42-8DDE-D37EA768C284}">
      <dgm:prSet phldrT="[Text]"/>
      <dgm:spPr/>
      <dgm:t>
        <a:bodyPr/>
        <a:lstStyle/>
        <a:p>
          <a:r>
            <a:rPr lang="en-US" dirty="0" smtClean="0"/>
            <a:t>Experiences</a:t>
          </a:r>
          <a:endParaRPr lang="en-US" dirty="0"/>
        </a:p>
      </dgm:t>
    </dgm:pt>
    <dgm:pt modelId="{F7F69791-6902-A742-A602-7D6A5EC7DB0D}" type="parTrans" cxnId="{C77AEEF4-3E60-3148-AA02-7D49A9F96E1C}">
      <dgm:prSet/>
      <dgm:spPr/>
      <dgm:t>
        <a:bodyPr/>
        <a:lstStyle/>
        <a:p>
          <a:endParaRPr lang="en-US"/>
        </a:p>
      </dgm:t>
    </dgm:pt>
    <dgm:pt modelId="{524A664E-FDA5-2B44-A12E-22BA59FD98FC}" type="sibTrans" cxnId="{C77AEEF4-3E60-3148-AA02-7D49A9F96E1C}">
      <dgm:prSet/>
      <dgm:spPr/>
      <dgm:t>
        <a:bodyPr/>
        <a:lstStyle/>
        <a:p>
          <a:endParaRPr lang="en-US"/>
        </a:p>
      </dgm:t>
    </dgm:pt>
    <dgm:pt modelId="{00E6525A-9F26-774E-8D9A-615CAB8EDAB6}" type="pres">
      <dgm:prSet presAssocID="{7263CAFE-9664-7D47-9F93-B33D414F8F41}" presName="cycle" presStyleCnt="0">
        <dgm:presLayoutVars>
          <dgm:dir/>
          <dgm:resizeHandles val="exact"/>
        </dgm:presLayoutVars>
      </dgm:prSet>
      <dgm:spPr/>
      <dgm:t>
        <a:bodyPr/>
        <a:lstStyle/>
        <a:p>
          <a:endParaRPr lang="en-US"/>
        </a:p>
      </dgm:t>
    </dgm:pt>
    <dgm:pt modelId="{BA92786C-A6B8-754C-AEB5-7FD77B4EFCF2}" type="pres">
      <dgm:prSet presAssocID="{7EC72B6E-687D-7C4D-8146-58D4816BC6B0}" presName="node" presStyleLbl="node1" presStyleIdx="0" presStyleCnt="5">
        <dgm:presLayoutVars>
          <dgm:bulletEnabled val="1"/>
        </dgm:presLayoutVars>
      </dgm:prSet>
      <dgm:spPr/>
      <dgm:t>
        <a:bodyPr/>
        <a:lstStyle/>
        <a:p>
          <a:endParaRPr lang="en-US"/>
        </a:p>
      </dgm:t>
    </dgm:pt>
    <dgm:pt modelId="{C6152812-F352-C345-92F6-E0489BCF8C4A}" type="pres">
      <dgm:prSet presAssocID="{7EC72B6E-687D-7C4D-8146-58D4816BC6B0}" presName="spNode" presStyleCnt="0"/>
      <dgm:spPr/>
    </dgm:pt>
    <dgm:pt modelId="{E1CE2032-3999-1649-90B0-C8B1F37813EC}" type="pres">
      <dgm:prSet presAssocID="{8955007C-48AA-D343-B15B-61B05B7CA61F}" presName="sibTrans" presStyleLbl="sibTrans1D1" presStyleIdx="0" presStyleCnt="5"/>
      <dgm:spPr/>
      <dgm:t>
        <a:bodyPr/>
        <a:lstStyle/>
        <a:p>
          <a:endParaRPr lang="en-US"/>
        </a:p>
      </dgm:t>
    </dgm:pt>
    <dgm:pt modelId="{98545449-DD2A-C74C-91DC-44ED4BDE0BFC}" type="pres">
      <dgm:prSet presAssocID="{F5013280-53FC-5D4A-8CCB-2E79B85AAF33}" presName="node" presStyleLbl="node1" presStyleIdx="1" presStyleCnt="5">
        <dgm:presLayoutVars>
          <dgm:bulletEnabled val="1"/>
        </dgm:presLayoutVars>
      </dgm:prSet>
      <dgm:spPr/>
      <dgm:t>
        <a:bodyPr/>
        <a:lstStyle/>
        <a:p>
          <a:endParaRPr lang="en-US"/>
        </a:p>
      </dgm:t>
    </dgm:pt>
    <dgm:pt modelId="{AA36CF68-8024-9841-BBA6-78D56CEB6A4E}" type="pres">
      <dgm:prSet presAssocID="{F5013280-53FC-5D4A-8CCB-2E79B85AAF33}" presName="spNode" presStyleCnt="0"/>
      <dgm:spPr/>
    </dgm:pt>
    <dgm:pt modelId="{FCB0FD81-B7DA-D741-B972-75D6391D852A}" type="pres">
      <dgm:prSet presAssocID="{6C157D88-5DE6-C449-8D65-4EE98759D223}" presName="sibTrans" presStyleLbl="sibTrans1D1" presStyleIdx="1" presStyleCnt="5"/>
      <dgm:spPr/>
      <dgm:t>
        <a:bodyPr/>
        <a:lstStyle/>
        <a:p>
          <a:endParaRPr lang="en-US"/>
        </a:p>
      </dgm:t>
    </dgm:pt>
    <dgm:pt modelId="{51449CDF-714E-5B48-9C01-E60E57F61C8E}" type="pres">
      <dgm:prSet presAssocID="{D01EF031-0BD8-2F40-B105-5351635705D7}" presName="node" presStyleLbl="node1" presStyleIdx="2" presStyleCnt="5">
        <dgm:presLayoutVars>
          <dgm:bulletEnabled val="1"/>
        </dgm:presLayoutVars>
      </dgm:prSet>
      <dgm:spPr/>
      <dgm:t>
        <a:bodyPr/>
        <a:lstStyle/>
        <a:p>
          <a:endParaRPr lang="en-US"/>
        </a:p>
      </dgm:t>
    </dgm:pt>
    <dgm:pt modelId="{1E332E81-D2FA-9D4D-948F-DB89C7D6769D}" type="pres">
      <dgm:prSet presAssocID="{D01EF031-0BD8-2F40-B105-5351635705D7}" presName="spNode" presStyleCnt="0"/>
      <dgm:spPr/>
    </dgm:pt>
    <dgm:pt modelId="{7F007EEF-7646-1541-8D58-172354AC750D}" type="pres">
      <dgm:prSet presAssocID="{B0ACA1C8-DABF-A34A-93B3-004B6EDCF4F2}" presName="sibTrans" presStyleLbl="sibTrans1D1" presStyleIdx="2" presStyleCnt="5"/>
      <dgm:spPr/>
      <dgm:t>
        <a:bodyPr/>
        <a:lstStyle/>
        <a:p>
          <a:endParaRPr lang="en-US"/>
        </a:p>
      </dgm:t>
    </dgm:pt>
    <dgm:pt modelId="{1ACE458D-32BD-DB48-8597-9B2ECBD50F20}" type="pres">
      <dgm:prSet presAssocID="{A13500AF-5C1A-3B42-8DDE-D37EA768C284}" presName="node" presStyleLbl="node1" presStyleIdx="3" presStyleCnt="5">
        <dgm:presLayoutVars>
          <dgm:bulletEnabled val="1"/>
        </dgm:presLayoutVars>
      </dgm:prSet>
      <dgm:spPr/>
      <dgm:t>
        <a:bodyPr/>
        <a:lstStyle/>
        <a:p>
          <a:endParaRPr lang="en-US"/>
        </a:p>
      </dgm:t>
    </dgm:pt>
    <dgm:pt modelId="{973DB1ED-0BEA-994C-8D8F-6BBDB79A9AEB}" type="pres">
      <dgm:prSet presAssocID="{A13500AF-5C1A-3B42-8DDE-D37EA768C284}" presName="spNode" presStyleCnt="0"/>
      <dgm:spPr/>
    </dgm:pt>
    <dgm:pt modelId="{52245D81-E769-DE41-8844-3401787B83B5}" type="pres">
      <dgm:prSet presAssocID="{524A664E-FDA5-2B44-A12E-22BA59FD98FC}" presName="sibTrans" presStyleLbl="sibTrans1D1" presStyleIdx="3" presStyleCnt="5"/>
      <dgm:spPr/>
      <dgm:t>
        <a:bodyPr/>
        <a:lstStyle/>
        <a:p>
          <a:endParaRPr lang="en-US"/>
        </a:p>
      </dgm:t>
    </dgm:pt>
    <dgm:pt modelId="{503BAB0B-7ECF-2D47-9512-1CDB1F7529B2}" type="pres">
      <dgm:prSet presAssocID="{1EF96586-64CE-6147-B06A-74E156EE81CC}" presName="node" presStyleLbl="node1" presStyleIdx="4" presStyleCnt="5">
        <dgm:presLayoutVars>
          <dgm:bulletEnabled val="1"/>
        </dgm:presLayoutVars>
      </dgm:prSet>
      <dgm:spPr/>
      <dgm:t>
        <a:bodyPr/>
        <a:lstStyle/>
        <a:p>
          <a:endParaRPr lang="en-US"/>
        </a:p>
      </dgm:t>
    </dgm:pt>
    <dgm:pt modelId="{5E939E70-861E-4744-9589-EDD21CDD321E}" type="pres">
      <dgm:prSet presAssocID="{1EF96586-64CE-6147-B06A-74E156EE81CC}" presName="spNode" presStyleCnt="0"/>
      <dgm:spPr/>
    </dgm:pt>
    <dgm:pt modelId="{B0E865E9-A318-FD47-A6B6-FCA826D2CCBD}" type="pres">
      <dgm:prSet presAssocID="{176DA3BD-8DBD-3C49-A1D0-761E1CAEFF5B}" presName="sibTrans" presStyleLbl="sibTrans1D1" presStyleIdx="4" presStyleCnt="5"/>
      <dgm:spPr/>
      <dgm:t>
        <a:bodyPr/>
        <a:lstStyle/>
        <a:p>
          <a:endParaRPr lang="en-US"/>
        </a:p>
      </dgm:t>
    </dgm:pt>
  </dgm:ptLst>
  <dgm:cxnLst>
    <dgm:cxn modelId="{A80DD8F6-EC06-DE45-8CC4-1EE7A0380C0A}" type="presOf" srcId="{F5013280-53FC-5D4A-8CCB-2E79B85AAF33}" destId="{98545449-DD2A-C74C-91DC-44ED4BDE0BFC}" srcOrd="0" destOrd="0" presId="urn:microsoft.com/office/officeart/2005/8/layout/cycle6"/>
    <dgm:cxn modelId="{65CDFA4D-0CAB-5B4A-873E-67F58C9DF319}" type="presOf" srcId="{B0ACA1C8-DABF-A34A-93B3-004B6EDCF4F2}" destId="{7F007EEF-7646-1541-8D58-172354AC750D}" srcOrd="0" destOrd="0" presId="urn:microsoft.com/office/officeart/2005/8/layout/cycle6"/>
    <dgm:cxn modelId="{41D86185-E719-CC49-BFAB-435F3690F7D4}" type="presOf" srcId="{6C157D88-5DE6-C449-8D65-4EE98759D223}" destId="{FCB0FD81-B7DA-D741-B972-75D6391D852A}" srcOrd="0" destOrd="0" presId="urn:microsoft.com/office/officeart/2005/8/layout/cycle6"/>
    <dgm:cxn modelId="{DCD2C067-2ED6-6543-A843-5B3DCEB22BB5}" type="presOf" srcId="{D01EF031-0BD8-2F40-B105-5351635705D7}" destId="{51449CDF-714E-5B48-9C01-E60E57F61C8E}" srcOrd="0" destOrd="0" presId="urn:microsoft.com/office/officeart/2005/8/layout/cycle6"/>
    <dgm:cxn modelId="{E42D358A-9E8E-354D-B0C4-15CB9EB37F73}" type="presOf" srcId="{A13500AF-5C1A-3B42-8DDE-D37EA768C284}" destId="{1ACE458D-32BD-DB48-8597-9B2ECBD50F20}" srcOrd="0" destOrd="0" presId="urn:microsoft.com/office/officeart/2005/8/layout/cycle6"/>
    <dgm:cxn modelId="{C77AEEF4-3E60-3148-AA02-7D49A9F96E1C}" srcId="{7263CAFE-9664-7D47-9F93-B33D414F8F41}" destId="{A13500AF-5C1A-3B42-8DDE-D37EA768C284}" srcOrd="3" destOrd="0" parTransId="{F7F69791-6902-A742-A602-7D6A5EC7DB0D}" sibTransId="{524A664E-FDA5-2B44-A12E-22BA59FD98FC}"/>
    <dgm:cxn modelId="{AB0E7608-2146-4D48-A484-B8A1992ADD40}" srcId="{7263CAFE-9664-7D47-9F93-B33D414F8F41}" destId="{F5013280-53FC-5D4A-8CCB-2E79B85AAF33}" srcOrd="1" destOrd="0" parTransId="{4D5E48ED-6B9D-2141-8A95-88B6006137C4}" sibTransId="{6C157D88-5DE6-C449-8D65-4EE98759D223}"/>
    <dgm:cxn modelId="{DBC32E89-B73F-F54C-91D0-9C947D5D7246}" srcId="{7263CAFE-9664-7D47-9F93-B33D414F8F41}" destId="{D01EF031-0BD8-2F40-B105-5351635705D7}" srcOrd="2" destOrd="0" parTransId="{D40152AE-FD22-0E43-B151-70833A3B50EE}" sibTransId="{B0ACA1C8-DABF-A34A-93B3-004B6EDCF4F2}"/>
    <dgm:cxn modelId="{FA9415F7-299A-B04D-AD91-CEB62789F30A}" type="presOf" srcId="{176DA3BD-8DBD-3C49-A1D0-761E1CAEFF5B}" destId="{B0E865E9-A318-FD47-A6B6-FCA826D2CCBD}" srcOrd="0" destOrd="0" presId="urn:microsoft.com/office/officeart/2005/8/layout/cycle6"/>
    <dgm:cxn modelId="{104FF198-7546-7848-8550-B98E8C5B18CD}" type="presOf" srcId="{7EC72B6E-687D-7C4D-8146-58D4816BC6B0}" destId="{BA92786C-A6B8-754C-AEB5-7FD77B4EFCF2}" srcOrd="0" destOrd="0" presId="urn:microsoft.com/office/officeart/2005/8/layout/cycle6"/>
    <dgm:cxn modelId="{4C7760B5-4D8F-AC4D-9582-9D0E92AE71A4}" type="presOf" srcId="{1EF96586-64CE-6147-B06A-74E156EE81CC}" destId="{503BAB0B-7ECF-2D47-9512-1CDB1F7529B2}" srcOrd="0" destOrd="0" presId="urn:microsoft.com/office/officeart/2005/8/layout/cycle6"/>
    <dgm:cxn modelId="{C7798196-79C4-F348-886A-701862471D6E}" srcId="{7263CAFE-9664-7D47-9F93-B33D414F8F41}" destId="{1EF96586-64CE-6147-B06A-74E156EE81CC}" srcOrd="4" destOrd="0" parTransId="{C36384B9-64BC-1C45-9B73-7290FFA55E03}" sibTransId="{176DA3BD-8DBD-3C49-A1D0-761E1CAEFF5B}"/>
    <dgm:cxn modelId="{D7BBADBF-939C-7141-B79A-85CAF79A915D}" srcId="{7263CAFE-9664-7D47-9F93-B33D414F8F41}" destId="{7EC72B6E-687D-7C4D-8146-58D4816BC6B0}" srcOrd="0" destOrd="0" parTransId="{5FFBB04A-9086-1E44-BEEB-C78CCCAFC4A3}" sibTransId="{8955007C-48AA-D343-B15B-61B05B7CA61F}"/>
    <dgm:cxn modelId="{EB34631D-E7B7-AC4B-A9B9-18BF06C80EBC}" type="presOf" srcId="{8955007C-48AA-D343-B15B-61B05B7CA61F}" destId="{E1CE2032-3999-1649-90B0-C8B1F37813EC}" srcOrd="0" destOrd="0" presId="urn:microsoft.com/office/officeart/2005/8/layout/cycle6"/>
    <dgm:cxn modelId="{16E4FEDD-BA43-4A47-9BF1-07FC3F1E2D1B}" type="presOf" srcId="{524A664E-FDA5-2B44-A12E-22BA59FD98FC}" destId="{52245D81-E769-DE41-8844-3401787B83B5}" srcOrd="0" destOrd="0" presId="urn:microsoft.com/office/officeart/2005/8/layout/cycle6"/>
    <dgm:cxn modelId="{321163BB-7EA0-6848-94A3-D0DFF5C08A04}" type="presOf" srcId="{7263CAFE-9664-7D47-9F93-B33D414F8F41}" destId="{00E6525A-9F26-774E-8D9A-615CAB8EDAB6}" srcOrd="0" destOrd="0" presId="urn:microsoft.com/office/officeart/2005/8/layout/cycle6"/>
    <dgm:cxn modelId="{887E9A5A-8E58-C94E-8D3F-DECAF1EA9A54}" type="presParOf" srcId="{00E6525A-9F26-774E-8D9A-615CAB8EDAB6}" destId="{BA92786C-A6B8-754C-AEB5-7FD77B4EFCF2}" srcOrd="0" destOrd="0" presId="urn:microsoft.com/office/officeart/2005/8/layout/cycle6"/>
    <dgm:cxn modelId="{413CE035-5E15-7843-B9DC-F6F48715C770}" type="presParOf" srcId="{00E6525A-9F26-774E-8D9A-615CAB8EDAB6}" destId="{C6152812-F352-C345-92F6-E0489BCF8C4A}" srcOrd="1" destOrd="0" presId="urn:microsoft.com/office/officeart/2005/8/layout/cycle6"/>
    <dgm:cxn modelId="{221CF03A-74E0-7243-BAB8-206BB6EE4349}" type="presParOf" srcId="{00E6525A-9F26-774E-8D9A-615CAB8EDAB6}" destId="{E1CE2032-3999-1649-90B0-C8B1F37813EC}" srcOrd="2" destOrd="0" presId="urn:microsoft.com/office/officeart/2005/8/layout/cycle6"/>
    <dgm:cxn modelId="{0251A958-7915-F94B-BADD-55B6A9296C1D}" type="presParOf" srcId="{00E6525A-9F26-774E-8D9A-615CAB8EDAB6}" destId="{98545449-DD2A-C74C-91DC-44ED4BDE0BFC}" srcOrd="3" destOrd="0" presId="urn:microsoft.com/office/officeart/2005/8/layout/cycle6"/>
    <dgm:cxn modelId="{00047AF0-DE52-2F4A-AE51-AD0CBB76B1E2}" type="presParOf" srcId="{00E6525A-9F26-774E-8D9A-615CAB8EDAB6}" destId="{AA36CF68-8024-9841-BBA6-78D56CEB6A4E}" srcOrd="4" destOrd="0" presId="urn:microsoft.com/office/officeart/2005/8/layout/cycle6"/>
    <dgm:cxn modelId="{B769C3C1-57CB-FD46-AA75-424D78A6471C}" type="presParOf" srcId="{00E6525A-9F26-774E-8D9A-615CAB8EDAB6}" destId="{FCB0FD81-B7DA-D741-B972-75D6391D852A}" srcOrd="5" destOrd="0" presId="urn:microsoft.com/office/officeart/2005/8/layout/cycle6"/>
    <dgm:cxn modelId="{661A711B-373E-0B43-9602-A94FA6C925B6}" type="presParOf" srcId="{00E6525A-9F26-774E-8D9A-615CAB8EDAB6}" destId="{51449CDF-714E-5B48-9C01-E60E57F61C8E}" srcOrd="6" destOrd="0" presId="urn:microsoft.com/office/officeart/2005/8/layout/cycle6"/>
    <dgm:cxn modelId="{5004822D-D8DB-CB46-80B6-E1871714E870}" type="presParOf" srcId="{00E6525A-9F26-774E-8D9A-615CAB8EDAB6}" destId="{1E332E81-D2FA-9D4D-948F-DB89C7D6769D}" srcOrd="7" destOrd="0" presId="urn:microsoft.com/office/officeart/2005/8/layout/cycle6"/>
    <dgm:cxn modelId="{FB16292C-8CB4-C04B-A9F2-E64DBEF4AE6F}" type="presParOf" srcId="{00E6525A-9F26-774E-8D9A-615CAB8EDAB6}" destId="{7F007EEF-7646-1541-8D58-172354AC750D}" srcOrd="8" destOrd="0" presId="urn:microsoft.com/office/officeart/2005/8/layout/cycle6"/>
    <dgm:cxn modelId="{7E48846C-2342-BD49-A014-8DA12B8E4555}" type="presParOf" srcId="{00E6525A-9F26-774E-8D9A-615CAB8EDAB6}" destId="{1ACE458D-32BD-DB48-8597-9B2ECBD50F20}" srcOrd="9" destOrd="0" presId="urn:microsoft.com/office/officeart/2005/8/layout/cycle6"/>
    <dgm:cxn modelId="{289D0C23-D500-B947-9180-D4BDF8A41116}" type="presParOf" srcId="{00E6525A-9F26-774E-8D9A-615CAB8EDAB6}" destId="{973DB1ED-0BEA-994C-8D8F-6BBDB79A9AEB}" srcOrd="10" destOrd="0" presId="urn:microsoft.com/office/officeart/2005/8/layout/cycle6"/>
    <dgm:cxn modelId="{A0E42CC5-8C3F-234B-9AAF-6F66A56D18F4}" type="presParOf" srcId="{00E6525A-9F26-774E-8D9A-615CAB8EDAB6}" destId="{52245D81-E769-DE41-8844-3401787B83B5}" srcOrd="11" destOrd="0" presId="urn:microsoft.com/office/officeart/2005/8/layout/cycle6"/>
    <dgm:cxn modelId="{525905D4-C49D-2F46-9F67-A258FE1FEC3D}" type="presParOf" srcId="{00E6525A-9F26-774E-8D9A-615CAB8EDAB6}" destId="{503BAB0B-7ECF-2D47-9512-1CDB1F7529B2}" srcOrd="12" destOrd="0" presId="urn:microsoft.com/office/officeart/2005/8/layout/cycle6"/>
    <dgm:cxn modelId="{620B5333-DEF6-744C-9AF8-45497BEDA80C}" type="presParOf" srcId="{00E6525A-9F26-774E-8D9A-615CAB8EDAB6}" destId="{5E939E70-861E-4744-9589-EDD21CDD321E}" srcOrd="13" destOrd="0" presId="urn:microsoft.com/office/officeart/2005/8/layout/cycle6"/>
    <dgm:cxn modelId="{D26043C6-D9FA-804E-9DDD-345CC51EA771}" type="presParOf" srcId="{00E6525A-9F26-774E-8D9A-615CAB8EDAB6}" destId="{B0E865E9-A318-FD47-A6B6-FCA826D2CCBD}"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92786C-A6B8-754C-AEB5-7FD77B4EFCF2}">
      <dsp:nvSpPr>
        <dsp:cNvPr id="0" name=""/>
        <dsp:cNvSpPr/>
      </dsp:nvSpPr>
      <dsp:spPr>
        <a:xfrm>
          <a:off x="2495869" y="1891"/>
          <a:ext cx="1507358" cy="979783"/>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Vision </a:t>
          </a:r>
          <a:endParaRPr lang="en-US" sz="1700" kern="1200" dirty="0"/>
        </a:p>
      </dsp:txBody>
      <dsp:txXfrm>
        <a:off x="2543698" y="49720"/>
        <a:ext cx="1411700" cy="884125"/>
      </dsp:txXfrm>
    </dsp:sp>
    <dsp:sp modelId="{E1CE2032-3999-1649-90B0-C8B1F37813EC}">
      <dsp:nvSpPr>
        <dsp:cNvPr id="0" name=""/>
        <dsp:cNvSpPr/>
      </dsp:nvSpPr>
      <dsp:spPr>
        <a:xfrm>
          <a:off x="1290132" y="491783"/>
          <a:ext cx="3918832" cy="3918832"/>
        </a:xfrm>
        <a:custGeom>
          <a:avLst/>
          <a:gdLst/>
          <a:ahLst/>
          <a:cxnLst/>
          <a:rect l="0" t="0" r="0" b="0"/>
          <a:pathLst>
            <a:path>
              <a:moveTo>
                <a:pt x="2723474" y="155108"/>
              </a:moveTo>
              <a:arcTo wR="1959416" hR="1959416" stAng="17577053" swAng="196384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8545449-DD2A-C74C-91DC-44ED4BDE0BFC}">
      <dsp:nvSpPr>
        <dsp:cNvPr id="0" name=""/>
        <dsp:cNvSpPr/>
      </dsp:nvSpPr>
      <dsp:spPr>
        <a:xfrm>
          <a:off x="4359384" y="1355814"/>
          <a:ext cx="1507358" cy="979783"/>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Expectations</a:t>
          </a:r>
          <a:endParaRPr lang="en-US" sz="1700" kern="1200" dirty="0"/>
        </a:p>
      </dsp:txBody>
      <dsp:txXfrm>
        <a:off x="4407213" y="1403643"/>
        <a:ext cx="1411700" cy="884125"/>
      </dsp:txXfrm>
    </dsp:sp>
    <dsp:sp modelId="{FCB0FD81-B7DA-D741-B972-75D6391D852A}">
      <dsp:nvSpPr>
        <dsp:cNvPr id="0" name=""/>
        <dsp:cNvSpPr/>
      </dsp:nvSpPr>
      <dsp:spPr>
        <a:xfrm>
          <a:off x="1290132" y="491783"/>
          <a:ext cx="3918832" cy="3918832"/>
        </a:xfrm>
        <a:custGeom>
          <a:avLst/>
          <a:gdLst/>
          <a:ahLst/>
          <a:cxnLst/>
          <a:rect l="0" t="0" r="0" b="0"/>
          <a:pathLst>
            <a:path>
              <a:moveTo>
                <a:pt x="3916119" y="1856349"/>
              </a:moveTo>
              <a:arcTo wR="1959416" hR="1959416" stAng="21419089" swAng="219807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1449CDF-714E-5B48-9C01-E60E57F61C8E}">
      <dsp:nvSpPr>
        <dsp:cNvPr id="0" name=""/>
        <dsp:cNvSpPr/>
      </dsp:nvSpPr>
      <dsp:spPr>
        <a:xfrm>
          <a:off x="3647584" y="3546508"/>
          <a:ext cx="1507358" cy="979783"/>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Opportunities </a:t>
          </a:r>
          <a:endParaRPr lang="en-US" sz="1700" kern="1200" dirty="0"/>
        </a:p>
      </dsp:txBody>
      <dsp:txXfrm>
        <a:off x="3695413" y="3594337"/>
        <a:ext cx="1411700" cy="884125"/>
      </dsp:txXfrm>
    </dsp:sp>
    <dsp:sp modelId="{7F007EEF-7646-1541-8D58-172354AC750D}">
      <dsp:nvSpPr>
        <dsp:cNvPr id="0" name=""/>
        <dsp:cNvSpPr/>
      </dsp:nvSpPr>
      <dsp:spPr>
        <a:xfrm>
          <a:off x="1290132" y="491783"/>
          <a:ext cx="3918832" cy="3918832"/>
        </a:xfrm>
        <a:custGeom>
          <a:avLst/>
          <a:gdLst/>
          <a:ahLst/>
          <a:cxnLst/>
          <a:rect l="0" t="0" r="0" b="0"/>
          <a:pathLst>
            <a:path>
              <a:moveTo>
                <a:pt x="2349654" y="3879578"/>
              </a:moveTo>
              <a:arcTo wR="1959416" hR="1959416" stAng="4710727" swAng="137854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ACE458D-32BD-DB48-8597-9B2ECBD50F20}">
      <dsp:nvSpPr>
        <dsp:cNvPr id="0" name=""/>
        <dsp:cNvSpPr/>
      </dsp:nvSpPr>
      <dsp:spPr>
        <a:xfrm>
          <a:off x="1344153" y="3546508"/>
          <a:ext cx="1507358" cy="979783"/>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Experiences</a:t>
          </a:r>
          <a:endParaRPr lang="en-US" sz="1700" kern="1200" dirty="0"/>
        </a:p>
      </dsp:txBody>
      <dsp:txXfrm>
        <a:off x="1391982" y="3594337"/>
        <a:ext cx="1411700" cy="884125"/>
      </dsp:txXfrm>
    </dsp:sp>
    <dsp:sp modelId="{52245D81-E769-DE41-8844-3401787B83B5}">
      <dsp:nvSpPr>
        <dsp:cNvPr id="0" name=""/>
        <dsp:cNvSpPr/>
      </dsp:nvSpPr>
      <dsp:spPr>
        <a:xfrm>
          <a:off x="1290132" y="491783"/>
          <a:ext cx="3918832" cy="3918832"/>
        </a:xfrm>
        <a:custGeom>
          <a:avLst/>
          <a:gdLst/>
          <a:ahLst/>
          <a:cxnLst/>
          <a:rect l="0" t="0" r="0" b="0"/>
          <a:pathLst>
            <a:path>
              <a:moveTo>
                <a:pt x="327744" y="3044293"/>
              </a:moveTo>
              <a:arcTo wR="1959416" hR="1959416" stAng="8782835" swAng="219807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03BAB0B-7ECF-2D47-9512-1CDB1F7529B2}">
      <dsp:nvSpPr>
        <dsp:cNvPr id="0" name=""/>
        <dsp:cNvSpPr/>
      </dsp:nvSpPr>
      <dsp:spPr>
        <a:xfrm>
          <a:off x="632353" y="1355814"/>
          <a:ext cx="1507358" cy="979783"/>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More Possibilities</a:t>
          </a:r>
          <a:endParaRPr lang="en-US" sz="1700" kern="1200" dirty="0"/>
        </a:p>
      </dsp:txBody>
      <dsp:txXfrm>
        <a:off x="680182" y="1403643"/>
        <a:ext cx="1411700" cy="884125"/>
      </dsp:txXfrm>
    </dsp:sp>
    <dsp:sp modelId="{B0E865E9-A318-FD47-A6B6-FCA826D2CCBD}">
      <dsp:nvSpPr>
        <dsp:cNvPr id="0" name=""/>
        <dsp:cNvSpPr/>
      </dsp:nvSpPr>
      <dsp:spPr>
        <a:xfrm>
          <a:off x="1290132" y="491783"/>
          <a:ext cx="3918832" cy="3918832"/>
        </a:xfrm>
        <a:custGeom>
          <a:avLst/>
          <a:gdLst/>
          <a:ahLst/>
          <a:cxnLst/>
          <a:rect l="0" t="0" r="0" b="0"/>
          <a:pathLst>
            <a:path>
              <a:moveTo>
                <a:pt x="341099" y="854715"/>
              </a:moveTo>
              <a:arcTo wR="1959416" hR="1959416" stAng="12859101" swAng="196384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90374" cy="464582"/>
          </a:xfrm>
          <a:prstGeom prst="rect">
            <a:avLst/>
          </a:prstGeom>
        </p:spPr>
        <p:txBody>
          <a:bodyPr vert="horz" lIns="91412" tIns="45706" rIns="91412" bIns="45706" rtlCol="0"/>
          <a:lstStyle>
            <a:lvl1pPr algn="l">
              <a:defRPr sz="1200"/>
            </a:lvl1pPr>
          </a:lstStyle>
          <a:p>
            <a:endParaRPr lang="en-US"/>
          </a:p>
        </p:txBody>
      </p:sp>
      <p:sp>
        <p:nvSpPr>
          <p:cNvPr id="3" name="Date Placeholder 2"/>
          <p:cNvSpPr>
            <a:spLocks noGrp="1"/>
          </p:cNvSpPr>
          <p:nvPr>
            <p:ph type="dt" sz="quarter" idx="1"/>
          </p:nvPr>
        </p:nvSpPr>
        <p:spPr>
          <a:xfrm>
            <a:off x="3908892" y="1"/>
            <a:ext cx="2990374" cy="464582"/>
          </a:xfrm>
          <a:prstGeom prst="rect">
            <a:avLst/>
          </a:prstGeom>
        </p:spPr>
        <p:txBody>
          <a:bodyPr vert="horz" lIns="91412" tIns="45706" rIns="91412" bIns="45706" rtlCol="0"/>
          <a:lstStyle>
            <a:lvl1pPr algn="r">
              <a:defRPr sz="1200"/>
            </a:lvl1pPr>
          </a:lstStyle>
          <a:p>
            <a:fld id="{9A0E1FBB-3BFD-447F-B80D-CA591B213F80}" type="datetimeFigureOut">
              <a:rPr lang="en-US" smtClean="0"/>
              <a:pPr/>
              <a:t>5/23/2016</a:t>
            </a:fld>
            <a:endParaRPr lang="en-US"/>
          </a:p>
        </p:txBody>
      </p:sp>
      <p:sp>
        <p:nvSpPr>
          <p:cNvPr id="4" name="Footer Placeholder 3"/>
          <p:cNvSpPr>
            <a:spLocks noGrp="1"/>
          </p:cNvSpPr>
          <p:nvPr>
            <p:ph type="ftr" sz="quarter" idx="2"/>
          </p:nvPr>
        </p:nvSpPr>
        <p:spPr>
          <a:xfrm>
            <a:off x="0" y="8825445"/>
            <a:ext cx="2990374" cy="464582"/>
          </a:xfrm>
          <a:prstGeom prst="rect">
            <a:avLst/>
          </a:prstGeom>
        </p:spPr>
        <p:txBody>
          <a:bodyPr vert="horz" lIns="91412" tIns="45706" rIns="91412" bIns="45706" rtlCol="0" anchor="b"/>
          <a:lstStyle>
            <a:lvl1pPr algn="l">
              <a:defRPr sz="1200"/>
            </a:lvl1pPr>
          </a:lstStyle>
          <a:p>
            <a:endParaRPr lang="en-US"/>
          </a:p>
        </p:txBody>
      </p:sp>
      <p:sp>
        <p:nvSpPr>
          <p:cNvPr id="5" name="Slide Number Placeholder 4"/>
          <p:cNvSpPr>
            <a:spLocks noGrp="1"/>
          </p:cNvSpPr>
          <p:nvPr>
            <p:ph type="sldNum" sz="quarter" idx="3"/>
          </p:nvPr>
        </p:nvSpPr>
        <p:spPr>
          <a:xfrm>
            <a:off x="3908892" y="8825445"/>
            <a:ext cx="2990374" cy="464582"/>
          </a:xfrm>
          <a:prstGeom prst="rect">
            <a:avLst/>
          </a:prstGeom>
        </p:spPr>
        <p:txBody>
          <a:bodyPr vert="horz" lIns="91412" tIns="45706" rIns="91412" bIns="45706" rtlCol="0" anchor="b"/>
          <a:lstStyle>
            <a:lvl1pPr algn="r">
              <a:defRPr sz="1200"/>
            </a:lvl1pPr>
          </a:lstStyle>
          <a:p>
            <a:fld id="{5AFC1A95-44E0-4FDA-9B68-D6B31D55FE1A}" type="slidenum">
              <a:rPr lang="en-US" smtClean="0"/>
              <a:pPr/>
              <a:t>‹#›</a:t>
            </a:fld>
            <a:endParaRPr lang="en-US"/>
          </a:p>
        </p:txBody>
      </p:sp>
    </p:spTree>
    <p:extLst>
      <p:ext uri="{BB962C8B-B14F-4D97-AF65-F5344CB8AC3E}">
        <p14:creationId xmlns:p14="http://schemas.microsoft.com/office/powerpoint/2010/main" val="3152081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90374" cy="466195"/>
          </a:xfrm>
          <a:prstGeom prst="rect">
            <a:avLst/>
          </a:prstGeom>
        </p:spPr>
        <p:txBody>
          <a:bodyPr vert="horz" lIns="91412" tIns="45706" rIns="91412" bIns="45706" rtlCol="0"/>
          <a:lstStyle>
            <a:lvl1pPr algn="l">
              <a:defRPr sz="1200"/>
            </a:lvl1pPr>
          </a:lstStyle>
          <a:p>
            <a:endParaRPr lang="en-US"/>
          </a:p>
        </p:txBody>
      </p:sp>
      <p:sp>
        <p:nvSpPr>
          <p:cNvPr id="3" name="Date Placeholder 2"/>
          <p:cNvSpPr>
            <a:spLocks noGrp="1"/>
          </p:cNvSpPr>
          <p:nvPr>
            <p:ph type="dt" idx="1"/>
          </p:nvPr>
        </p:nvSpPr>
        <p:spPr>
          <a:xfrm>
            <a:off x="3908892" y="0"/>
            <a:ext cx="2990374" cy="466195"/>
          </a:xfrm>
          <a:prstGeom prst="rect">
            <a:avLst/>
          </a:prstGeom>
        </p:spPr>
        <p:txBody>
          <a:bodyPr vert="horz" lIns="91412" tIns="45706" rIns="91412" bIns="45706" rtlCol="0"/>
          <a:lstStyle>
            <a:lvl1pPr algn="r">
              <a:defRPr sz="1200"/>
            </a:lvl1pPr>
          </a:lstStyle>
          <a:p>
            <a:fld id="{F0BB8AA9-B0D3-4619-80E4-4C0402C1E19F}" type="datetimeFigureOut">
              <a:rPr lang="en-US" smtClean="0"/>
              <a:pPr/>
              <a:t>5/23/2016</a:t>
            </a:fld>
            <a:endParaRPr lang="en-US"/>
          </a:p>
        </p:txBody>
      </p:sp>
      <p:sp>
        <p:nvSpPr>
          <p:cNvPr id="4" name="Slide Image Placeholder 3"/>
          <p:cNvSpPr>
            <a:spLocks noGrp="1" noRot="1" noChangeAspect="1"/>
          </p:cNvSpPr>
          <p:nvPr>
            <p:ph type="sldImg" idx="2"/>
          </p:nvPr>
        </p:nvSpPr>
        <p:spPr>
          <a:xfrm>
            <a:off x="1358900" y="1160463"/>
            <a:ext cx="4183063" cy="3136900"/>
          </a:xfrm>
          <a:prstGeom prst="rect">
            <a:avLst/>
          </a:prstGeom>
          <a:noFill/>
          <a:ln w="12700">
            <a:solidFill>
              <a:prstClr val="black"/>
            </a:solidFill>
          </a:ln>
        </p:spPr>
        <p:txBody>
          <a:bodyPr vert="horz" lIns="91412" tIns="45706" rIns="91412" bIns="45706" rtlCol="0" anchor="ctr"/>
          <a:lstStyle/>
          <a:p>
            <a:endParaRPr lang="en-US"/>
          </a:p>
        </p:txBody>
      </p:sp>
      <p:sp>
        <p:nvSpPr>
          <p:cNvPr id="5" name="Notes Placeholder 4"/>
          <p:cNvSpPr>
            <a:spLocks noGrp="1"/>
          </p:cNvSpPr>
          <p:nvPr>
            <p:ph type="body" sz="quarter" idx="3"/>
          </p:nvPr>
        </p:nvSpPr>
        <p:spPr>
          <a:xfrm>
            <a:off x="690087" y="4471600"/>
            <a:ext cx="5520690" cy="3658583"/>
          </a:xfrm>
          <a:prstGeom prst="rect">
            <a:avLst/>
          </a:prstGeom>
        </p:spPr>
        <p:txBody>
          <a:bodyPr vert="horz" lIns="91412" tIns="45706" rIns="91412" bIns="4570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5445"/>
            <a:ext cx="2990374" cy="466194"/>
          </a:xfrm>
          <a:prstGeom prst="rect">
            <a:avLst/>
          </a:prstGeom>
        </p:spPr>
        <p:txBody>
          <a:bodyPr vert="horz" lIns="91412" tIns="45706" rIns="91412" bIns="45706" rtlCol="0" anchor="b"/>
          <a:lstStyle>
            <a:lvl1pPr algn="l">
              <a:defRPr sz="1200"/>
            </a:lvl1pPr>
          </a:lstStyle>
          <a:p>
            <a:endParaRPr lang="en-US"/>
          </a:p>
        </p:txBody>
      </p:sp>
      <p:sp>
        <p:nvSpPr>
          <p:cNvPr id="7" name="Slide Number Placeholder 6"/>
          <p:cNvSpPr>
            <a:spLocks noGrp="1"/>
          </p:cNvSpPr>
          <p:nvPr>
            <p:ph type="sldNum" sz="quarter" idx="5"/>
          </p:nvPr>
        </p:nvSpPr>
        <p:spPr>
          <a:xfrm>
            <a:off x="3908892" y="8825445"/>
            <a:ext cx="2990374" cy="466194"/>
          </a:xfrm>
          <a:prstGeom prst="rect">
            <a:avLst/>
          </a:prstGeom>
        </p:spPr>
        <p:txBody>
          <a:bodyPr vert="horz" lIns="91412" tIns="45706" rIns="91412" bIns="45706" rtlCol="0" anchor="b"/>
          <a:lstStyle>
            <a:lvl1pPr algn="r">
              <a:defRPr sz="1200"/>
            </a:lvl1pPr>
          </a:lstStyle>
          <a:p>
            <a:fld id="{43D0BFF0-BC4A-4F83-AF42-DF149487A101}" type="slidenum">
              <a:rPr lang="en-US" smtClean="0"/>
              <a:pPr/>
              <a:t>‹#›</a:t>
            </a:fld>
            <a:endParaRPr lang="en-US"/>
          </a:p>
        </p:txBody>
      </p:sp>
    </p:spTree>
    <p:extLst>
      <p:ext uri="{BB962C8B-B14F-4D97-AF65-F5344CB8AC3E}">
        <p14:creationId xmlns:p14="http://schemas.microsoft.com/office/powerpoint/2010/main" val="1832832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Do evaluation</a:t>
            </a:r>
          </a:p>
          <a:p>
            <a:r>
              <a:rPr lang="en-US" baseline="0" dirty="0" smtClean="0"/>
              <a:t>Update Mo # slides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E570F75-77C5-4276-ABDC-A1FB6ED8F36E}"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385618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lgn="l">
              <a:defRPr/>
            </a:pPr>
            <a:r>
              <a:rPr lang="en-US" sz="1000" b="0" dirty="0" smtClean="0">
                <a:latin typeface="Verdana" pitchFamily="34" charset="0"/>
                <a:cs typeface="Arial" charset="0"/>
              </a:rPr>
              <a:t>DEMAND</a:t>
            </a:r>
            <a:r>
              <a:rPr lang="en-US" sz="1000" b="0" baseline="0" dirty="0" smtClean="0">
                <a:latin typeface="Verdana" pitchFamily="34" charset="0"/>
                <a:cs typeface="Arial" charset="0"/>
              </a:rPr>
              <a:t> for services going UP, while BUDGET is going DOWN.  Workforce – females between 25 and 45, going DOWN.  Elderly using $ and people resources that IDD also uses.  </a:t>
            </a:r>
          </a:p>
          <a:p>
            <a:pPr algn="l">
              <a:defRPr/>
            </a:pPr>
            <a:r>
              <a:rPr lang="en-US" sz="1000" b="0" baseline="0" dirty="0" smtClean="0">
                <a:latin typeface="Verdana" pitchFamily="34" charset="0"/>
                <a:cs typeface="Arial" charset="0"/>
              </a:rPr>
              <a:t>Expectations of younger generation that has grown up with FULL </a:t>
            </a:r>
            <a:r>
              <a:rPr lang="en-US" sz="1000" b="0" baseline="0" dirty="0" err="1" smtClean="0">
                <a:latin typeface="Verdana" pitchFamily="34" charset="0"/>
                <a:cs typeface="Arial" charset="0"/>
              </a:rPr>
              <a:t>iinclusion</a:t>
            </a:r>
            <a:r>
              <a:rPr lang="en-US" sz="1000" b="0" baseline="0" dirty="0" smtClean="0">
                <a:latin typeface="Verdana" pitchFamily="34" charset="0"/>
                <a:cs typeface="Arial" charset="0"/>
              </a:rPr>
              <a:t>.</a:t>
            </a:r>
          </a:p>
          <a:p>
            <a:pPr algn="l">
              <a:defRPr/>
            </a:pPr>
            <a:r>
              <a:rPr lang="en-US" sz="1000" b="0" baseline="0" dirty="0" smtClean="0">
                <a:latin typeface="Verdana" pitchFamily="34" charset="0"/>
                <a:cs typeface="Arial" charset="0"/>
              </a:rPr>
              <a:t>Policy – moving away from institutional and congregate settings, and employment and community inclusion is an expectation. </a:t>
            </a:r>
            <a:endParaRPr lang="en-US" sz="1000" b="0" dirty="0" smtClean="0">
              <a:latin typeface="Verdana" pitchFamily="34" charset="0"/>
              <a:cs typeface="Arial" charset="0"/>
            </a:endParaRPr>
          </a:p>
          <a:p>
            <a:pPr algn="l">
              <a:defRPr/>
            </a:pPr>
            <a:endParaRPr lang="en-US" sz="1000" b="0" dirty="0" smtClean="0">
              <a:latin typeface="Verdana" pitchFamily="34" charset="0"/>
              <a:cs typeface="Arial" charset="0"/>
            </a:endParaRPr>
          </a:p>
          <a:p>
            <a:pPr algn="l">
              <a:defRPr/>
            </a:pPr>
            <a:r>
              <a:rPr lang="en-US" sz="1000" b="0" dirty="0" smtClean="0">
                <a:latin typeface="Verdana" pitchFamily="34" charset="0"/>
                <a:cs typeface="Arial" charset="0"/>
              </a:rPr>
              <a:t>Providers</a:t>
            </a:r>
            <a:r>
              <a:rPr lang="en-US" sz="1000" b="0" baseline="0" dirty="0" smtClean="0">
                <a:latin typeface="Verdana" pitchFamily="34" charset="0"/>
                <a:cs typeface="Arial" charset="0"/>
              </a:rPr>
              <a:t> expected to do MORE for less </a:t>
            </a:r>
            <a:endParaRPr lang="en-US" sz="1000" b="0" dirty="0" smtClean="0">
              <a:latin typeface="Verdana" pitchFamily="34" charset="0"/>
              <a:cs typeface="Arial" charset="0"/>
            </a:endParaRPr>
          </a:p>
          <a:p>
            <a:pPr>
              <a:defRPr/>
            </a:pPr>
            <a:endParaRPr lang="en-US" sz="1000" b="1" dirty="0" smtClean="0">
              <a:latin typeface="Verdana" pitchFamily="34" charset="0"/>
              <a:cs typeface="Arial" charset="0"/>
            </a:endParaRPr>
          </a:p>
          <a:p>
            <a:pPr>
              <a:defRPr/>
            </a:pPr>
            <a:r>
              <a:rPr lang="en-US" sz="1000" b="1" dirty="0" smtClean="0">
                <a:latin typeface="Verdana" pitchFamily="34" charset="0"/>
                <a:cs typeface="Arial" charset="0"/>
              </a:rPr>
              <a:t>Key </a:t>
            </a:r>
            <a:r>
              <a:rPr lang="en-US" sz="1000" b="1" dirty="0">
                <a:latin typeface="Verdana" pitchFamily="34" charset="0"/>
                <a:cs typeface="Arial" charset="0"/>
              </a:rPr>
              <a:t>Federal Policy:</a:t>
            </a:r>
          </a:p>
          <a:p>
            <a:pPr marL="289107" indent="-289107">
              <a:buFont typeface="Arial"/>
              <a:buChar char="•"/>
              <a:defRPr/>
            </a:pPr>
            <a:r>
              <a:rPr lang="en-US" sz="1000" dirty="0">
                <a:latin typeface="Verdana" pitchFamily="34" charset="0"/>
                <a:cs typeface="Arial" charset="0"/>
              </a:rPr>
              <a:t>Developmental Disability Act</a:t>
            </a:r>
          </a:p>
          <a:p>
            <a:pPr marL="289107" indent="-289107">
              <a:buFont typeface="Arial"/>
              <a:buChar char="•"/>
              <a:defRPr/>
            </a:pPr>
            <a:r>
              <a:rPr lang="en-US" sz="1000" dirty="0">
                <a:latin typeface="Verdana" pitchFamily="34" charset="0"/>
                <a:cs typeface="Arial" charset="0"/>
              </a:rPr>
              <a:t>Individuals with Disabilities Education Act</a:t>
            </a:r>
          </a:p>
          <a:p>
            <a:pPr marL="289107" indent="-289107">
              <a:buFont typeface="Arial"/>
              <a:buChar char="•"/>
              <a:defRPr/>
            </a:pPr>
            <a:r>
              <a:rPr lang="en-US" sz="1000" dirty="0">
                <a:latin typeface="Verdana" pitchFamily="34" charset="0"/>
                <a:cs typeface="Arial" charset="0"/>
              </a:rPr>
              <a:t>Family and Medical Leave Act </a:t>
            </a:r>
          </a:p>
          <a:p>
            <a:pPr marL="289107" indent="-289107">
              <a:buFont typeface="Arial"/>
              <a:buChar char="•"/>
              <a:defRPr/>
            </a:pPr>
            <a:r>
              <a:rPr lang="en-US" sz="1000" dirty="0">
                <a:latin typeface="Verdana" pitchFamily="34" charset="0"/>
                <a:cs typeface="Arial" charset="0"/>
              </a:rPr>
              <a:t>Lifespan Respite Act </a:t>
            </a:r>
          </a:p>
          <a:p>
            <a:pPr marL="289107" indent="-289107">
              <a:buFont typeface="Arial"/>
              <a:buChar char="•"/>
              <a:defRPr/>
            </a:pPr>
            <a:r>
              <a:rPr lang="en-US" sz="1000" dirty="0">
                <a:latin typeface="Verdana" pitchFamily="34" charset="0"/>
                <a:cs typeface="Arial" charset="0"/>
              </a:rPr>
              <a:t>Older American’s </a:t>
            </a:r>
            <a:r>
              <a:rPr lang="en-US" sz="1000" dirty="0" smtClean="0">
                <a:latin typeface="Verdana" pitchFamily="34" charset="0"/>
                <a:cs typeface="Arial" charset="0"/>
              </a:rPr>
              <a:t>Act</a:t>
            </a:r>
          </a:p>
          <a:p>
            <a:pPr marL="289107" indent="-289107">
              <a:buFont typeface="Arial"/>
              <a:buChar char="•"/>
              <a:defRPr/>
            </a:pPr>
            <a:r>
              <a:rPr lang="en-US" sz="1000" dirty="0" smtClean="0">
                <a:latin typeface="Verdana" pitchFamily="34" charset="0"/>
                <a:cs typeface="Arial" charset="0"/>
              </a:rPr>
              <a:t>HCBS rules</a:t>
            </a:r>
          </a:p>
          <a:p>
            <a:pPr>
              <a:defRPr/>
            </a:pPr>
            <a:endParaRPr lang="en-US" sz="1000" i="1" dirty="0">
              <a:latin typeface="Verdana" pitchFamily="34" charset="0"/>
              <a:cs typeface="Arial" charset="0"/>
            </a:endParaRPr>
          </a:p>
          <a:p>
            <a:pPr>
              <a:defRPr/>
            </a:pPr>
            <a:r>
              <a:rPr lang="en-US" sz="1000" b="1" dirty="0">
                <a:latin typeface="Verdana" pitchFamily="34" charset="0"/>
                <a:cs typeface="Arial" charset="0"/>
              </a:rPr>
              <a:t>Key Federal Initiatives</a:t>
            </a:r>
          </a:p>
          <a:p>
            <a:pPr marL="289107" indent="-289107">
              <a:buFont typeface="Arial"/>
              <a:buChar char="•"/>
              <a:defRPr/>
            </a:pPr>
            <a:r>
              <a:rPr lang="en-US" dirty="0" smtClean="0">
                <a:latin typeface="Verdana" pitchFamily="34" charset="0"/>
                <a:cs typeface="Arial" charset="0"/>
              </a:rPr>
              <a:t>Medicaid Money Follows the Person</a:t>
            </a:r>
          </a:p>
          <a:p>
            <a:pPr marL="289107" indent="-289107">
              <a:buFont typeface="Arial"/>
              <a:buChar char="•"/>
              <a:defRPr/>
            </a:pPr>
            <a:r>
              <a:rPr lang="en-US" dirty="0" smtClean="0">
                <a:latin typeface="Verdana" pitchFamily="34" charset="0"/>
                <a:cs typeface="Arial" charset="0"/>
              </a:rPr>
              <a:t>SSA Ticket to Work</a:t>
            </a:r>
          </a:p>
          <a:p>
            <a:pPr marL="289107" indent="-289107">
              <a:buFont typeface="Arial"/>
              <a:buChar char="•"/>
              <a:defRPr/>
            </a:pPr>
            <a:r>
              <a:rPr lang="en-US" dirty="0" smtClean="0">
                <a:latin typeface="Verdana" pitchFamily="34" charset="0"/>
                <a:cs typeface="Arial" charset="0"/>
              </a:rPr>
              <a:t>Aging and Disability Resource Centers</a:t>
            </a:r>
          </a:p>
          <a:p>
            <a:pPr marL="289107" indent="-289107">
              <a:buFont typeface="Arial"/>
              <a:buChar char="•"/>
              <a:defRPr/>
            </a:pPr>
            <a:r>
              <a:rPr lang="en-US" dirty="0" smtClean="0">
                <a:latin typeface="Verdana" pitchFamily="34" charset="0"/>
                <a:cs typeface="Arial" charset="0"/>
              </a:rPr>
              <a:t>HHS Community Living Initiative</a:t>
            </a:r>
          </a:p>
          <a:p>
            <a:pPr marL="289107" indent="-289107">
              <a:buFont typeface="Arial"/>
              <a:buChar char="•"/>
              <a:defRPr/>
            </a:pPr>
            <a:endParaRPr lang="en-US" sz="1000" b="1" i="1" dirty="0">
              <a:latin typeface="Verdana" pitchFamily="34" charset="0"/>
              <a:cs typeface="Arial" charset="0"/>
            </a:endParaRPr>
          </a:p>
          <a:p>
            <a:pPr>
              <a:defRPr/>
            </a:pPr>
            <a:r>
              <a:rPr lang="en-US" sz="1000" b="1" i="1" dirty="0">
                <a:latin typeface="Verdana" pitchFamily="34" charset="0"/>
                <a:cs typeface="Arial" charset="0"/>
              </a:rPr>
              <a:t>Other Key Initiatives:</a:t>
            </a:r>
          </a:p>
          <a:p>
            <a:pPr marL="289107" indent="-289107">
              <a:buFont typeface="Arial"/>
              <a:buChar char="•"/>
              <a:defRPr/>
            </a:pPr>
            <a:r>
              <a:rPr lang="en-US" sz="1000" i="1" dirty="0">
                <a:latin typeface="Verdana" pitchFamily="34" charset="0"/>
                <a:cs typeface="Arial" charset="0"/>
              </a:rPr>
              <a:t>National Governors Association initiative “A Better Bottom Line:  Employing People with Disabilities”  </a:t>
            </a:r>
          </a:p>
          <a:p>
            <a:pPr>
              <a:defRPr/>
            </a:pPr>
            <a:endParaRPr lang="en-US" sz="1000" b="1" i="1" dirty="0">
              <a:latin typeface="Verdana" pitchFamily="34" charset="0"/>
              <a:cs typeface="Arial" charset="0"/>
            </a:endParaRPr>
          </a:p>
          <a:p>
            <a:pPr>
              <a:defRPr/>
            </a:pPr>
            <a:endParaRPr lang="en-US" sz="1000" i="1" dirty="0">
              <a:latin typeface="Verdana" pitchFamily="34" charset="0"/>
              <a:cs typeface="Arial" charset="0"/>
            </a:endParaRPr>
          </a:p>
          <a:p>
            <a:pPr>
              <a:defRPr/>
            </a:pPr>
            <a:r>
              <a:rPr lang="en-US" sz="800" b="1" dirty="0">
                <a:latin typeface="Verdana" pitchFamily="34" charset="0"/>
                <a:cs typeface="Arial" charset="0"/>
              </a:rPr>
              <a:t>Key Federal Policy:</a:t>
            </a:r>
          </a:p>
          <a:p>
            <a:pPr marL="289107" indent="-289107">
              <a:buFont typeface="Arial"/>
              <a:buChar char="•"/>
              <a:defRPr/>
            </a:pPr>
            <a:r>
              <a:rPr lang="en-US" sz="800" dirty="0">
                <a:latin typeface="Verdana" pitchFamily="34" charset="0"/>
                <a:cs typeface="Arial" charset="0"/>
              </a:rPr>
              <a:t>Developmental Disability Act</a:t>
            </a:r>
          </a:p>
          <a:p>
            <a:pPr marL="289107" indent="-289107">
              <a:buFont typeface="Arial"/>
              <a:buChar char="•"/>
              <a:defRPr/>
            </a:pPr>
            <a:r>
              <a:rPr lang="en-US" sz="800" dirty="0">
                <a:latin typeface="Verdana" pitchFamily="34" charset="0"/>
                <a:cs typeface="Arial" charset="0"/>
              </a:rPr>
              <a:t>Individuals with Disabilities Education Act</a:t>
            </a:r>
          </a:p>
          <a:p>
            <a:pPr marL="289107" indent="-289107">
              <a:buFont typeface="Arial"/>
              <a:buChar char="•"/>
              <a:defRPr/>
            </a:pPr>
            <a:r>
              <a:rPr lang="en-US" sz="800" dirty="0">
                <a:latin typeface="Verdana" pitchFamily="34" charset="0"/>
                <a:cs typeface="Arial" charset="0"/>
              </a:rPr>
              <a:t>Family and Medical Leave Act </a:t>
            </a:r>
          </a:p>
          <a:p>
            <a:pPr marL="289107" indent="-289107">
              <a:buFont typeface="Arial"/>
              <a:buChar char="•"/>
              <a:defRPr/>
            </a:pPr>
            <a:r>
              <a:rPr lang="en-US" sz="800" dirty="0">
                <a:latin typeface="Verdana" pitchFamily="34" charset="0"/>
                <a:cs typeface="Arial" charset="0"/>
              </a:rPr>
              <a:t>Lifespan Respite Act </a:t>
            </a:r>
          </a:p>
          <a:p>
            <a:pPr marL="289107" indent="-289107">
              <a:buFont typeface="Arial"/>
              <a:buChar char="•"/>
              <a:defRPr/>
            </a:pPr>
            <a:r>
              <a:rPr lang="en-US" sz="800" dirty="0">
                <a:latin typeface="Verdana" pitchFamily="34" charset="0"/>
                <a:cs typeface="Arial" charset="0"/>
              </a:rPr>
              <a:t>Older American’s Act</a:t>
            </a:r>
          </a:p>
          <a:p>
            <a:pPr>
              <a:defRPr/>
            </a:pPr>
            <a:endParaRPr lang="en-US" sz="800" i="1" dirty="0">
              <a:latin typeface="Verdana" pitchFamily="34" charset="0"/>
              <a:cs typeface="Arial" charset="0"/>
            </a:endParaRPr>
          </a:p>
          <a:p>
            <a:pPr>
              <a:defRPr/>
            </a:pPr>
            <a:r>
              <a:rPr lang="en-US" sz="800" b="1" dirty="0">
                <a:latin typeface="Verdana" pitchFamily="34" charset="0"/>
                <a:cs typeface="Arial" charset="0"/>
              </a:rPr>
              <a:t>Key Federal Initiatives</a:t>
            </a:r>
          </a:p>
          <a:p>
            <a:pPr marL="289107" indent="-289107">
              <a:buFont typeface="Arial"/>
              <a:buChar char="•"/>
              <a:defRPr/>
            </a:pPr>
            <a:r>
              <a:rPr lang="en-US" sz="1000" dirty="0">
                <a:latin typeface="Verdana" pitchFamily="34" charset="0"/>
                <a:cs typeface="Arial" charset="0"/>
              </a:rPr>
              <a:t>Medicaid Money Follows the Person</a:t>
            </a:r>
          </a:p>
          <a:p>
            <a:pPr marL="289107" indent="-289107">
              <a:buFont typeface="Arial"/>
              <a:buChar char="•"/>
              <a:defRPr/>
            </a:pPr>
            <a:r>
              <a:rPr lang="en-US" sz="1000" dirty="0">
                <a:latin typeface="Verdana" pitchFamily="34" charset="0"/>
                <a:cs typeface="Arial" charset="0"/>
              </a:rPr>
              <a:t>SSA Ticket to Work</a:t>
            </a:r>
          </a:p>
          <a:p>
            <a:pPr marL="289107" indent="-289107">
              <a:buFont typeface="Arial"/>
              <a:buChar char="•"/>
              <a:defRPr/>
            </a:pPr>
            <a:r>
              <a:rPr lang="en-US" sz="1000" dirty="0">
                <a:latin typeface="Verdana" pitchFamily="34" charset="0"/>
                <a:cs typeface="Arial" charset="0"/>
              </a:rPr>
              <a:t>Aging and Disability Resource Centers</a:t>
            </a:r>
          </a:p>
          <a:p>
            <a:pPr marL="289107" indent="-289107">
              <a:buFont typeface="Arial"/>
              <a:buChar char="•"/>
              <a:defRPr/>
            </a:pPr>
            <a:r>
              <a:rPr lang="en-US" sz="1000" dirty="0">
                <a:latin typeface="Verdana" pitchFamily="34" charset="0"/>
                <a:cs typeface="Arial" charset="0"/>
              </a:rPr>
              <a:t>HHS Community Living Initiative</a:t>
            </a:r>
          </a:p>
          <a:p>
            <a:pPr marL="289107" indent="-289107">
              <a:buFont typeface="Arial"/>
              <a:buChar char="•"/>
              <a:defRPr/>
            </a:pPr>
            <a:endParaRPr lang="en-US" sz="800" b="1" i="1" dirty="0">
              <a:latin typeface="Verdana" pitchFamily="34" charset="0"/>
              <a:cs typeface="Arial" charset="0"/>
            </a:endParaRPr>
          </a:p>
          <a:p>
            <a:pPr>
              <a:defRPr/>
            </a:pPr>
            <a:r>
              <a:rPr lang="en-US" sz="800" b="1" i="1" dirty="0">
                <a:latin typeface="Verdana" pitchFamily="34" charset="0"/>
                <a:cs typeface="Arial" charset="0"/>
              </a:rPr>
              <a:t>Other Key Initiatives:</a:t>
            </a:r>
          </a:p>
          <a:p>
            <a:pPr marL="289107" indent="-289107">
              <a:buFont typeface="Arial"/>
              <a:buChar char="•"/>
              <a:defRPr/>
            </a:pPr>
            <a:r>
              <a:rPr lang="en-US" sz="800" i="1" dirty="0">
                <a:latin typeface="Verdana" pitchFamily="34" charset="0"/>
                <a:cs typeface="Arial" charset="0"/>
              </a:rPr>
              <a:t>National Governors Association initiative “A Better Bottom Line:  Employing People with Disabilities”  </a:t>
            </a:r>
          </a:p>
          <a:p>
            <a:pPr>
              <a:defRPr/>
            </a:pPr>
            <a:endParaRPr lang="en-US" sz="800" b="1" i="1" dirty="0">
              <a:latin typeface="Verdana" pitchFamily="34" charset="0"/>
              <a:cs typeface="Arial" charset="0"/>
            </a:endParaRPr>
          </a:p>
          <a:p>
            <a:pPr>
              <a:defRPr/>
            </a:pPr>
            <a:endParaRPr lang="en-US" sz="800" i="1" dirty="0">
              <a:latin typeface="Verdana" pitchFamily="34" charset="0"/>
              <a:cs typeface="Arial" charset="0"/>
            </a:endParaRPr>
          </a:p>
          <a:p>
            <a:pPr>
              <a:defRPr/>
            </a:pPr>
            <a:endParaRPr lang="en-US" sz="800" i="1" dirty="0">
              <a:latin typeface="Verdana" pitchFamily="34" charset="0"/>
              <a:cs typeface="Arial" charset="0"/>
            </a:endParaRPr>
          </a:p>
          <a:p>
            <a:pPr>
              <a:defRPr/>
            </a:pPr>
            <a:endParaRPr lang="en-US" sz="800" i="1" dirty="0">
              <a:latin typeface="Verdana" pitchFamily="34" charset="0"/>
              <a:cs typeface="Arial" charset="0"/>
            </a:endParaRPr>
          </a:p>
          <a:p>
            <a:pPr>
              <a:defRPr/>
            </a:pPr>
            <a:endParaRPr lang="en-US" sz="1000" i="1" dirty="0">
              <a:latin typeface="Verdana" pitchFamily="34" charset="0"/>
              <a:cs typeface="Arial" charset="0"/>
            </a:endParaRPr>
          </a:p>
          <a:p>
            <a:pPr>
              <a:defRPr/>
            </a:pPr>
            <a:endParaRPr lang="en-US" sz="1000" i="1" dirty="0">
              <a:latin typeface="Verdana" pitchFamily="34" charset="0"/>
              <a:cs typeface="Arial" charset="0"/>
            </a:endParaRPr>
          </a:p>
          <a:p>
            <a:pPr>
              <a:defRPr/>
            </a:pPr>
            <a:endParaRPr lang="en-US" dirty="0"/>
          </a:p>
        </p:txBody>
      </p:sp>
      <p:sp>
        <p:nvSpPr>
          <p:cNvPr id="327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51679" indent="-289107" eaLnBrk="0" hangingPunct="0">
              <a:defRPr sz="2400">
                <a:solidFill>
                  <a:schemeClr val="tx1"/>
                </a:solidFill>
                <a:latin typeface="Verdana" charset="0"/>
                <a:ea typeface="ＭＳ Ｐゴシック" charset="0"/>
              </a:defRPr>
            </a:lvl2pPr>
            <a:lvl3pPr marL="1156429" indent="-231285" eaLnBrk="0" hangingPunct="0">
              <a:defRPr sz="2400">
                <a:solidFill>
                  <a:schemeClr val="tx1"/>
                </a:solidFill>
                <a:latin typeface="Verdana" charset="0"/>
                <a:ea typeface="ＭＳ Ｐゴシック" charset="0"/>
              </a:defRPr>
            </a:lvl3pPr>
            <a:lvl4pPr marL="1619000" indent="-231285" eaLnBrk="0" hangingPunct="0">
              <a:defRPr sz="2400">
                <a:solidFill>
                  <a:schemeClr val="tx1"/>
                </a:solidFill>
                <a:latin typeface="Verdana" charset="0"/>
                <a:ea typeface="ＭＳ Ｐゴシック" charset="0"/>
              </a:defRPr>
            </a:lvl4pPr>
            <a:lvl5pPr marL="2081571" indent="-231285" eaLnBrk="0" hangingPunct="0">
              <a:defRPr sz="2400">
                <a:solidFill>
                  <a:schemeClr val="tx1"/>
                </a:solidFill>
                <a:latin typeface="Verdana" charset="0"/>
                <a:ea typeface="ＭＳ Ｐゴシック" charset="0"/>
              </a:defRPr>
            </a:lvl5pPr>
            <a:lvl6pPr marL="2544143" indent="-231285" eaLnBrk="0" fontAlgn="base" hangingPunct="0">
              <a:spcBef>
                <a:spcPct val="0"/>
              </a:spcBef>
              <a:spcAft>
                <a:spcPct val="0"/>
              </a:spcAft>
              <a:defRPr sz="2400">
                <a:solidFill>
                  <a:schemeClr val="tx1"/>
                </a:solidFill>
                <a:latin typeface="Verdana" charset="0"/>
                <a:ea typeface="ＭＳ Ｐゴシック" charset="0"/>
              </a:defRPr>
            </a:lvl6pPr>
            <a:lvl7pPr marL="3006714" indent="-231285" eaLnBrk="0" fontAlgn="base" hangingPunct="0">
              <a:spcBef>
                <a:spcPct val="0"/>
              </a:spcBef>
              <a:spcAft>
                <a:spcPct val="0"/>
              </a:spcAft>
              <a:defRPr sz="2400">
                <a:solidFill>
                  <a:schemeClr val="tx1"/>
                </a:solidFill>
                <a:latin typeface="Verdana" charset="0"/>
                <a:ea typeface="ＭＳ Ｐゴシック" charset="0"/>
              </a:defRPr>
            </a:lvl7pPr>
            <a:lvl8pPr marL="3469286" indent="-231285" eaLnBrk="0" fontAlgn="base" hangingPunct="0">
              <a:spcBef>
                <a:spcPct val="0"/>
              </a:spcBef>
              <a:spcAft>
                <a:spcPct val="0"/>
              </a:spcAft>
              <a:defRPr sz="2400">
                <a:solidFill>
                  <a:schemeClr val="tx1"/>
                </a:solidFill>
                <a:latin typeface="Verdana" charset="0"/>
                <a:ea typeface="ＭＳ Ｐゴシック" charset="0"/>
              </a:defRPr>
            </a:lvl8pPr>
            <a:lvl9pPr marL="3931857" indent="-23128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83F55D54-7135-5249-A0EB-A9FE6B37DDF7}" type="slidenum">
              <a:rPr lang="en-US" sz="1200">
                <a:latin typeface="Arial" charset="0"/>
                <a:cs typeface="Arial" charset="0"/>
              </a:rPr>
              <a:pPr eaLnBrk="1" hangingPunct="1"/>
              <a:t>10</a:t>
            </a:fld>
            <a:endParaRPr lang="en-US" sz="1200">
              <a:latin typeface="Arial" charset="0"/>
              <a:cs typeface="Arial" charset="0"/>
            </a:endParaRPr>
          </a:p>
        </p:txBody>
      </p:sp>
    </p:spTree>
    <p:extLst>
      <p:ext uri="{BB962C8B-B14F-4D97-AF65-F5344CB8AC3E}">
        <p14:creationId xmlns:p14="http://schemas.microsoft.com/office/powerpoint/2010/main" val="269455447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102</a:t>
            </a:fld>
            <a:endParaRPr lang="en-US"/>
          </a:p>
        </p:txBody>
      </p:sp>
    </p:spTree>
    <p:extLst>
      <p:ext uri="{BB962C8B-B14F-4D97-AF65-F5344CB8AC3E}">
        <p14:creationId xmlns:p14="http://schemas.microsoft.com/office/powerpoint/2010/main" val="1591737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103</a:t>
            </a:fld>
            <a:endParaRPr lang="en-US"/>
          </a:p>
        </p:txBody>
      </p:sp>
    </p:spTree>
    <p:extLst>
      <p:ext uri="{BB962C8B-B14F-4D97-AF65-F5344CB8AC3E}">
        <p14:creationId xmlns:p14="http://schemas.microsoft.com/office/powerpoint/2010/main" val="386607249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104</a:t>
            </a:fld>
            <a:endParaRPr lang="en-US"/>
          </a:p>
        </p:txBody>
      </p:sp>
    </p:spTree>
    <p:extLst>
      <p:ext uri="{BB962C8B-B14F-4D97-AF65-F5344CB8AC3E}">
        <p14:creationId xmlns:p14="http://schemas.microsoft.com/office/powerpoint/2010/main" val="177531717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105</a:t>
            </a:fld>
            <a:endParaRPr lang="en-US"/>
          </a:p>
        </p:txBody>
      </p:sp>
    </p:spTree>
    <p:extLst>
      <p:ext uri="{BB962C8B-B14F-4D97-AF65-F5344CB8AC3E}">
        <p14:creationId xmlns:p14="http://schemas.microsoft.com/office/powerpoint/2010/main" val="61803603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106</a:t>
            </a:fld>
            <a:endParaRPr lang="en-US"/>
          </a:p>
        </p:txBody>
      </p:sp>
    </p:spTree>
    <p:extLst>
      <p:ext uri="{BB962C8B-B14F-4D97-AF65-F5344CB8AC3E}">
        <p14:creationId xmlns:p14="http://schemas.microsoft.com/office/powerpoint/2010/main" val="210072335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107</a:t>
            </a:fld>
            <a:endParaRPr lang="en-US"/>
          </a:p>
        </p:txBody>
      </p:sp>
    </p:spTree>
    <p:extLst>
      <p:ext uri="{BB962C8B-B14F-4D97-AF65-F5344CB8AC3E}">
        <p14:creationId xmlns:p14="http://schemas.microsoft.com/office/powerpoint/2010/main" val="7875354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108</a:t>
            </a:fld>
            <a:endParaRPr lang="en-US"/>
          </a:p>
        </p:txBody>
      </p:sp>
    </p:spTree>
    <p:extLst>
      <p:ext uri="{BB962C8B-B14F-4D97-AF65-F5344CB8AC3E}">
        <p14:creationId xmlns:p14="http://schemas.microsoft.com/office/powerpoint/2010/main" val="76088745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109</a:t>
            </a:fld>
            <a:endParaRPr lang="en-US"/>
          </a:p>
        </p:txBody>
      </p:sp>
    </p:spTree>
    <p:extLst>
      <p:ext uri="{BB962C8B-B14F-4D97-AF65-F5344CB8AC3E}">
        <p14:creationId xmlns:p14="http://schemas.microsoft.com/office/powerpoint/2010/main" val="15740564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110</a:t>
            </a:fld>
            <a:endParaRPr lang="en-US"/>
          </a:p>
        </p:txBody>
      </p:sp>
    </p:spTree>
    <p:extLst>
      <p:ext uri="{BB962C8B-B14F-4D97-AF65-F5344CB8AC3E}">
        <p14:creationId xmlns:p14="http://schemas.microsoft.com/office/powerpoint/2010/main" val="196428925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111</a:t>
            </a:fld>
            <a:endParaRPr lang="en-US"/>
          </a:p>
        </p:txBody>
      </p:sp>
    </p:spTree>
    <p:extLst>
      <p:ext uri="{BB962C8B-B14F-4D97-AF65-F5344CB8AC3E}">
        <p14:creationId xmlns:p14="http://schemas.microsoft.com/office/powerpoint/2010/main" val="543336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11</a:t>
            </a:fld>
            <a:endParaRPr lang="en-US"/>
          </a:p>
        </p:txBody>
      </p:sp>
    </p:spTree>
    <p:extLst>
      <p:ext uri="{BB962C8B-B14F-4D97-AF65-F5344CB8AC3E}">
        <p14:creationId xmlns:p14="http://schemas.microsoft.com/office/powerpoint/2010/main" val="175091347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112</a:t>
            </a:fld>
            <a:endParaRPr lang="en-US"/>
          </a:p>
        </p:txBody>
      </p:sp>
    </p:spTree>
    <p:extLst>
      <p:ext uri="{BB962C8B-B14F-4D97-AF65-F5344CB8AC3E}">
        <p14:creationId xmlns:p14="http://schemas.microsoft.com/office/powerpoint/2010/main" val="417345069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113</a:t>
            </a:fld>
            <a:endParaRPr lang="en-US"/>
          </a:p>
        </p:txBody>
      </p:sp>
    </p:spTree>
    <p:extLst>
      <p:ext uri="{BB962C8B-B14F-4D97-AF65-F5344CB8AC3E}">
        <p14:creationId xmlns:p14="http://schemas.microsoft.com/office/powerpoint/2010/main" val="75148333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114</a:t>
            </a:fld>
            <a:endParaRPr lang="en-US"/>
          </a:p>
        </p:txBody>
      </p:sp>
    </p:spTree>
    <p:extLst>
      <p:ext uri="{BB962C8B-B14F-4D97-AF65-F5344CB8AC3E}">
        <p14:creationId xmlns:p14="http://schemas.microsoft.com/office/powerpoint/2010/main" val="82913375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115</a:t>
            </a:fld>
            <a:endParaRPr lang="en-US"/>
          </a:p>
        </p:txBody>
      </p:sp>
    </p:spTree>
    <p:extLst>
      <p:ext uri="{BB962C8B-B14F-4D97-AF65-F5344CB8AC3E}">
        <p14:creationId xmlns:p14="http://schemas.microsoft.com/office/powerpoint/2010/main" val="22970213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Cyndi</a:t>
            </a:r>
          </a:p>
          <a:p>
            <a:endParaRPr lang="en-US" dirty="0" smtClean="0"/>
          </a:p>
          <a:p>
            <a:r>
              <a:rPr lang="en-US" dirty="0" smtClean="0"/>
              <a:t>Why</a:t>
            </a:r>
            <a:r>
              <a:rPr lang="en-US" baseline="0" dirty="0" smtClean="0"/>
              <a:t> did you use the life domains?  What do they mean?  What do they help you understand or organize?</a:t>
            </a:r>
          </a:p>
          <a:p>
            <a:endParaRPr lang="en-US" baseline="0" dirty="0" smtClean="0"/>
          </a:p>
          <a:p>
            <a:r>
              <a:rPr lang="en-US" baseline="0" dirty="0" smtClean="0"/>
              <a:t>Its back to our light bulb moment….  We became comfortable with the framework….  It just naturally made sense to us… that hey… we could use this same idea and apply it to any type of planning…. Not just individuals.</a:t>
            </a:r>
          </a:p>
          <a:p>
            <a:endParaRPr lang="en-US" baseline="0" dirty="0" smtClean="0"/>
          </a:p>
          <a:p>
            <a:r>
              <a:rPr lang="en-US" baseline="0" dirty="0" smtClean="0"/>
              <a:t>So we did!  We used the life domains and the guiding principles of the Charting the LifeCourse framework to ensure we were “Remembering Why We Do What We Do”…. Back to that lightbulb moment.</a:t>
            </a:r>
          </a:p>
          <a:p>
            <a:r>
              <a:rPr lang="en-US" baseline="0" dirty="0" smtClean="0"/>
              <a:t>	Life is a </a:t>
            </a:r>
            <a:r>
              <a:rPr lang="en-US" b="1" baseline="0" dirty="0" smtClean="0"/>
              <a:t>Journey</a:t>
            </a:r>
            <a:r>
              <a:rPr lang="en-US" baseline="0" dirty="0" smtClean="0"/>
              <a:t> – Our lives are not static, they change everyday.</a:t>
            </a:r>
          </a:p>
          <a:p>
            <a:r>
              <a:rPr lang="en-US" baseline="0" dirty="0" smtClean="0"/>
              <a:t>	Its all about </a:t>
            </a:r>
            <a:r>
              <a:rPr lang="en-US" b="1" baseline="0" dirty="0" smtClean="0"/>
              <a:t>Vision</a:t>
            </a:r>
            <a:r>
              <a:rPr lang="en-US" baseline="0" dirty="0" smtClean="0"/>
              <a:t> – Anything is possible with the right vision and focus.</a:t>
            </a:r>
          </a:p>
          <a:p>
            <a:r>
              <a:rPr lang="en-US" baseline="0" dirty="0" smtClean="0"/>
              <a:t>	</a:t>
            </a:r>
            <a:r>
              <a:rPr lang="en-US" b="1" baseline="0" dirty="0" smtClean="0"/>
              <a:t>Everything is connected</a:t>
            </a:r>
            <a:r>
              <a:rPr lang="en-US" baseline="0" dirty="0" smtClean="0"/>
              <a:t> – What you do today affects your life in the future.</a:t>
            </a:r>
          </a:p>
          <a:p>
            <a:r>
              <a:rPr lang="en-US" baseline="0" dirty="0" smtClean="0"/>
              <a:t>	</a:t>
            </a:r>
            <a:r>
              <a:rPr lang="en-US" b="1" baseline="0" dirty="0" smtClean="0"/>
              <a:t>Our overall compass</a:t>
            </a:r>
            <a:r>
              <a:rPr lang="en-US" baseline="0" dirty="0" smtClean="0"/>
              <a:t> for people and their families </a:t>
            </a:r>
            <a:r>
              <a:rPr lang="en-US" b="1" baseline="0" dirty="0" smtClean="0"/>
              <a:t>is “Quality of Life”.</a:t>
            </a:r>
          </a:p>
          <a:p>
            <a:r>
              <a:rPr lang="en-US" baseline="0" dirty="0" smtClean="0"/>
              <a:t>(I don’t have those little icons handy… but they should really go with these if you actually put those things in the slides.)</a:t>
            </a:r>
          </a:p>
          <a:p>
            <a:endParaRPr lang="en-US" baseline="0" dirty="0" smtClean="0"/>
          </a:p>
          <a:p>
            <a:r>
              <a:rPr lang="en-US" baseline="0" dirty="0" smtClean="0"/>
              <a:t>It isn’t much of a stretch to make those things apply to an organization right???</a:t>
            </a:r>
          </a:p>
          <a:p>
            <a:endParaRPr lang="en-US" baseline="0" dirty="0" smtClean="0"/>
          </a:p>
          <a:p>
            <a:r>
              <a:rPr lang="en-US" baseline="0" dirty="0" smtClean="0"/>
              <a:t>So keeps us on point… etc.   The little icons actually being added in are really just visual reminders…… we tend to be pretty visual people and something about having those right there helps us focus.</a:t>
            </a:r>
          </a:p>
          <a:p>
            <a:endParaRPr lang="en-US" dirty="0"/>
          </a:p>
        </p:txBody>
      </p:sp>
      <p:sp>
        <p:nvSpPr>
          <p:cNvPr id="4" name="Slide Number Placeholder 3"/>
          <p:cNvSpPr>
            <a:spLocks noGrp="1"/>
          </p:cNvSpPr>
          <p:nvPr>
            <p:ph type="sldNum" sz="quarter" idx="10"/>
          </p:nvPr>
        </p:nvSpPr>
        <p:spPr/>
        <p:txBody>
          <a:bodyPr/>
          <a:lstStyle/>
          <a:p>
            <a:fld id="{42309CF6-EE76-1648-8560-F99AD19275C4}" type="slidenum">
              <a:rPr lang="en-US" smtClean="0">
                <a:solidFill>
                  <a:prstClr val="black"/>
                </a:solidFill>
              </a:rPr>
              <a:pPr/>
              <a:t>116</a:t>
            </a:fld>
            <a:endParaRPr lang="en-US" dirty="0">
              <a:solidFill>
                <a:prstClr val="black"/>
              </a:solidFill>
            </a:endParaRPr>
          </a:p>
        </p:txBody>
      </p:sp>
    </p:spTree>
    <p:extLst>
      <p:ext uri="{BB962C8B-B14F-4D97-AF65-F5344CB8AC3E}">
        <p14:creationId xmlns:p14="http://schemas.microsoft.com/office/powerpoint/2010/main" val="203504392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117</a:t>
            </a:fld>
            <a:endParaRPr lang="en-US"/>
          </a:p>
        </p:txBody>
      </p:sp>
    </p:spTree>
    <p:extLst>
      <p:ext uri="{BB962C8B-B14F-4D97-AF65-F5344CB8AC3E}">
        <p14:creationId xmlns:p14="http://schemas.microsoft.com/office/powerpoint/2010/main" val="157558525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118</a:t>
            </a:fld>
            <a:endParaRPr lang="en-US"/>
          </a:p>
        </p:txBody>
      </p:sp>
    </p:spTree>
    <p:extLst>
      <p:ext uri="{BB962C8B-B14F-4D97-AF65-F5344CB8AC3E}">
        <p14:creationId xmlns:p14="http://schemas.microsoft.com/office/powerpoint/2010/main" val="24046240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TOOLS – might just use to take NOTES; eventually will guide your thinking and conversations.  Person</a:t>
            </a:r>
            <a:r>
              <a:rPr lang="en-US" baseline="0" dirty="0" smtClean="0"/>
              <a:t> or family doesn’t have to fill out or even know you are using the tool.  Can use very broadly or very specific to a need or situation.  </a:t>
            </a:r>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119</a:t>
            </a:fld>
            <a:endParaRPr lang="en-US"/>
          </a:p>
        </p:txBody>
      </p:sp>
    </p:spTree>
    <p:extLst>
      <p:ext uri="{BB962C8B-B14F-4D97-AF65-F5344CB8AC3E}">
        <p14:creationId xmlns:p14="http://schemas.microsoft.com/office/powerpoint/2010/main" val="38051198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120</a:t>
            </a:fld>
            <a:endParaRPr lang="en-US"/>
          </a:p>
        </p:txBody>
      </p:sp>
    </p:spTree>
    <p:extLst>
      <p:ext uri="{BB962C8B-B14F-4D97-AF65-F5344CB8AC3E}">
        <p14:creationId xmlns:p14="http://schemas.microsoft.com/office/powerpoint/2010/main" val="203481679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121</a:t>
            </a:fld>
            <a:endParaRPr lang="en-US"/>
          </a:p>
        </p:txBody>
      </p:sp>
    </p:spTree>
    <p:extLst>
      <p:ext uri="{BB962C8B-B14F-4D97-AF65-F5344CB8AC3E}">
        <p14:creationId xmlns:p14="http://schemas.microsoft.com/office/powerpoint/2010/main" val="489177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12</a:t>
            </a:fld>
            <a:endParaRPr lang="en-US"/>
          </a:p>
        </p:txBody>
      </p:sp>
    </p:spTree>
    <p:extLst>
      <p:ext uri="{BB962C8B-B14F-4D97-AF65-F5344CB8AC3E}">
        <p14:creationId xmlns:p14="http://schemas.microsoft.com/office/powerpoint/2010/main" val="380879511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122</a:t>
            </a:fld>
            <a:endParaRPr lang="en-US"/>
          </a:p>
        </p:txBody>
      </p:sp>
    </p:spTree>
    <p:extLst>
      <p:ext uri="{BB962C8B-B14F-4D97-AF65-F5344CB8AC3E}">
        <p14:creationId xmlns:p14="http://schemas.microsoft.com/office/powerpoint/2010/main" val="103643838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123</a:t>
            </a:fld>
            <a:endParaRPr lang="en-US"/>
          </a:p>
        </p:txBody>
      </p:sp>
    </p:spTree>
    <p:extLst>
      <p:ext uri="{BB962C8B-B14F-4D97-AF65-F5344CB8AC3E}">
        <p14:creationId xmlns:p14="http://schemas.microsoft.com/office/powerpoint/2010/main" val="118004226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124</a:t>
            </a:fld>
            <a:endParaRPr lang="en-US"/>
          </a:p>
        </p:txBody>
      </p:sp>
    </p:spTree>
    <p:extLst>
      <p:ext uri="{BB962C8B-B14F-4D97-AF65-F5344CB8AC3E}">
        <p14:creationId xmlns:p14="http://schemas.microsoft.com/office/powerpoint/2010/main" val="95885100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125</a:t>
            </a:fld>
            <a:endParaRPr lang="en-US"/>
          </a:p>
        </p:txBody>
      </p:sp>
    </p:spTree>
    <p:extLst>
      <p:ext uri="{BB962C8B-B14F-4D97-AF65-F5344CB8AC3E}">
        <p14:creationId xmlns:p14="http://schemas.microsoft.com/office/powerpoint/2010/main" val="69152033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126</a:t>
            </a:fld>
            <a:endParaRPr lang="en-US"/>
          </a:p>
        </p:txBody>
      </p:sp>
    </p:spTree>
    <p:extLst>
      <p:ext uri="{BB962C8B-B14F-4D97-AF65-F5344CB8AC3E}">
        <p14:creationId xmlns:p14="http://schemas.microsoft.com/office/powerpoint/2010/main" val="20073916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127</a:t>
            </a:fld>
            <a:endParaRPr lang="en-US"/>
          </a:p>
        </p:txBody>
      </p:sp>
    </p:spTree>
    <p:extLst>
      <p:ext uri="{BB962C8B-B14F-4D97-AF65-F5344CB8AC3E}">
        <p14:creationId xmlns:p14="http://schemas.microsoft.com/office/powerpoint/2010/main" val="44840690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B0B496-61EB-462B-BB92-645C0283B9F4}" type="slidenum">
              <a:rPr lang="en-US" smtClean="0"/>
              <a:pPr/>
              <a:t>128</a:t>
            </a:fld>
            <a:endParaRPr lang="en-US"/>
          </a:p>
        </p:txBody>
      </p:sp>
    </p:spTree>
    <p:extLst>
      <p:ext uri="{BB962C8B-B14F-4D97-AF65-F5344CB8AC3E}">
        <p14:creationId xmlns:p14="http://schemas.microsoft.com/office/powerpoint/2010/main" val="334336999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129</a:t>
            </a:fld>
            <a:endParaRPr lang="en-US"/>
          </a:p>
        </p:txBody>
      </p:sp>
    </p:spTree>
    <p:extLst>
      <p:ext uri="{BB962C8B-B14F-4D97-AF65-F5344CB8AC3E}">
        <p14:creationId xmlns:p14="http://schemas.microsoft.com/office/powerpoint/2010/main" val="4484304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130</a:t>
            </a:fld>
            <a:endParaRPr lang="en-US"/>
          </a:p>
        </p:txBody>
      </p:sp>
    </p:spTree>
    <p:extLst>
      <p:ext uri="{BB962C8B-B14F-4D97-AF65-F5344CB8AC3E}">
        <p14:creationId xmlns:p14="http://schemas.microsoft.com/office/powerpoint/2010/main" val="205771363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Framework</a:t>
            </a:r>
            <a:r>
              <a:rPr lang="en-US" baseline="0" dirty="0" smtClean="0"/>
              <a:t> started with Mo F2F stakeholders.  Plain language, not systems jargon. </a:t>
            </a:r>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131</a:t>
            </a:fld>
            <a:endParaRPr lang="en-US"/>
          </a:p>
        </p:txBody>
      </p:sp>
    </p:spTree>
    <p:extLst>
      <p:ext uri="{BB962C8B-B14F-4D97-AF65-F5344CB8AC3E}">
        <p14:creationId xmlns:p14="http://schemas.microsoft.com/office/powerpoint/2010/main" val="1815520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13</a:t>
            </a:fld>
            <a:endParaRPr lang="en-US"/>
          </a:p>
        </p:txBody>
      </p:sp>
    </p:spTree>
    <p:extLst>
      <p:ext uri="{BB962C8B-B14F-4D97-AF65-F5344CB8AC3E}">
        <p14:creationId xmlns:p14="http://schemas.microsoft.com/office/powerpoint/2010/main" val="298311851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132</a:t>
            </a:fld>
            <a:endParaRPr lang="en-US"/>
          </a:p>
        </p:txBody>
      </p:sp>
    </p:spTree>
    <p:extLst>
      <p:ext uri="{BB962C8B-B14F-4D97-AF65-F5344CB8AC3E}">
        <p14:creationId xmlns:p14="http://schemas.microsoft.com/office/powerpoint/2010/main" val="91644577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133</a:t>
            </a:fld>
            <a:endParaRPr lang="en-US"/>
          </a:p>
        </p:txBody>
      </p:sp>
    </p:spTree>
    <p:extLst>
      <p:ext uri="{BB962C8B-B14F-4D97-AF65-F5344CB8AC3E}">
        <p14:creationId xmlns:p14="http://schemas.microsoft.com/office/powerpoint/2010/main" val="95135691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134</a:t>
            </a:fld>
            <a:endParaRPr lang="en-US"/>
          </a:p>
        </p:txBody>
      </p:sp>
    </p:spTree>
    <p:extLst>
      <p:ext uri="{BB962C8B-B14F-4D97-AF65-F5344CB8AC3E}">
        <p14:creationId xmlns:p14="http://schemas.microsoft.com/office/powerpoint/2010/main" val="143988487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135</a:t>
            </a:fld>
            <a:endParaRPr lang="en-US"/>
          </a:p>
        </p:txBody>
      </p:sp>
    </p:spTree>
    <p:extLst>
      <p:ext uri="{BB962C8B-B14F-4D97-AF65-F5344CB8AC3E}">
        <p14:creationId xmlns:p14="http://schemas.microsoft.com/office/powerpoint/2010/main" val="15189288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136</a:t>
            </a:fld>
            <a:endParaRPr lang="en-US"/>
          </a:p>
        </p:txBody>
      </p:sp>
    </p:spTree>
    <p:extLst>
      <p:ext uri="{BB962C8B-B14F-4D97-AF65-F5344CB8AC3E}">
        <p14:creationId xmlns:p14="http://schemas.microsoft.com/office/powerpoint/2010/main" val="165321278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137</a:t>
            </a:fld>
            <a:endParaRPr lang="en-US"/>
          </a:p>
        </p:txBody>
      </p:sp>
    </p:spTree>
    <p:extLst>
      <p:ext uri="{BB962C8B-B14F-4D97-AF65-F5344CB8AC3E}">
        <p14:creationId xmlns:p14="http://schemas.microsoft.com/office/powerpoint/2010/main" val="140388622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758B7-0F65-4FFA-8797-A1A17D6188B0}" type="slidenum">
              <a:rPr lang="en-US" smtClean="0">
                <a:solidFill>
                  <a:prstClr val="black"/>
                </a:solidFill>
              </a:rPr>
              <a:pPr/>
              <a:t>138</a:t>
            </a:fld>
            <a:endParaRPr lang="en-US">
              <a:solidFill>
                <a:prstClr val="black"/>
              </a:solidFill>
            </a:endParaRPr>
          </a:p>
        </p:txBody>
      </p:sp>
    </p:spTree>
    <p:extLst>
      <p:ext uri="{BB962C8B-B14F-4D97-AF65-F5344CB8AC3E}">
        <p14:creationId xmlns:p14="http://schemas.microsoft.com/office/powerpoint/2010/main" val="30206932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048BF6-B90E-4ADE-AA2A-BA53E24527B4}" type="slidenum">
              <a:rPr lang="en-US" smtClean="0"/>
              <a:pPr/>
              <a:t>139</a:t>
            </a:fld>
            <a:endParaRPr lang="en-US"/>
          </a:p>
        </p:txBody>
      </p:sp>
    </p:spTree>
    <p:extLst>
      <p:ext uri="{BB962C8B-B14F-4D97-AF65-F5344CB8AC3E}">
        <p14:creationId xmlns:p14="http://schemas.microsoft.com/office/powerpoint/2010/main" val="76344274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140</a:t>
            </a:fld>
            <a:endParaRPr lang="en-US"/>
          </a:p>
        </p:txBody>
      </p:sp>
    </p:spTree>
    <p:extLst>
      <p:ext uri="{BB962C8B-B14F-4D97-AF65-F5344CB8AC3E}">
        <p14:creationId xmlns:p14="http://schemas.microsoft.com/office/powerpoint/2010/main" val="101011354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141</a:t>
            </a:fld>
            <a:endParaRPr lang="en-US"/>
          </a:p>
        </p:txBody>
      </p:sp>
    </p:spTree>
    <p:extLst>
      <p:ext uri="{BB962C8B-B14F-4D97-AF65-F5344CB8AC3E}">
        <p14:creationId xmlns:p14="http://schemas.microsoft.com/office/powerpoint/2010/main" val="712920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Transitional change – can’t just keep changing names and adding things on – have to think very differently.</a:t>
            </a:r>
          </a:p>
          <a:p>
            <a:endParaRPr lang="en-US" dirty="0" smtClean="0"/>
          </a:p>
          <a:p>
            <a:r>
              <a:rPr lang="en-US" dirty="0" smtClean="0"/>
              <a:t>The </a:t>
            </a:r>
            <a:r>
              <a:rPr lang="en-US" dirty="0" err="1" smtClean="0"/>
              <a:t>LifeCourse</a:t>
            </a:r>
            <a:r>
              <a:rPr lang="en-US" dirty="0" smtClean="0"/>
              <a:t> Framework</a:t>
            </a:r>
            <a:r>
              <a:rPr lang="en-US" baseline="0" dirty="0" smtClean="0"/>
              <a:t> is the way we can achieve Transformational Change</a:t>
            </a:r>
          </a:p>
          <a:p>
            <a:endParaRPr lang="en-US" baseline="0" dirty="0" smtClean="0"/>
          </a:p>
          <a:p>
            <a:r>
              <a:rPr lang="en-US" baseline="0" dirty="0" smtClean="0"/>
              <a:t>Have/change conversations; problem solve; navigate; educate; plan</a:t>
            </a:r>
          </a:p>
          <a:p>
            <a:r>
              <a:rPr lang="en-US" baseline="0" dirty="0" smtClean="0"/>
              <a:t>Tools to give confidence, to start conversations, actually USE the tools</a:t>
            </a:r>
          </a:p>
        </p:txBody>
      </p:sp>
      <p:sp>
        <p:nvSpPr>
          <p:cNvPr id="4" name="Slide Number Placeholder 3"/>
          <p:cNvSpPr>
            <a:spLocks noGrp="1"/>
          </p:cNvSpPr>
          <p:nvPr>
            <p:ph type="sldNum" sz="quarter" idx="10"/>
          </p:nvPr>
        </p:nvSpPr>
        <p:spPr/>
        <p:txBody>
          <a:bodyPr/>
          <a:lstStyle/>
          <a:p>
            <a:fld id="{43D0BFF0-BC4A-4F83-AF42-DF149487A101}" type="slidenum">
              <a:rPr lang="en-US" smtClean="0"/>
              <a:pPr/>
              <a:t>14</a:t>
            </a:fld>
            <a:endParaRPr lang="en-US"/>
          </a:p>
        </p:txBody>
      </p:sp>
    </p:spTree>
    <p:extLst>
      <p:ext uri="{BB962C8B-B14F-4D97-AF65-F5344CB8AC3E}">
        <p14:creationId xmlns:p14="http://schemas.microsoft.com/office/powerpoint/2010/main" val="2111361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15</a:t>
            </a:fld>
            <a:endParaRPr lang="en-US"/>
          </a:p>
        </p:txBody>
      </p:sp>
    </p:spTree>
    <p:extLst>
      <p:ext uri="{BB962C8B-B14F-4D97-AF65-F5344CB8AC3E}">
        <p14:creationId xmlns:p14="http://schemas.microsoft.com/office/powerpoint/2010/main" val="185956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16</a:t>
            </a:fld>
            <a:endParaRPr lang="en-US"/>
          </a:p>
        </p:txBody>
      </p:sp>
    </p:spTree>
    <p:extLst>
      <p:ext uri="{BB962C8B-B14F-4D97-AF65-F5344CB8AC3E}">
        <p14:creationId xmlns:p14="http://schemas.microsoft.com/office/powerpoint/2010/main" val="178424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a:ln/>
        </p:spPr>
      </p:sp>
      <p:sp>
        <p:nvSpPr>
          <p:cNvPr id="757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
        <p:nvSpPr>
          <p:cNvPr id="757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37565" indent="-283678" eaLnBrk="0" hangingPunct="0">
              <a:defRPr sz="2400">
                <a:solidFill>
                  <a:schemeClr val="tx1"/>
                </a:solidFill>
                <a:latin typeface="Verdana" charset="0"/>
                <a:ea typeface="ＭＳ Ｐゴシック" charset="0"/>
              </a:defRPr>
            </a:lvl2pPr>
            <a:lvl3pPr marL="1134715" indent="-226943" eaLnBrk="0" hangingPunct="0">
              <a:defRPr sz="2400">
                <a:solidFill>
                  <a:schemeClr val="tx1"/>
                </a:solidFill>
                <a:latin typeface="Verdana" charset="0"/>
                <a:ea typeface="ＭＳ Ｐゴシック" charset="0"/>
              </a:defRPr>
            </a:lvl3pPr>
            <a:lvl4pPr marL="1588601" indent="-226943" eaLnBrk="0" hangingPunct="0">
              <a:defRPr sz="2400">
                <a:solidFill>
                  <a:schemeClr val="tx1"/>
                </a:solidFill>
                <a:latin typeface="Verdana" charset="0"/>
                <a:ea typeface="ＭＳ Ｐゴシック" charset="0"/>
              </a:defRPr>
            </a:lvl4pPr>
            <a:lvl5pPr marL="2042487" indent="-226943" eaLnBrk="0" hangingPunct="0">
              <a:defRPr sz="2400">
                <a:solidFill>
                  <a:schemeClr val="tx1"/>
                </a:solidFill>
                <a:latin typeface="Verdana" charset="0"/>
                <a:ea typeface="ＭＳ Ｐゴシック" charset="0"/>
              </a:defRPr>
            </a:lvl5pPr>
            <a:lvl6pPr marL="2496372" indent="-226943" eaLnBrk="0" fontAlgn="base" hangingPunct="0">
              <a:spcBef>
                <a:spcPct val="0"/>
              </a:spcBef>
              <a:spcAft>
                <a:spcPct val="0"/>
              </a:spcAft>
              <a:defRPr sz="2400">
                <a:solidFill>
                  <a:schemeClr val="tx1"/>
                </a:solidFill>
                <a:latin typeface="Verdana" charset="0"/>
                <a:ea typeface="ＭＳ Ｐゴシック" charset="0"/>
              </a:defRPr>
            </a:lvl6pPr>
            <a:lvl7pPr marL="2950258" indent="-226943" eaLnBrk="0" fontAlgn="base" hangingPunct="0">
              <a:spcBef>
                <a:spcPct val="0"/>
              </a:spcBef>
              <a:spcAft>
                <a:spcPct val="0"/>
              </a:spcAft>
              <a:defRPr sz="2400">
                <a:solidFill>
                  <a:schemeClr val="tx1"/>
                </a:solidFill>
                <a:latin typeface="Verdana" charset="0"/>
                <a:ea typeface="ＭＳ Ｐゴシック" charset="0"/>
              </a:defRPr>
            </a:lvl7pPr>
            <a:lvl8pPr marL="3404145" indent="-226943" eaLnBrk="0" fontAlgn="base" hangingPunct="0">
              <a:spcBef>
                <a:spcPct val="0"/>
              </a:spcBef>
              <a:spcAft>
                <a:spcPct val="0"/>
              </a:spcAft>
              <a:defRPr sz="2400">
                <a:solidFill>
                  <a:schemeClr val="tx1"/>
                </a:solidFill>
                <a:latin typeface="Verdana" charset="0"/>
                <a:ea typeface="ＭＳ Ｐゴシック" charset="0"/>
              </a:defRPr>
            </a:lvl8pPr>
            <a:lvl9pPr marL="3858030" indent="-226943"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ADA1C780-89B8-2C4B-B732-EFE008E44F32}" type="slidenum">
              <a:rPr lang="en-US" sz="1200">
                <a:solidFill>
                  <a:prstClr val="black"/>
                </a:solidFill>
                <a:latin typeface="Arial" charset="0"/>
              </a:rPr>
              <a:pPr eaLnBrk="1" hangingPunct="1"/>
              <a:t>17</a:t>
            </a:fld>
            <a:endParaRPr lang="en-US" sz="1200">
              <a:solidFill>
                <a:prstClr val="black"/>
              </a:solidFill>
              <a:latin typeface="Arial" charset="0"/>
            </a:endParaRPr>
          </a:p>
        </p:txBody>
      </p:sp>
    </p:spTree>
    <p:extLst>
      <p:ext uri="{BB962C8B-B14F-4D97-AF65-F5344CB8AC3E}">
        <p14:creationId xmlns:p14="http://schemas.microsoft.com/office/powerpoint/2010/main" val="174026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 </a:t>
            </a:r>
          </a:p>
        </p:txBody>
      </p:sp>
      <p:sp>
        <p:nvSpPr>
          <p:cNvPr id="133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1567" indent="-289064">
              <a:defRPr>
                <a:solidFill>
                  <a:schemeClr val="tx1"/>
                </a:solidFill>
                <a:latin typeface="Calibri" panose="020F0502020204030204" pitchFamily="34" charset="0"/>
              </a:defRPr>
            </a:lvl2pPr>
            <a:lvl3pPr marL="1156256" indent="-231250">
              <a:defRPr>
                <a:solidFill>
                  <a:schemeClr val="tx1"/>
                </a:solidFill>
                <a:latin typeface="Calibri" panose="020F0502020204030204" pitchFamily="34" charset="0"/>
              </a:defRPr>
            </a:lvl3pPr>
            <a:lvl4pPr marL="1618758" indent="-231250">
              <a:defRPr>
                <a:solidFill>
                  <a:schemeClr val="tx1"/>
                </a:solidFill>
                <a:latin typeface="Calibri" panose="020F0502020204030204" pitchFamily="34" charset="0"/>
              </a:defRPr>
            </a:lvl4pPr>
            <a:lvl5pPr marL="2081259" indent="-231250">
              <a:defRPr>
                <a:solidFill>
                  <a:schemeClr val="tx1"/>
                </a:solidFill>
                <a:latin typeface="Calibri" panose="020F0502020204030204" pitchFamily="34" charset="0"/>
              </a:defRPr>
            </a:lvl5pPr>
            <a:lvl6pPr marL="2543762" indent="-231250" eaLnBrk="0" fontAlgn="base" hangingPunct="0">
              <a:spcBef>
                <a:spcPct val="0"/>
              </a:spcBef>
              <a:spcAft>
                <a:spcPct val="0"/>
              </a:spcAft>
              <a:defRPr>
                <a:solidFill>
                  <a:schemeClr val="tx1"/>
                </a:solidFill>
                <a:latin typeface="Calibri" panose="020F0502020204030204" pitchFamily="34" charset="0"/>
              </a:defRPr>
            </a:lvl6pPr>
            <a:lvl7pPr marL="3006264" indent="-231250" eaLnBrk="0" fontAlgn="base" hangingPunct="0">
              <a:spcBef>
                <a:spcPct val="0"/>
              </a:spcBef>
              <a:spcAft>
                <a:spcPct val="0"/>
              </a:spcAft>
              <a:defRPr>
                <a:solidFill>
                  <a:schemeClr val="tx1"/>
                </a:solidFill>
                <a:latin typeface="Calibri" panose="020F0502020204030204" pitchFamily="34" charset="0"/>
              </a:defRPr>
            </a:lvl7pPr>
            <a:lvl8pPr marL="3468767" indent="-231250" eaLnBrk="0" fontAlgn="base" hangingPunct="0">
              <a:spcBef>
                <a:spcPct val="0"/>
              </a:spcBef>
              <a:spcAft>
                <a:spcPct val="0"/>
              </a:spcAft>
              <a:defRPr>
                <a:solidFill>
                  <a:schemeClr val="tx1"/>
                </a:solidFill>
                <a:latin typeface="Calibri" panose="020F0502020204030204" pitchFamily="34" charset="0"/>
              </a:defRPr>
            </a:lvl8pPr>
            <a:lvl9pPr marL="3931268" indent="-231250" eaLnBrk="0" fontAlgn="base" hangingPunct="0">
              <a:spcBef>
                <a:spcPct val="0"/>
              </a:spcBef>
              <a:spcAft>
                <a:spcPct val="0"/>
              </a:spcAft>
              <a:defRPr>
                <a:solidFill>
                  <a:schemeClr val="tx1"/>
                </a:solidFill>
                <a:latin typeface="Calibri" panose="020F0502020204030204" pitchFamily="34" charset="0"/>
              </a:defRPr>
            </a:lvl9pPr>
          </a:lstStyle>
          <a:p>
            <a:fld id="{24591A2C-F245-4CA6-B7FF-034AEC440DA0}" type="slidenum">
              <a:rPr lang="en-US" altLang="en-US">
                <a:solidFill>
                  <a:prstClr val="black"/>
                </a:solidFill>
              </a:rPr>
              <a:pPr/>
              <a:t>18</a:t>
            </a:fld>
            <a:endParaRPr lang="en-US" altLang="en-US">
              <a:solidFill>
                <a:prstClr val="black"/>
              </a:solidFill>
            </a:endParaRPr>
          </a:p>
        </p:txBody>
      </p:sp>
    </p:spTree>
    <p:extLst>
      <p:ext uri="{BB962C8B-B14F-4D97-AF65-F5344CB8AC3E}">
        <p14:creationId xmlns:p14="http://schemas.microsoft.com/office/powerpoint/2010/main" val="649748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rPr>
              <a:t>Ask the group Who said:  Family/friends; vacations, pets, chocolate,  etc</a:t>
            </a:r>
          </a:p>
          <a:p>
            <a:endParaRPr lang="en-US" dirty="0" smtClean="0">
              <a:latin typeface="Arial" panose="020B0604020202020204" pitchFamily="34" charset="0"/>
            </a:endParaRPr>
          </a:p>
          <a:p>
            <a:r>
              <a:rPr lang="en-US" dirty="0" smtClean="0">
                <a:latin typeface="Arial" panose="020B0604020202020204" pitchFamily="34" charset="0"/>
              </a:rPr>
              <a:t>How many people</a:t>
            </a:r>
            <a:r>
              <a:rPr lang="en-US" baseline="0" dirty="0" smtClean="0">
                <a:latin typeface="Arial" panose="020B0604020202020204" pitchFamily="34" charset="0"/>
              </a:rPr>
              <a:t> said:  Good Behavior Plan????  </a:t>
            </a:r>
          </a:p>
          <a:p>
            <a:endParaRPr lang="en-US" baseline="0" dirty="0" smtClean="0">
              <a:latin typeface="Arial" panose="020B0604020202020204" pitchFamily="34" charset="0"/>
            </a:endParaRPr>
          </a:p>
          <a:p>
            <a:r>
              <a:rPr lang="en-US" baseline="0" dirty="0" smtClean="0">
                <a:latin typeface="Arial" panose="020B0604020202020204" pitchFamily="34" charset="0"/>
              </a:rPr>
              <a:t>EVERYBODY “gets” what “good life” means</a:t>
            </a:r>
            <a:endParaRPr lang="en-US" dirty="0" smtClean="0">
              <a:latin typeface="Arial" panose="020B0604020202020204" pitchFamily="34" charset="0"/>
            </a:endParaRPr>
          </a:p>
        </p:txBody>
      </p:sp>
      <p:sp>
        <p:nvSpPr>
          <p:cNvPr id="491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51791" indent="-289150" eaLnBrk="0" hangingPunct="0">
              <a:defRPr sz="2400">
                <a:solidFill>
                  <a:schemeClr val="tx1"/>
                </a:solidFill>
                <a:latin typeface="Verdana" panose="020B0604030504040204" pitchFamily="34" charset="0"/>
                <a:ea typeface="MS PGothic" panose="020B0600070205080204" pitchFamily="34" charset="-128"/>
              </a:defRPr>
            </a:lvl2pPr>
            <a:lvl3pPr marL="1156602" indent="-231320" eaLnBrk="0" hangingPunct="0">
              <a:defRPr sz="2400">
                <a:solidFill>
                  <a:schemeClr val="tx1"/>
                </a:solidFill>
                <a:latin typeface="Verdana" panose="020B0604030504040204" pitchFamily="34" charset="0"/>
                <a:ea typeface="MS PGothic" panose="020B0600070205080204" pitchFamily="34" charset="-128"/>
              </a:defRPr>
            </a:lvl3pPr>
            <a:lvl4pPr marL="1619242" indent="-231320" eaLnBrk="0" hangingPunct="0">
              <a:defRPr sz="2400">
                <a:solidFill>
                  <a:schemeClr val="tx1"/>
                </a:solidFill>
                <a:latin typeface="Verdana" panose="020B0604030504040204" pitchFamily="34" charset="0"/>
                <a:ea typeface="MS PGothic" panose="020B0600070205080204" pitchFamily="34" charset="-128"/>
              </a:defRPr>
            </a:lvl4pPr>
            <a:lvl5pPr marL="2081883" indent="-231320" eaLnBrk="0" hangingPunct="0">
              <a:defRPr sz="2400">
                <a:solidFill>
                  <a:schemeClr val="tx1"/>
                </a:solidFill>
                <a:latin typeface="Verdana" panose="020B0604030504040204" pitchFamily="34" charset="0"/>
                <a:ea typeface="MS PGothic" panose="020B0600070205080204" pitchFamily="34" charset="-128"/>
              </a:defRPr>
            </a:lvl5pPr>
            <a:lvl6pPr marL="2544524"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3007164"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69805"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932446"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0AF8027A-B85F-45E5-95E9-9CBE4CD537DC}" type="slidenum">
              <a:rPr lang="en-US" sz="1200">
                <a:latin typeface="Arial" panose="020B0604020202020204" pitchFamily="34" charset="0"/>
              </a:rPr>
              <a:pPr eaLnBrk="1" hangingPunct="1"/>
              <a:t>19</a:t>
            </a:fld>
            <a:endParaRPr lang="en-US" sz="1200">
              <a:latin typeface="Arial" panose="020B0604020202020204" pitchFamily="34" charset="0"/>
            </a:endParaRPr>
          </a:p>
        </p:txBody>
      </p:sp>
    </p:spTree>
    <p:extLst>
      <p:ext uri="{BB962C8B-B14F-4D97-AF65-F5344CB8AC3E}">
        <p14:creationId xmlns:p14="http://schemas.microsoft.com/office/powerpoint/2010/main" val="2251276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FILL OUT 1</a:t>
            </a:r>
            <a:r>
              <a:rPr lang="en-US" baseline="30000" dirty="0" smtClean="0"/>
              <a:t>st</a:t>
            </a:r>
            <a:r>
              <a:rPr lang="en-US" dirty="0" smtClean="0"/>
              <a:t> question on</a:t>
            </a:r>
            <a:r>
              <a:rPr lang="en-US" baseline="0" dirty="0" smtClean="0"/>
              <a:t> evaluation!!!!!!!</a:t>
            </a:r>
            <a:endParaRPr lang="en-US" dirty="0"/>
          </a:p>
        </p:txBody>
      </p:sp>
      <p:sp>
        <p:nvSpPr>
          <p:cNvPr id="4" name="Slide Number Placeholder 3"/>
          <p:cNvSpPr>
            <a:spLocks noGrp="1"/>
          </p:cNvSpPr>
          <p:nvPr>
            <p:ph type="sldNum" sz="quarter" idx="10"/>
          </p:nvPr>
        </p:nvSpPr>
        <p:spPr/>
        <p:txBody>
          <a:bodyPr/>
          <a:lstStyle/>
          <a:p>
            <a:fld id="{1E570F75-77C5-4276-ABDC-A1FB6ED8F36E}"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385618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rPr>
              <a:t>Who said: Poverty,</a:t>
            </a:r>
            <a:r>
              <a:rPr lang="en-US" baseline="0" dirty="0" smtClean="0">
                <a:latin typeface="Arial" panose="020B0604020202020204" pitchFamily="34" charset="0"/>
              </a:rPr>
              <a:t> isolation, segregation, loneliness?  </a:t>
            </a:r>
          </a:p>
          <a:p>
            <a:r>
              <a:rPr lang="en-US" baseline="0" dirty="0" smtClean="0">
                <a:latin typeface="Arial" panose="020B0604020202020204" pitchFamily="34" charset="0"/>
              </a:rPr>
              <a:t/>
            </a:r>
            <a:br>
              <a:rPr lang="en-US" baseline="0" dirty="0" smtClean="0">
                <a:latin typeface="Arial" panose="020B0604020202020204" pitchFamily="34" charset="0"/>
              </a:rPr>
            </a:br>
            <a:r>
              <a:rPr lang="en-US" baseline="0" dirty="0" smtClean="0">
                <a:latin typeface="Arial" panose="020B0604020202020204" pitchFamily="34" charset="0"/>
              </a:rPr>
              <a:t>Ask the group for anything else they put there that hasn’t already been said.</a:t>
            </a:r>
          </a:p>
          <a:p>
            <a:endParaRPr lang="en-US" baseline="0" dirty="0" smtClean="0">
              <a:latin typeface="Arial" panose="020B0604020202020204" pitchFamily="34" charset="0"/>
            </a:endParaRPr>
          </a:p>
          <a:p>
            <a:r>
              <a:rPr lang="en-US" baseline="0" dirty="0" smtClean="0">
                <a:latin typeface="Arial" panose="020B0604020202020204" pitchFamily="34" charset="0"/>
              </a:rPr>
              <a:t>Family sometimes cant envision the good life – too many barriers, always a fight.  But they can almost always tell you what they DON’T want!  </a:t>
            </a:r>
            <a:endParaRPr lang="en-US" dirty="0" smtClean="0">
              <a:latin typeface="Arial" panose="020B0604020202020204" pitchFamily="34" charset="0"/>
            </a:endParaRPr>
          </a:p>
        </p:txBody>
      </p:sp>
      <p:sp>
        <p:nvSpPr>
          <p:cNvPr id="491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51791" indent="-289150" eaLnBrk="0" hangingPunct="0">
              <a:defRPr sz="2400">
                <a:solidFill>
                  <a:schemeClr val="tx1"/>
                </a:solidFill>
                <a:latin typeface="Verdana" panose="020B0604030504040204" pitchFamily="34" charset="0"/>
                <a:ea typeface="MS PGothic" panose="020B0600070205080204" pitchFamily="34" charset="-128"/>
              </a:defRPr>
            </a:lvl2pPr>
            <a:lvl3pPr marL="1156602" indent="-231320" eaLnBrk="0" hangingPunct="0">
              <a:defRPr sz="2400">
                <a:solidFill>
                  <a:schemeClr val="tx1"/>
                </a:solidFill>
                <a:latin typeface="Verdana" panose="020B0604030504040204" pitchFamily="34" charset="0"/>
                <a:ea typeface="MS PGothic" panose="020B0600070205080204" pitchFamily="34" charset="-128"/>
              </a:defRPr>
            </a:lvl3pPr>
            <a:lvl4pPr marL="1619242" indent="-231320" eaLnBrk="0" hangingPunct="0">
              <a:defRPr sz="2400">
                <a:solidFill>
                  <a:schemeClr val="tx1"/>
                </a:solidFill>
                <a:latin typeface="Verdana" panose="020B0604030504040204" pitchFamily="34" charset="0"/>
                <a:ea typeface="MS PGothic" panose="020B0600070205080204" pitchFamily="34" charset="-128"/>
              </a:defRPr>
            </a:lvl4pPr>
            <a:lvl5pPr marL="2081883" indent="-231320" eaLnBrk="0" hangingPunct="0">
              <a:defRPr sz="2400">
                <a:solidFill>
                  <a:schemeClr val="tx1"/>
                </a:solidFill>
                <a:latin typeface="Verdana" panose="020B0604030504040204" pitchFamily="34" charset="0"/>
                <a:ea typeface="MS PGothic" panose="020B0600070205080204" pitchFamily="34" charset="-128"/>
              </a:defRPr>
            </a:lvl5pPr>
            <a:lvl6pPr marL="2544524"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3007164"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69805"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932446"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0AF8027A-B85F-45E5-95E9-9CBE4CD537DC}" type="slidenum">
              <a:rPr lang="en-US" sz="1200">
                <a:latin typeface="Arial" panose="020B0604020202020204" pitchFamily="34" charset="0"/>
              </a:rPr>
              <a:pPr eaLnBrk="1" hangingPunct="1"/>
              <a:t>20</a:t>
            </a:fld>
            <a:endParaRPr lang="en-US" sz="1200">
              <a:latin typeface="Arial" panose="020B0604020202020204" pitchFamily="34" charset="0"/>
            </a:endParaRPr>
          </a:p>
        </p:txBody>
      </p:sp>
    </p:spTree>
    <p:extLst>
      <p:ext uri="{BB962C8B-B14F-4D97-AF65-F5344CB8AC3E}">
        <p14:creationId xmlns:p14="http://schemas.microsoft.com/office/powerpoint/2010/main" val="2251276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88FB7-1920-477B-BF43-E2B02E392657}" type="slidenum">
              <a:rPr lang="en-US" smtClean="0"/>
              <a:pPr/>
              <a:t>21</a:t>
            </a:fld>
            <a:endParaRPr lang="en-US"/>
          </a:p>
        </p:txBody>
      </p:sp>
    </p:spTree>
    <p:extLst>
      <p:ext uri="{BB962C8B-B14F-4D97-AF65-F5344CB8AC3E}">
        <p14:creationId xmlns:p14="http://schemas.microsoft.com/office/powerpoint/2010/main" val="3823927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22</a:t>
            </a:fld>
            <a:endParaRPr lang="en-US"/>
          </a:p>
        </p:txBody>
      </p:sp>
    </p:spTree>
    <p:extLst>
      <p:ext uri="{BB962C8B-B14F-4D97-AF65-F5344CB8AC3E}">
        <p14:creationId xmlns:p14="http://schemas.microsoft.com/office/powerpoint/2010/main" val="77347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0488" y="1162050"/>
            <a:ext cx="4179887" cy="3135313"/>
          </a:xfrm>
        </p:spPr>
      </p:sp>
      <p:sp>
        <p:nvSpPr>
          <p:cNvPr id="3" name="Notes Placeholder 2"/>
          <p:cNvSpPr>
            <a:spLocks noGrp="1"/>
          </p:cNvSpPr>
          <p:nvPr>
            <p:ph type="body" idx="1"/>
          </p:nvPr>
        </p:nvSpPr>
        <p:spPr/>
        <p:txBody>
          <a:bodyPr/>
          <a:lstStyle/>
          <a:p>
            <a:pPr marL="0" indent="0" algn="ctr">
              <a:spcBef>
                <a:spcPct val="0"/>
              </a:spcBef>
              <a:buFont typeface="Arial" panose="020B0604020202020204" pitchFamily="34" charset="0"/>
              <a:buNone/>
            </a:pPr>
            <a:endParaRPr lang="en-US" altLang="en-US" sz="800"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900" i="0" dirty="0" smtClean="0"/>
              <a:t>3 out of 4</a:t>
            </a:r>
            <a:r>
              <a:rPr lang="en-US" altLang="en-US" sz="900" i="0" baseline="0" dirty="0" smtClean="0"/>
              <a:t> are not getting and may never get paid DD services.  Our job is to help the 3 get other kinds of support, and help ALL 4 figure out different ways of getting supports. </a:t>
            </a:r>
            <a:endParaRPr lang="en-US" altLang="en-US" sz="900" i="0" dirty="0" smtClean="0"/>
          </a:p>
          <a:p>
            <a:endParaRPr lang="en-US" sz="900" i="1" dirty="0" smtClean="0"/>
          </a:p>
          <a:p>
            <a:endParaRPr lang="en-US" sz="900" i="1" dirty="0"/>
          </a:p>
        </p:txBody>
      </p:sp>
      <p:sp>
        <p:nvSpPr>
          <p:cNvPr id="4" name="Slide Number Placeholder 3"/>
          <p:cNvSpPr>
            <a:spLocks noGrp="1"/>
          </p:cNvSpPr>
          <p:nvPr>
            <p:ph type="sldNum" sz="quarter" idx="10"/>
          </p:nvPr>
        </p:nvSpPr>
        <p:spPr/>
        <p:txBody>
          <a:bodyPr/>
          <a:lstStyle/>
          <a:p>
            <a:fld id="{2B0758B7-0F65-4FFA-8797-A1A17D6188B0}"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6609898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Specific</a:t>
            </a:r>
            <a:r>
              <a:rPr lang="en-US" baseline="0" dirty="0" smtClean="0"/>
              <a:t> to Missouri – the 35% represents those that are KNOWN to the system.  19% get case management only, which if you ask an individual or family, means they aren’t getting any paid services!   TCM used to be the “golden ticket” – before the Medicaid waivers, TCM meant that the SC was doing everything they could to help the individual have a good life even though they weren’t receiving paid services.  We need to get back to our roots – LC tools help change THAT conversation – how can we help someone have a good life even when they get no paid services!!  </a:t>
            </a:r>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24</a:t>
            </a:fld>
            <a:endParaRPr lang="en-US"/>
          </a:p>
        </p:txBody>
      </p:sp>
    </p:spTree>
    <p:extLst>
      <p:ext uri="{BB962C8B-B14F-4D97-AF65-F5344CB8AC3E}">
        <p14:creationId xmlns:p14="http://schemas.microsoft.com/office/powerpoint/2010/main" val="3267190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Specific</a:t>
            </a:r>
            <a:r>
              <a:rPr lang="en-US" baseline="0" dirty="0" smtClean="0"/>
              <a:t> to Missouri – the 35% represents those that are KNOWN to the system.  19% get case management only, which if you ask an individual or family, means they aren’t getting any paid services!   TCM used to be the “golden ticket” – before the Medicaid waivers, TCM meant that the SC was doing everything they could to help the individual have a good life even though they weren’t receiving paid services.  We need to get back to our roots – LC tools help change THAT conversation – how can we help someone have a good life even when they get no paid services!!  </a:t>
            </a:r>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25</a:t>
            </a:fld>
            <a:endParaRPr lang="en-US"/>
          </a:p>
        </p:txBody>
      </p:sp>
    </p:spTree>
    <p:extLst>
      <p:ext uri="{BB962C8B-B14F-4D97-AF65-F5344CB8AC3E}">
        <p14:creationId xmlns:p14="http://schemas.microsoft.com/office/powerpoint/2010/main" val="3267190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26</a:t>
            </a:fld>
            <a:endParaRPr lang="en-US"/>
          </a:p>
        </p:txBody>
      </p:sp>
    </p:spTree>
    <p:extLst>
      <p:ext uri="{BB962C8B-B14F-4D97-AF65-F5344CB8AC3E}">
        <p14:creationId xmlns:p14="http://schemas.microsoft.com/office/powerpoint/2010/main" val="3537239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800" kern="1200" dirty="0" smtClean="0">
                <a:solidFill>
                  <a:schemeClr val="tx1"/>
                </a:solidFill>
                <a:latin typeface="+mn-lt"/>
                <a:ea typeface="+mn-ea"/>
                <a:cs typeface="+mn-cs"/>
              </a:rPr>
              <a:t>No matter if person lives with their family (or not), talks to (or not) or if the family goes to meetings with the person</a:t>
            </a:r>
          </a:p>
          <a:p>
            <a:r>
              <a:rPr lang="en-US" dirty="0" smtClean="0"/>
              <a:t> </a:t>
            </a:r>
          </a:p>
          <a:p>
            <a:r>
              <a:rPr lang="en-US" dirty="0" smtClean="0"/>
              <a:t>We have to be OPEN to their definition of family!  </a:t>
            </a:r>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27</a:t>
            </a:fld>
            <a:endParaRPr lang="en-US"/>
          </a:p>
        </p:txBody>
      </p:sp>
    </p:spTree>
    <p:extLst>
      <p:ext uri="{BB962C8B-B14F-4D97-AF65-F5344CB8AC3E}">
        <p14:creationId xmlns:p14="http://schemas.microsoft.com/office/powerpoint/2010/main" val="38017979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Biology – are we tall or short?  Do</a:t>
            </a:r>
            <a:r>
              <a:rPr lang="en-US" baseline="0" dirty="0" smtClean="0"/>
              <a:t> we inherit tendency for certain illness?  What do I want to do or be?  </a:t>
            </a:r>
          </a:p>
          <a:p>
            <a:r>
              <a:rPr lang="en-US" baseline="0" dirty="0" smtClean="0"/>
              <a:t>Socially – impact of reputation of the family – good or bad (like in school if you had an older brother/sister attend before you); connected socially/social networks  (what are those connections and reputations??)</a:t>
            </a:r>
          </a:p>
          <a:p>
            <a:r>
              <a:rPr lang="en-US" baseline="0" dirty="0" smtClean="0"/>
              <a:t>Environmentally – the neighborhood we grow up in; our family’s education level, financial status;  </a:t>
            </a:r>
          </a:p>
          <a:p>
            <a:r>
              <a:rPr lang="en-US" baseline="0" dirty="0" smtClean="0"/>
              <a:t>Policy – house rules and expectations;  important to understand expectations and norms. (everyone expected to go to college; make your bed every morning) Family CULTURE – so important – what you do on holiday, birthdays, traditions and things that are important in your family culture; how to hang stockings.  WHO is going to know the family rituals???</a:t>
            </a:r>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28</a:t>
            </a:fld>
            <a:endParaRPr lang="en-US"/>
          </a:p>
        </p:txBody>
      </p:sp>
    </p:spTree>
    <p:extLst>
      <p:ext uri="{BB962C8B-B14F-4D97-AF65-F5344CB8AC3E}">
        <p14:creationId xmlns:p14="http://schemas.microsoft.com/office/powerpoint/2010/main" val="40857002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fear of all parents/families</a:t>
            </a:r>
            <a:r>
              <a:rPr lang="en-US" baseline="0" dirty="0" smtClean="0"/>
              <a:t> --- what will  happen when I’m GONE?</a:t>
            </a:r>
          </a:p>
          <a:p>
            <a:r>
              <a:rPr lang="en-US" baseline="0" dirty="0" smtClean="0"/>
              <a:t>Having conversations with families (especially parents) about “Caring About” – who else can fill these roles when you are gone, and how can you start giving some of those things to others NOW while you are still around? </a:t>
            </a:r>
          </a:p>
          <a:p>
            <a:r>
              <a:rPr lang="en-US" baseline="0" dirty="0" smtClean="0"/>
              <a:t>It doesn’t matter if you think you have all the “caring for” covered when you’re gone – what if it all falls apart?  If there is no one that cares ABOUT the person to figure it out, then it’s all for naught. </a:t>
            </a:r>
          </a:p>
          <a:p>
            <a:endParaRPr lang="en-US" baseline="0" dirty="0" smtClean="0"/>
          </a:p>
          <a:p>
            <a:r>
              <a:rPr lang="en-US" baseline="0" dirty="0" smtClean="0"/>
              <a:t>AND who does the person care about?  Do they send cards or call on birthdays for loved ones?  Is there someone they are about that they also care FOR?  (</a:t>
            </a:r>
            <a:r>
              <a:rPr lang="en-US" baseline="0" dirty="0" err="1" smtClean="0"/>
              <a:t>ie</a:t>
            </a:r>
            <a:r>
              <a:rPr lang="en-US" baseline="0" dirty="0" smtClean="0"/>
              <a:t>- interdependent relationships especially with older families)</a:t>
            </a:r>
            <a:endParaRPr lang="en-US" dirty="0" smtClean="0"/>
          </a:p>
          <a:p>
            <a:endParaRPr lang="en-US" dirty="0" smtClean="0"/>
          </a:p>
          <a:p>
            <a:endParaRPr lang="en-US" dirty="0" smtClean="0"/>
          </a:p>
          <a:p>
            <a:r>
              <a:rPr lang="en-US" dirty="0" smtClean="0"/>
              <a:t>RECIPROCAL - reciprocity</a:t>
            </a:r>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29</a:t>
            </a:fld>
            <a:endParaRPr lang="en-US"/>
          </a:p>
        </p:txBody>
      </p:sp>
    </p:spTree>
    <p:extLst>
      <p:ext uri="{BB962C8B-B14F-4D97-AF65-F5344CB8AC3E}">
        <p14:creationId xmlns:p14="http://schemas.microsoft.com/office/powerpoint/2010/main" val="2040314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3</a:t>
            </a:fld>
            <a:endParaRPr lang="en-US"/>
          </a:p>
        </p:txBody>
      </p:sp>
    </p:spTree>
    <p:extLst>
      <p:ext uri="{BB962C8B-B14F-4D97-AF65-F5344CB8AC3E}">
        <p14:creationId xmlns:p14="http://schemas.microsoft.com/office/powerpoint/2010/main" val="3310994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Old title:  </a:t>
            </a:r>
            <a:r>
              <a:rPr lang="en-US" altLang="en-US" sz="1200" dirty="0" smtClean="0"/>
              <a:t>Where Do People with Disabilities Live AND Receive Services?</a:t>
            </a:r>
            <a:endParaRPr lang="en-US" altLang="en-US" dirty="0" smtClean="0"/>
          </a:p>
        </p:txBody>
      </p:sp>
      <p:sp>
        <p:nvSpPr>
          <p:cNvPr id="3174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1567" indent="-289064">
              <a:defRPr>
                <a:solidFill>
                  <a:schemeClr val="tx1"/>
                </a:solidFill>
                <a:latin typeface="Calibri" panose="020F0502020204030204" pitchFamily="34" charset="0"/>
              </a:defRPr>
            </a:lvl2pPr>
            <a:lvl3pPr marL="1156256" indent="-231250">
              <a:defRPr>
                <a:solidFill>
                  <a:schemeClr val="tx1"/>
                </a:solidFill>
                <a:latin typeface="Calibri" panose="020F0502020204030204" pitchFamily="34" charset="0"/>
              </a:defRPr>
            </a:lvl3pPr>
            <a:lvl4pPr marL="1618758" indent="-231250">
              <a:defRPr>
                <a:solidFill>
                  <a:schemeClr val="tx1"/>
                </a:solidFill>
                <a:latin typeface="Calibri" panose="020F0502020204030204" pitchFamily="34" charset="0"/>
              </a:defRPr>
            </a:lvl4pPr>
            <a:lvl5pPr marL="2081259" indent="-231250">
              <a:defRPr>
                <a:solidFill>
                  <a:schemeClr val="tx1"/>
                </a:solidFill>
                <a:latin typeface="Calibri" panose="020F0502020204030204" pitchFamily="34" charset="0"/>
              </a:defRPr>
            </a:lvl5pPr>
            <a:lvl6pPr marL="2543762" indent="-231250" eaLnBrk="0" fontAlgn="base" hangingPunct="0">
              <a:spcBef>
                <a:spcPct val="0"/>
              </a:spcBef>
              <a:spcAft>
                <a:spcPct val="0"/>
              </a:spcAft>
              <a:defRPr>
                <a:solidFill>
                  <a:schemeClr val="tx1"/>
                </a:solidFill>
                <a:latin typeface="Calibri" panose="020F0502020204030204" pitchFamily="34" charset="0"/>
              </a:defRPr>
            </a:lvl6pPr>
            <a:lvl7pPr marL="3006264" indent="-231250" eaLnBrk="0" fontAlgn="base" hangingPunct="0">
              <a:spcBef>
                <a:spcPct val="0"/>
              </a:spcBef>
              <a:spcAft>
                <a:spcPct val="0"/>
              </a:spcAft>
              <a:defRPr>
                <a:solidFill>
                  <a:schemeClr val="tx1"/>
                </a:solidFill>
                <a:latin typeface="Calibri" panose="020F0502020204030204" pitchFamily="34" charset="0"/>
              </a:defRPr>
            </a:lvl7pPr>
            <a:lvl8pPr marL="3468767" indent="-231250" eaLnBrk="0" fontAlgn="base" hangingPunct="0">
              <a:spcBef>
                <a:spcPct val="0"/>
              </a:spcBef>
              <a:spcAft>
                <a:spcPct val="0"/>
              </a:spcAft>
              <a:defRPr>
                <a:solidFill>
                  <a:schemeClr val="tx1"/>
                </a:solidFill>
                <a:latin typeface="Calibri" panose="020F0502020204030204" pitchFamily="34" charset="0"/>
              </a:defRPr>
            </a:lvl8pPr>
            <a:lvl9pPr marL="3931268" indent="-231250" eaLnBrk="0" fontAlgn="base" hangingPunct="0">
              <a:spcBef>
                <a:spcPct val="0"/>
              </a:spcBef>
              <a:spcAft>
                <a:spcPct val="0"/>
              </a:spcAft>
              <a:defRPr>
                <a:solidFill>
                  <a:schemeClr val="tx1"/>
                </a:solidFill>
                <a:latin typeface="Calibri" panose="020F0502020204030204" pitchFamily="34" charset="0"/>
              </a:defRPr>
            </a:lvl9pPr>
          </a:lstStyle>
          <a:p>
            <a:fld id="{A7BE03F7-4DBB-4F5F-A7AE-0BFC9F81A006}" type="slidenum">
              <a:rPr lang="en-US" altLang="en-US">
                <a:solidFill>
                  <a:prstClr val="black"/>
                </a:solidFill>
                <a:latin typeface="Arial" panose="020B0604020202020204" pitchFamily="34" charset="0"/>
                <a:ea typeface="ＭＳ Ｐゴシック" panose="020B0600070205080204" pitchFamily="34" charset="-128"/>
                <a:cs typeface="Arial" panose="020B0604020202020204" pitchFamily="34" charset="0"/>
              </a:rPr>
              <a:pPr/>
              <a:t>30</a:t>
            </a:fld>
            <a:endParaRPr lang="en-US" altLang="en-US">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405047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31</a:t>
            </a:fld>
            <a:endParaRPr lang="en-US"/>
          </a:p>
        </p:txBody>
      </p:sp>
    </p:spTree>
    <p:extLst>
      <p:ext uri="{BB962C8B-B14F-4D97-AF65-F5344CB8AC3E}">
        <p14:creationId xmlns:p14="http://schemas.microsoft.com/office/powerpoint/2010/main" val="801000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32</a:t>
            </a:fld>
            <a:endParaRPr lang="en-US"/>
          </a:p>
        </p:txBody>
      </p:sp>
    </p:spTree>
    <p:extLst>
      <p:ext uri="{BB962C8B-B14F-4D97-AF65-F5344CB8AC3E}">
        <p14:creationId xmlns:p14="http://schemas.microsoft.com/office/powerpoint/2010/main" val="326689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can you plan with people</a:t>
            </a:r>
            <a:r>
              <a:rPr lang="en-US" baseline="0" dirty="0" smtClean="0"/>
              <a:t> if you don’t know their finish line?  </a:t>
            </a:r>
            <a:br>
              <a:rPr lang="en-US" baseline="0" dirty="0" smtClean="0"/>
            </a:br>
            <a:r>
              <a:rPr lang="en-US" baseline="0" dirty="0" smtClean="0"/>
              <a:t>Resource Center – we try to figure out WHY they are asking for a service – story about mom asking for </a:t>
            </a:r>
            <a:r>
              <a:rPr lang="en-US" baseline="0" dirty="0" err="1" smtClean="0"/>
              <a:t>DayHab</a:t>
            </a:r>
            <a:r>
              <a:rPr lang="en-US" baseline="0" dirty="0" smtClean="0"/>
              <a:t> because her son actually needed transportation to his job and </a:t>
            </a:r>
            <a:r>
              <a:rPr lang="en-US" baseline="0" dirty="0" err="1" smtClean="0"/>
              <a:t>dayhab</a:t>
            </a:r>
            <a:r>
              <a:rPr lang="en-US" baseline="0" dirty="0" smtClean="0"/>
              <a:t> has transportation. </a:t>
            </a:r>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33</a:t>
            </a:fld>
            <a:endParaRPr lang="en-US"/>
          </a:p>
        </p:txBody>
      </p:sp>
    </p:spTree>
    <p:extLst>
      <p:ext uri="{BB962C8B-B14F-4D97-AF65-F5344CB8AC3E}">
        <p14:creationId xmlns:p14="http://schemas.microsoft.com/office/powerpoint/2010/main" val="14443817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rPr>
              <a:t>What kinds of things did</a:t>
            </a:r>
            <a:r>
              <a:rPr lang="en-US" baseline="0" dirty="0" smtClean="0">
                <a:latin typeface="Arial" panose="020B0604020202020204" pitchFamily="34" charset="0"/>
              </a:rPr>
              <a:t> you say earlier for YOUR good life?  PWD and families usually want those same types of things. Everybody “gets” what the good life is.  We just don’t usually ask them!  What kinds of things do you think PWD and families will say they DON’T want?  Sometimes you need to start there – they may not know what they want (because they are thinking in disability world) but they almost always can tell you want they don’t.  FAMILY should have a good life trajectory too</a:t>
            </a:r>
          </a:p>
          <a:p>
            <a:endParaRPr lang="en-US" baseline="0" dirty="0" smtClean="0">
              <a:latin typeface="Arial" panose="020B0604020202020204" pitchFamily="34" charset="0"/>
            </a:endParaRPr>
          </a:p>
          <a:p>
            <a:r>
              <a:rPr lang="en-US" baseline="0" dirty="0" smtClean="0">
                <a:latin typeface="Arial" panose="020B0604020202020204" pitchFamily="34" charset="0"/>
              </a:rPr>
              <a:t>TRAJECTORY is the path that will either lead you toward the good life or toward things you don’t want. Think about throwing a football – the path that the ball takes on it’s way to the receiver is the trajectory.  If you shoot an arrow, or a nerf gun – the path that the arrow follows is the trajectory.   CAN START at ANY AGE!!!!</a:t>
            </a:r>
          </a:p>
          <a:p>
            <a:r>
              <a:rPr lang="en-US" baseline="0" dirty="0" smtClean="0">
                <a:latin typeface="Arial" panose="020B0604020202020204" pitchFamily="34" charset="0"/>
              </a:rPr>
              <a:t>Support coordinators, providers, </a:t>
            </a:r>
            <a:r>
              <a:rPr lang="en-US" baseline="0" dirty="0" err="1" smtClean="0">
                <a:latin typeface="Arial" panose="020B0604020202020204" pitchFamily="34" charset="0"/>
              </a:rPr>
              <a:t>DSP’s</a:t>
            </a:r>
            <a:r>
              <a:rPr lang="en-US" baseline="0" dirty="0" smtClean="0">
                <a:latin typeface="Arial" panose="020B0604020202020204" pitchFamily="34" charset="0"/>
              </a:rPr>
              <a:t>, VR counselors, teachers….. ALL have the power to impact someone’s trajectory, sometimes negatively, by their actions or words.  We must be very careful and mindful of the impact we can have.  Are we nudging person and family toward what they want or what they don’t want??   EACH interaction, think about which way it pointed their trajectory! </a:t>
            </a:r>
          </a:p>
          <a:p>
            <a:r>
              <a:rPr lang="en-US" baseline="0" dirty="0" smtClean="0">
                <a:latin typeface="Arial" panose="020B0604020202020204" pitchFamily="34" charset="0"/>
              </a:rPr>
              <a:t>KINDERGARTEN story – segregated class and safer special bus</a:t>
            </a:r>
            <a:endParaRPr lang="en-US" dirty="0" smtClean="0">
              <a:latin typeface="Arial" panose="020B0604020202020204" pitchFamily="34" charset="0"/>
            </a:endParaRPr>
          </a:p>
        </p:txBody>
      </p:sp>
      <p:sp>
        <p:nvSpPr>
          <p:cNvPr id="491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51761" indent="-289138" eaLnBrk="0" hangingPunct="0">
              <a:defRPr sz="2400">
                <a:solidFill>
                  <a:schemeClr val="tx1"/>
                </a:solidFill>
                <a:latin typeface="Verdana" panose="020B0604030504040204" pitchFamily="34" charset="0"/>
                <a:ea typeface="MS PGothic" panose="020B0600070205080204" pitchFamily="34" charset="-128"/>
              </a:defRPr>
            </a:lvl2pPr>
            <a:lvl3pPr marL="1156555" indent="-231310" eaLnBrk="0" hangingPunct="0">
              <a:defRPr sz="2400">
                <a:solidFill>
                  <a:schemeClr val="tx1"/>
                </a:solidFill>
                <a:latin typeface="Verdana" panose="020B0604030504040204" pitchFamily="34" charset="0"/>
                <a:ea typeface="MS PGothic" panose="020B0600070205080204" pitchFamily="34" charset="-128"/>
              </a:defRPr>
            </a:lvl3pPr>
            <a:lvl4pPr marL="1619177" indent="-231310" eaLnBrk="0" hangingPunct="0">
              <a:defRPr sz="2400">
                <a:solidFill>
                  <a:schemeClr val="tx1"/>
                </a:solidFill>
                <a:latin typeface="Verdana" panose="020B0604030504040204" pitchFamily="34" charset="0"/>
                <a:ea typeface="MS PGothic" panose="020B0600070205080204" pitchFamily="34" charset="-128"/>
              </a:defRPr>
            </a:lvl4pPr>
            <a:lvl5pPr marL="2081799" indent="-231310" eaLnBrk="0" hangingPunct="0">
              <a:defRPr sz="2400">
                <a:solidFill>
                  <a:schemeClr val="tx1"/>
                </a:solidFill>
                <a:latin typeface="Verdana" panose="020B0604030504040204" pitchFamily="34" charset="0"/>
                <a:ea typeface="MS PGothic" panose="020B0600070205080204" pitchFamily="34" charset="-128"/>
              </a:defRPr>
            </a:lvl5pPr>
            <a:lvl6pPr marL="2544422" indent="-23131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3007042" indent="-23131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69664" indent="-23131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932287" indent="-23131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0AF8027A-B85F-45E5-95E9-9CBE4CD537DC}" type="slidenum">
              <a:rPr lang="en-US" sz="1200">
                <a:solidFill>
                  <a:prstClr val="black"/>
                </a:solidFill>
                <a:latin typeface="Arial" panose="020B0604020202020204" pitchFamily="34" charset="0"/>
              </a:rPr>
              <a:pPr eaLnBrk="1" hangingPunct="1"/>
              <a:t>34</a:t>
            </a:fld>
            <a:endParaRPr lang="en-US" sz="1200" dirty="0">
              <a:solidFill>
                <a:prstClr val="black"/>
              </a:solidFill>
              <a:latin typeface="Arial" panose="020B0604020202020204" pitchFamily="34" charset="0"/>
            </a:endParaRPr>
          </a:p>
        </p:txBody>
      </p:sp>
    </p:spTree>
    <p:extLst>
      <p:ext uri="{BB962C8B-B14F-4D97-AF65-F5344CB8AC3E}">
        <p14:creationId xmlns:p14="http://schemas.microsoft.com/office/powerpoint/2010/main" val="22512760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endParaRPr lang="en-US" sz="1200" b="1" dirty="0" smtClean="0">
              <a:solidFill>
                <a:prstClr val="black"/>
              </a:solidFill>
            </a:endParaRPr>
          </a:p>
          <a:p>
            <a:r>
              <a:rPr lang="en-US" dirty="0" smtClean="0">
                <a:latin typeface="Arial" panose="020B0604020202020204" pitchFamily="34" charset="0"/>
              </a:rPr>
              <a:t>Trajectory isn’t always</a:t>
            </a:r>
            <a:r>
              <a:rPr lang="en-US" baseline="0" dirty="0" smtClean="0">
                <a:latin typeface="Arial" panose="020B0604020202020204" pitchFamily="34" charset="0"/>
              </a:rPr>
              <a:t> straight </a:t>
            </a:r>
          </a:p>
          <a:p>
            <a:r>
              <a:rPr lang="en-US" baseline="0" dirty="0" smtClean="0">
                <a:latin typeface="Arial" panose="020B0604020202020204" pitchFamily="34" charset="0"/>
              </a:rPr>
              <a:t>Bumps in the road – you can get back on track </a:t>
            </a:r>
          </a:p>
          <a:p>
            <a:endParaRPr lang="en-US" baseline="0" dirty="0" smtClean="0">
              <a:latin typeface="Arial" panose="020B0604020202020204" pitchFamily="34" charset="0"/>
            </a:endParaRPr>
          </a:p>
          <a:p>
            <a:r>
              <a:rPr lang="en-US" baseline="0" dirty="0" smtClean="0">
                <a:latin typeface="Arial" panose="020B0604020202020204" pitchFamily="34" charset="0"/>
              </a:rPr>
              <a:t>VISION and TRAJECTORY can be very broad or very specific and time limited.  Might be what are we doing/what’s happening this week?</a:t>
            </a:r>
            <a:endParaRPr lang="en-US" dirty="0" smtClean="0">
              <a:latin typeface="Arial" panose="020B0604020202020204" pitchFamily="34" charset="0"/>
            </a:endParaRPr>
          </a:p>
        </p:txBody>
      </p:sp>
      <p:sp>
        <p:nvSpPr>
          <p:cNvPr id="491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51761" indent="-289138" eaLnBrk="0" hangingPunct="0">
              <a:defRPr sz="2400">
                <a:solidFill>
                  <a:schemeClr val="tx1"/>
                </a:solidFill>
                <a:latin typeface="Verdana" panose="020B0604030504040204" pitchFamily="34" charset="0"/>
                <a:ea typeface="MS PGothic" panose="020B0600070205080204" pitchFamily="34" charset="-128"/>
              </a:defRPr>
            </a:lvl2pPr>
            <a:lvl3pPr marL="1156555" indent="-231310" eaLnBrk="0" hangingPunct="0">
              <a:defRPr sz="2400">
                <a:solidFill>
                  <a:schemeClr val="tx1"/>
                </a:solidFill>
                <a:latin typeface="Verdana" panose="020B0604030504040204" pitchFamily="34" charset="0"/>
                <a:ea typeface="MS PGothic" panose="020B0600070205080204" pitchFamily="34" charset="-128"/>
              </a:defRPr>
            </a:lvl3pPr>
            <a:lvl4pPr marL="1619177" indent="-231310" eaLnBrk="0" hangingPunct="0">
              <a:defRPr sz="2400">
                <a:solidFill>
                  <a:schemeClr val="tx1"/>
                </a:solidFill>
                <a:latin typeface="Verdana" panose="020B0604030504040204" pitchFamily="34" charset="0"/>
                <a:ea typeface="MS PGothic" panose="020B0600070205080204" pitchFamily="34" charset="-128"/>
              </a:defRPr>
            </a:lvl4pPr>
            <a:lvl5pPr marL="2081799" indent="-231310" eaLnBrk="0" hangingPunct="0">
              <a:defRPr sz="2400">
                <a:solidFill>
                  <a:schemeClr val="tx1"/>
                </a:solidFill>
                <a:latin typeface="Verdana" panose="020B0604030504040204" pitchFamily="34" charset="0"/>
                <a:ea typeface="MS PGothic" panose="020B0600070205080204" pitchFamily="34" charset="-128"/>
              </a:defRPr>
            </a:lvl5pPr>
            <a:lvl6pPr marL="2544422" indent="-23131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3007042" indent="-23131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69664" indent="-23131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932287" indent="-23131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0AF8027A-B85F-45E5-95E9-9CBE4CD537DC}" type="slidenum">
              <a:rPr lang="en-US" sz="1200">
                <a:solidFill>
                  <a:prstClr val="black"/>
                </a:solidFill>
                <a:latin typeface="Arial" panose="020B0604020202020204" pitchFamily="34" charset="0"/>
              </a:rPr>
              <a:pPr eaLnBrk="1" hangingPunct="1"/>
              <a:t>35</a:t>
            </a:fld>
            <a:endParaRPr lang="en-US" sz="1200" dirty="0">
              <a:solidFill>
                <a:prstClr val="black"/>
              </a:solidFill>
              <a:latin typeface="Arial" panose="020B0604020202020204" pitchFamily="34" charset="0"/>
            </a:endParaRPr>
          </a:p>
        </p:txBody>
      </p:sp>
    </p:spTree>
    <p:extLst>
      <p:ext uri="{BB962C8B-B14F-4D97-AF65-F5344CB8AC3E}">
        <p14:creationId xmlns:p14="http://schemas.microsoft.com/office/powerpoint/2010/main" val="8943527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to consider the individual’s stage of</a:t>
            </a:r>
            <a:r>
              <a:rPr lang="en-US" baseline="0" dirty="0" smtClean="0"/>
              <a:t> life, but also where other family members are in their lives.  Are the parents aging?  Are the siblings raising their own families?  Is a sibling going away to college?  </a:t>
            </a:r>
          </a:p>
          <a:p>
            <a:r>
              <a:rPr lang="en-US" baseline="0" dirty="0" smtClean="0"/>
              <a:t>Stages – what happens in early or any stage, affects the stages to come.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Stages – what happens in early or any stage, affects the stages to come. You have them for only a very short time in their lifespan, but what happens in those years can have profound effect on future (adult) years!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*45 Year old PWD – parent is 65 or older and might be caring for their own elderly 95 year old parent!</a:t>
            </a:r>
            <a:endParaRPr lang="en-US" dirty="0" smtClean="0"/>
          </a:p>
          <a:p>
            <a:r>
              <a:rPr lang="en-US" dirty="0" smtClean="0"/>
              <a:t>*12 year old with autism – also has a new baby in the house.</a:t>
            </a:r>
            <a:r>
              <a:rPr lang="en-US" baseline="0" dirty="0" smtClean="0"/>
              <a:t>  </a:t>
            </a:r>
          </a:p>
          <a:p>
            <a:r>
              <a:rPr lang="en-US" baseline="0" dirty="0" smtClean="0"/>
              <a:t>Consider the person you support in the context of their whole family dynamic!  </a:t>
            </a:r>
            <a:endParaRPr lang="en-US" dirty="0" smtClean="0"/>
          </a:p>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36</a:t>
            </a:fld>
            <a:endParaRPr lang="en-US"/>
          </a:p>
        </p:txBody>
      </p:sp>
    </p:spTree>
    <p:extLst>
      <p:ext uri="{BB962C8B-B14F-4D97-AF65-F5344CB8AC3E}">
        <p14:creationId xmlns:p14="http://schemas.microsoft.com/office/powerpoint/2010/main" val="989300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what happens at early</a:t>
            </a:r>
            <a:r>
              <a:rPr lang="en-US" baseline="0" dirty="0" smtClean="0"/>
              <a:t> stages affects all the stages to come!  </a:t>
            </a:r>
          </a:p>
          <a:p>
            <a:r>
              <a:rPr lang="en-US" dirty="0" smtClean="0"/>
              <a:t>Where</a:t>
            </a:r>
            <a:r>
              <a:rPr lang="en-US" baseline="0" dirty="0" smtClean="0"/>
              <a:t> are people the longest?</a:t>
            </a:r>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41545163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Life experiences – are</a:t>
            </a:r>
            <a:r>
              <a:rPr lang="en-US" baseline="0" dirty="0" smtClean="0"/>
              <a:t> how we get ready for the next phase – having chores as a child helps prepare you for employment.  Having an allowance helps you learn about money (and making mistakes with money).  Learning to say NO helps the person learn to protect themselves.  </a:t>
            </a:r>
            <a:endParaRPr lang="en-US" dirty="0" smtClean="0"/>
          </a:p>
          <a:p>
            <a:endParaRPr lang="en-US" dirty="0" smtClean="0"/>
          </a:p>
          <a:p>
            <a:r>
              <a:rPr lang="en-US" dirty="0" smtClean="0"/>
              <a:t>ANTICIPATORY</a:t>
            </a:r>
            <a:r>
              <a:rPr lang="en-US" baseline="0" dirty="0" smtClean="0"/>
              <a:t> GUIDANCE—especially at times of transition.   Doctors do it all the time.  </a:t>
            </a:r>
          </a:p>
          <a:p>
            <a:r>
              <a:rPr lang="en-US" baseline="0" dirty="0" smtClean="0"/>
              <a:t> IE- we don’t start talking about Employment until age 14! But we can nudge people at age 2 or 5 or 10 – chores, summer job, volunteering, asking child what they want to be, learning about lots of options</a:t>
            </a:r>
          </a:p>
          <a:p>
            <a:r>
              <a:rPr lang="en-US" dirty="0" smtClean="0"/>
              <a:t>Show</a:t>
            </a:r>
            <a:r>
              <a:rPr lang="en-US" baseline="0" dirty="0" smtClean="0"/>
              <a:t> them the LC Experiences booklet – talk about how people might use it.  </a:t>
            </a:r>
          </a:p>
          <a:p>
            <a:r>
              <a:rPr lang="en-US" baseline="0" dirty="0" smtClean="0"/>
              <a:t>SAFETY – people don’t stay safe because someone has always protected them.  They need to learn skills! </a:t>
            </a:r>
          </a:p>
          <a:p>
            <a:endParaRPr lang="en-US" baseline="0" dirty="0" smtClean="0"/>
          </a:p>
          <a:p>
            <a:r>
              <a:rPr lang="en-US" baseline="0" dirty="0" smtClean="0"/>
              <a:t>Think beyond systems transitions ONLY</a:t>
            </a:r>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38</a:t>
            </a:fld>
            <a:endParaRPr lang="en-US"/>
          </a:p>
        </p:txBody>
      </p:sp>
    </p:spTree>
    <p:extLst>
      <p:ext uri="{BB962C8B-B14F-4D97-AF65-F5344CB8AC3E}">
        <p14:creationId xmlns:p14="http://schemas.microsoft.com/office/powerpoint/2010/main" val="12390125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Put an X above the pink icon </a:t>
            </a:r>
            <a:r>
              <a:rPr lang="en-US" baseline="0" dirty="0" smtClean="0"/>
              <a:t>–on the line – age 13</a:t>
            </a:r>
          </a:p>
          <a:p>
            <a:pPr eaLnBrk="1" hangingPunct="1">
              <a:spcBef>
                <a:spcPct val="0"/>
              </a:spcBef>
            </a:pPr>
            <a:r>
              <a:rPr lang="en-US" baseline="0" dirty="0" smtClean="0"/>
              <a:t>What kind of life experiences were you having at age 13?  What were you doing, where were you going?  </a:t>
            </a:r>
          </a:p>
          <a:p>
            <a:pPr eaLnBrk="1" hangingPunct="1">
              <a:spcBef>
                <a:spcPct val="0"/>
              </a:spcBef>
            </a:pPr>
            <a:r>
              <a:rPr lang="en-US" baseline="0" dirty="0" smtClean="0"/>
              <a:t>NEXT – put an x at age 5</a:t>
            </a:r>
          </a:p>
          <a:p>
            <a:pPr eaLnBrk="1" hangingPunct="1">
              <a:spcBef>
                <a:spcPct val="0"/>
              </a:spcBef>
            </a:pPr>
            <a:r>
              <a:rPr lang="en-US" baseline="0" dirty="0" smtClean="0"/>
              <a:t>THEN – put an x at age 65 – what do 65 year olds do?  </a:t>
            </a:r>
          </a:p>
          <a:p>
            <a:pPr algn="l" eaLnBrk="1" hangingPunct="1">
              <a:spcBef>
                <a:spcPct val="0"/>
              </a:spcBef>
            </a:pPr>
            <a:r>
              <a:rPr lang="en-US" baseline="0" dirty="0" smtClean="0"/>
              <a:t>YOU Lived thru these same life stages (or you will).  Parents lose perspective – think they need a special book for everything.  Help get confidence back – they know what to do!  Talk about HOW to use the booklet—SC focus on a </a:t>
            </a:r>
            <a:r>
              <a:rPr lang="en-US" baseline="0" dirty="0" err="1" smtClean="0"/>
              <a:t>lifestage</a:t>
            </a:r>
            <a:r>
              <a:rPr lang="en-US" baseline="0" dirty="0" smtClean="0"/>
              <a:t> before a meeting; ask what they are struggling with or worried about the most; work from there with the booklet.  ANTICIPATORY GUIDANCE!!!</a:t>
            </a:r>
            <a:endParaRPr lang="en-US" dirty="0" smtClean="0"/>
          </a:p>
          <a:p>
            <a:pPr eaLnBrk="1" hangingPunct="1">
              <a:spcBef>
                <a:spcPct val="0"/>
              </a:spcBef>
            </a:pPr>
            <a:endParaRPr lang="en-US" dirty="0" smtClean="0"/>
          </a:p>
          <a:p>
            <a:pPr eaLnBrk="1" hangingPunct="1">
              <a:spcBef>
                <a:spcPct val="0"/>
              </a:spcBef>
            </a:pPr>
            <a:r>
              <a:rPr lang="en-US" dirty="0" smtClean="0"/>
              <a:t>Activity</a:t>
            </a:r>
            <a:r>
              <a:rPr lang="en-US" baseline="0" dirty="0" smtClean="0"/>
              <a:t> </a:t>
            </a:r>
            <a:r>
              <a:rPr lang="en-US" dirty="0" smtClean="0"/>
              <a:t>5:</a:t>
            </a:r>
            <a:r>
              <a:rPr lang="en-US" baseline="0" dirty="0" smtClean="0"/>
              <a:t> </a:t>
            </a:r>
            <a:r>
              <a:rPr lang="en-US" dirty="0" smtClean="0"/>
              <a:t>Life Experience large group discussion (</a:t>
            </a:r>
            <a:r>
              <a:rPr lang="en-US" b="1" dirty="0" smtClean="0"/>
              <a:t>flip chart </a:t>
            </a:r>
            <a:r>
              <a:rPr lang="en-US" dirty="0" smtClean="0"/>
              <a:t>– </a:t>
            </a:r>
            <a:r>
              <a:rPr lang="en-US" b="1" dirty="0" smtClean="0"/>
              <a:t>draw trajectory arrow and boxes</a:t>
            </a:r>
            <a:r>
              <a:rPr lang="en-US" dirty="0" smtClean="0"/>
              <a:t>) (5 minutes)</a:t>
            </a:r>
          </a:p>
          <a:p>
            <a:pPr eaLnBrk="1" hangingPunct="1">
              <a:spcBef>
                <a:spcPct val="0"/>
              </a:spcBef>
            </a:pPr>
            <a:r>
              <a:rPr lang="en-US" dirty="0" smtClean="0"/>
              <a:t>	What were you doing at age 13 (good and bad)?</a:t>
            </a:r>
          </a:p>
          <a:p>
            <a:pPr eaLnBrk="1" hangingPunct="1">
              <a:spcBef>
                <a:spcPct val="0"/>
              </a:spcBef>
            </a:pPr>
            <a:r>
              <a:rPr lang="en-US" dirty="0" smtClean="0"/>
              <a:t>	</a:t>
            </a:r>
            <a:r>
              <a:rPr lang="en-US" i="1" dirty="0" smtClean="0"/>
              <a:t>Prompts: Babysitting, sleepovers, being naughty, involved in sports, music, church, band, Favorite teacher/mentor, boy crazy, sneaking out, etc.	</a:t>
            </a:r>
            <a:r>
              <a:rPr lang="en-US" dirty="0" smtClean="0"/>
              <a:t>	Record answers in middle of trajectory line on flip chart</a:t>
            </a:r>
          </a:p>
          <a:p>
            <a:pPr eaLnBrk="1" hangingPunct="1">
              <a:spcBef>
                <a:spcPct val="0"/>
              </a:spcBef>
            </a:pPr>
            <a:r>
              <a:rPr lang="en-US" dirty="0" smtClean="0"/>
              <a:t>	What were you doing at age 5? </a:t>
            </a:r>
          </a:p>
          <a:p>
            <a:pPr eaLnBrk="1" hangingPunct="1">
              <a:spcBef>
                <a:spcPct val="0"/>
              </a:spcBef>
            </a:pPr>
            <a:r>
              <a:rPr lang="en-US" dirty="0" smtClean="0"/>
              <a:t>	</a:t>
            </a:r>
            <a:r>
              <a:rPr lang="en-US" i="1" dirty="0" smtClean="0"/>
              <a:t>Prompts: Kindergarten, chores? Caregivers (family, neighbors, day care), Playing outside, Sunday School, </a:t>
            </a:r>
          </a:p>
          <a:p>
            <a:pPr eaLnBrk="1" hangingPunct="1">
              <a:spcBef>
                <a:spcPct val="0"/>
              </a:spcBef>
            </a:pPr>
            <a:r>
              <a:rPr lang="en-US" dirty="0" smtClean="0"/>
              <a:t>		Record answers on left portion of trajectory line</a:t>
            </a:r>
          </a:p>
          <a:p>
            <a:pPr eaLnBrk="1" hangingPunct="1">
              <a:spcBef>
                <a:spcPct val="0"/>
              </a:spcBef>
            </a:pPr>
            <a:endParaRPr lang="en-US" dirty="0"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766838-0CD8-4356-B3E1-28CC2A0F5FDA}" type="slidenum">
              <a:rPr lang="en-US" smtClean="0">
                <a:solidFill>
                  <a:prstClr val="black"/>
                </a:solidFill>
              </a:rPr>
              <a:pPr fontAlgn="base">
                <a:spcBef>
                  <a:spcPct val="0"/>
                </a:spcBef>
                <a:spcAft>
                  <a:spcPct val="0"/>
                </a:spcAft>
                <a:defRPr/>
              </a:pPr>
              <a:t>39</a:t>
            </a:fld>
            <a:endParaRPr lang="en-US" smtClean="0">
              <a:solidFill>
                <a:prstClr val="black"/>
              </a:solidFill>
            </a:endParaRPr>
          </a:p>
        </p:txBody>
      </p:sp>
    </p:spTree>
    <p:extLst>
      <p:ext uri="{BB962C8B-B14F-4D97-AF65-F5344CB8AC3E}">
        <p14:creationId xmlns:p14="http://schemas.microsoft.com/office/powerpoint/2010/main" val="1606305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4</a:t>
            </a:fld>
            <a:endParaRPr lang="en-US"/>
          </a:p>
        </p:txBody>
      </p:sp>
    </p:spTree>
    <p:extLst>
      <p:ext uri="{BB962C8B-B14F-4D97-AF65-F5344CB8AC3E}">
        <p14:creationId xmlns:p14="http://schemas.microsoft.com/office/powerpoint/2010/main" val="33109945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Think</a:t>
            </a:r>
            <a:r>
              <a:rPr lang="en-US" baseline="0" dirty="0" smtClean="0"/>
              <a:t> about adaptations and accommodations so person/child can have same/similar life experiences of others that same age.  </a:t>
            </a:r>
            <a:endParaRPr lang="en-US" dirty="0"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766838-0CD8-4356-B3E1-28CC2A0F5FDA}" type="slidenum">
              <a:rPr lang="en-US" smtClean="0">
                <a:solidFill>
                  <a:prstClr val="black"/>
                </a:solidFill>
              </a:rPr>
              <a:pPr fontAlgn="base">
                <a:spcBef>
                  <a:spcPct val="0"/>
                </a:spcBef>
                <a:spcAft>
                  <a:spcPct val="0"/>
                </a:spcAft>
                <a:defRPr/>
              </a:pPr>
              <a:t>40</a:t>
            </a:fld>
            <a:endParaRPr lang="en-US" smtClean="0">
              <a:solidFill>
                <a:prstClr val="black"/>
              </a:solidFill>
            </a:endParaRPr>
          </a:p>
        </p:txBody>
      </p:sp>
    </p:spTree>
    <p:extLst>
      <p:ext uri="{BB962C8B-B14F-4D97-AF65-F5344CB8AC3E}">
        <p14:creationId xmlns:p14="http://schemas.microsoft.com/office/powerpoint/2010/main" val="15859494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Effect</a:t>
            </a:r>
            <a:r>
              <a:rPr lang="en-US" baseline="0" dirty="0" smtClean="0"/>
              <a:t> of opportunities and experiences.  Think about the HCBS waivers -- Mo has only had since 1986, but it’s already undergoing major policy changes.  We can’t just stay the same and not adapt and move forward. </a:t>
            </a:r>
          </a:p>
          <a:p>
            <a:pPr algn="l"/>
            <a:endParaRPr lang="en-US" baseline="0" dirty="0" smtClean="0"/>
          </a:p>
          <a:p>
            <a:pPr algn="l"/>
            <a:r>
              <a:rPr lang="en-US" baseline="0" dirty="0" smtClean="0"/>
              <a:t>LIFE Outcomes don’t happen without life experiences – real life experiences!  </a:t>
            </a:r>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41</a:t>
            </a:fld>
            <a:endParaRPr lang="en-US"/>
          </a:p>
        </p:txBody>
      </p:sp>
    </p:spTree>
    <p:extLst>
      <p:ext uri="{BB962C8B-B14F-4D97-AF65-F5344CB8AC3E}">
        <p14:creationId xmlns:p14="http://schemas.microsoft.com/office/powerpoint/2010/main" val="15157062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Holistic view of person – their past experiences and what they are working on now and in the future</a:t>
            </a:r>
            <a:r>
              <a:rPr lang="en-US" baseline="0" dirty="0" smtClean="0"/>
              <a:t> to achieve their good life and avoid the things they don’t want</a:t>
            </a:r>
            <a:endParaRPr lang="en-US" dirty="0"/>
          </a:p>
        </p:txBody>
      </p:sp>
      <p:sp>
        <p:nvSpPr>
          <p:cNvPr id="4" name="Slide Number Placeholder 3"/>
          <p:cNvSpPr>
            <a:spLocks noGrp="1"/>
          </p:cNvSpPr>
          <p:nvPr>
            <p:ph type="sldNum" sz="quarter" idx="10"/>
          </p:nvPr>
        </p:nvSpPr>
        <p:spPr/>
        <p:txBody>
          <a:bodyPr/>
          <a:lstStyle/>
          <a:p>
            <a:fld id="{2B0758B7-0F65-4FFA-8797-A1A17D6188B0}" type="slidenum">
              <a:rPr lang="en-US" smtClean="0"/>
              <a:pPr/>
              <a:t>42</a:t>
            </a:fld>
            <a:endParaRPr lang="en-US"/>
          </a:p>
        </p:txBody>
      </p:sp>
    </p:spTree>
    <p:extLst>
      <p:ext uri="{BB962C8B-B14F-4D97-AF65-F5344CB8AC3E}">
        <p14:creationId xmlns:p14="http://schemas.microsoft.com/office/powerpoint/2010/main" val="7018082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43</a:t>
            </a:fld>
            <a:endParaRPr lang="en-US"/>
          </a:p>
        </p:txBody>
      </p:sp>
    </p:spTree>
    <p:extLst>
      <p:ext uri="{BB962C8B-B14F-4D97-AF65-F5344CB8AC3E}">
        <p14:creationId xmlns:p14="http://schemas.microsoft.com/office/powerpoint/2010/main" val="18163893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rPr>
              <a:t>People need to be allowed to take risks and make mistakes – and not pay for it forever.  We all make</a:t>
            </a:r>
            <a:r>
              <a:rPr lang="en-US" baseline="0" dirty="0" smtClean="0">
                <a:latin typeface="Arial" panose="020B0604020202020204" pitchFamily="34" charset="0"/>
              </a:rPr>
              <a:t> mistakes and move past it – but PWD often are labeled or restricted for life if they make even a simple mistake.  “fire-starter” “sexual predator”  “can’t use the internet”  </a:t>
            </a:r>
          </a:p>
          <a:p>
            <a:endParaRPr lang="en-US" baseline="0" dirty="0" smtClean="0">
              <a:latin typeface="Arial" panose="020B0604020202020204" pitchFamily="34" charset="0"/>
            </a:endParaRPr>
          </a:p>
          <a:p>
            <a:r>
              <a:rPr lang="en-US" baseline="0" dirty="0" smtClean="0">
                <a:latin typeface="Arial" panose="020B0604020202020204" pitchFamily="34" charset="0"/>
              </a:rPr>
              <a:t>Person doesn’t learn to STAY SAFE if someone is always protecting them from everything! </a:t>
            </a:r>
            <a:endParaRPr lang="en-US" dirty="0" smtClean="0">
              <a:latin typeface="Arial" panose="020B0604020202020204" pitchFamily="34" charset="0"/>
            </a:endParaRPr>
          </a:p>
          <a:p>
            <a:endParaRPr lang="en-US" dirty="0" smtClean="0">
              <a:latin typeface="Arial" panose="020B0604020202020204" pitchFamily="34" charset="0"/>
            </a:endParaRPr>
          </a:p>
        </p:txBody>
      </p:sp>
      <p:sp>
        <p:nvSpPr>
          <p:cNvPr id="491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51791" indent="-289150" eaLnBrk="0" hangingPunct="0">
              <a:defRPr sz="2400">
                <a:solidFill>
                  <a:schemeClr val="tx1"/>
                </a:solidFill>
                <a:latin typeface="Verdana" panose="020B0604030504040204" pitchFamily="34" charset="0"/>
                <a:ea typeface="MS PGothic" panose="020B0600070205080204" pitchFamily="34" charset="-128"/>
              </a:defRPr>
            </a:lvl2pPr>
            <a:lvl3pPr marL="1156602" indent="-231320" eaLnBrk="0" hangingPunct="0">
              <a:defRPr sz="2400">
                <a:solidFill>
                  <a:schemeClr val="tx1"/>
                </a:solidFill>
                <a:latin typeface="Verdana" panose="020B0604030504040204" pitchFamily="34" charset="0"/>
                <a:ea typeface="MS PGothic" panose="020B0600070205080204" pitchFamily="34" charset="-128"/>
              </a:defRPr>
            </a:lvl3pPr>
            <a:lvl4pPr marL="1619242" indent="-231320" eaLnBrk="0" hangingPunct="0">
              <a:defRPr sz="2400">
                <a:solidFill>
                  <a:schemeClr val="tx1"/>
                </a:solidFill>
                <a:latin typeface="Verdana" panose="020B0604030504040204" pitchFamily="34" charset="0"/>
                <a:ea typeface="MS PGothic" panose="020B0600070205080204" pitchFamily="34" charset="-128"/>
              </a:defRPr>
            </a:lvl4pPr>
            <a:lvl5pPr marL="2081883" indent="-231320" eaLnBrk="0" hangingPunct="0">
              <a:defRPr sz="2400">
                <a:solidFill>
                  <a:schemeClr val="tx1"/>
                </a:solidFill>
                <a:latin typeface="Verdana" panose="020B0604030504040204" pitchFamily="34" charset="0"/>
                <a:ea typeface="MS PGothic" panose="020B0600070205080204" pitchFamily="34" charset="-128"/>
              </a:defRPr>
            </a:lvl5pPr>
            <a:lvl6pPr marL="2544524"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3007164"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69805"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932446"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0AF8027A-B85F-45E5-95E9-9CBE4CD537DC}" type="slidenum">
              <a:rPr lang="en-US" sz="1200">
                <a:latin typeface="Arial" panose="020B0604020202020204" pitchFamily="34" charset="0"/>
              </a:rPr>
              <a:pPr eaLnBrk="1" hangingPunct="1"/>
              <a:t>44</a:t>
            </a:fld>
            <a:endParaRPr lang="en-US" sz="1200">
              <a:latin typeface="Arial" panose="020B0604020202020204" pitchFamily="34" charset="0"/>
            </a:endParaRPr>
          </a:p>
        </p:txBody>
      </p:sp>
    </p:spTree>
    <p:extLst>
      <p:ext uri="{BB962C8B-B14F-4D97-AF65-F5344CB8AC3E}">
        <p14:creationId xmlns:p14="http://schemas.microsoft.com/office/powerpoint/2010/main" val="22512760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0758B7-0F65-4FFA-8797-A1A17D6188B0}" type="slidenum">
              <a:rPr lang="en-US" smtClean="0"/>
              <a:pPr/>
              <a:t>45</a:t>
            </a:fld>
            <a:endParaRPr lang="en-US"/>
          </a:p>
        </p:txBody>
      </p:sp>
    </p:spTree>
    <p:extLst>
      <p:ext uri="{BB962C8B-B14F-4D97-AF65-F5344CB8AC3E}">
        <p14:creationId xmlns:p14="http://schemas.microsoft.com/office/powerpoint/2010/main" val="34268096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Explain</a:t>
            </a:r>
            <a:r>
              <a:rPr lang="en-US" baseline="0" dirty="0" smtClean="0"/>
              <a:t> each domain.  They are all interrelated.  The service system tends to want to focus only on health and safety.  </a:t>
            </a:r>
          </a:p>
          <a:p>
            <a:pPr marL="0" marR="0" indent="0" algn="l" defTabSz="914400" rtl="0" eaLnBrk="1" fontAlgn="auto" latinLnBrk="0" hangingPunct="1">
              <a:lnSpc>
                <a:spcPct val="100000"/>
              </a:lnSpc>
              <a:spcBef>
                <a:spcPct val="0"/>
              </a:spcBef>
              <a:spcAft>
                <a:spcPts val="0"/>
              </a:spcAft>
              <a:buClrTx/>
              <a:buSzTx/>
              <a:buFontTx/>
              <a:buNone/>
              <a:tabLst/>
              <a:defRPr/>
            </a:pPr>
            <a:r>
              <a:rPr lang="en-US" baseline="0" dirty="0" smtClean="0"/>
              <a:t>Cocktail party conversations</a:t>
            </a:r>
            <a:r>
              <a:rPr lang="is-IS" baseline="0" dirty="0" smtClean="0"/>
              <a:t>…</a:t>
            </a:r>
            <a:endParaRPr lang="en-US" dirty="0" smtClean="0"/>
          </a:p>
          <a:p>
            <a:pPr eaLnBrk="1" hangingPunct="1">
              <a:spcBef>
                <a:spcPct val="0"/>
              </a:spcBef>
            </a:pPr>
            <a:endParaRPr lang="en-US" baseline="0" dirty="0" smtClean="0"/>
          </a:p>
          <a:p>
            <a:pPr eaLnBrk="1" hangingPunct="1">
              <a:spcBef>
                <a:spcPct val="0"/>
              </a:spcBef>
            </a:pPr>
            <a:r>
              <a:rPr lang="en-US" baseline="0" dirty="0" smtClean="0"/>
              <a:t>Quality of life areas!! </a:t>
            </a:r>
            <a:endParaRPr lang="en-US" dirty="0"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766838-0CD8-4356-B3E1-28CC2A0F5FDA}" type="slidenum">
              <a:rPr lang="en-US" smtClean="0"/>
              <a:pPr fontAlgn="base">
                <a:spcBef>
                  <a:spcPct val="0"/>
                </a:spcBef>
                <a:spcAft>
                  <a:spcPct val="0"/>
                </a:spcAft>
                <a:defRPr/>
              </a:pPr>
              <a:t>46</a:t>
            </a:fld>
            <a:endParaRPr lang="en-US" smtClean="0"/>
          </a:p>
        </p:txBody>
      </p:sp>
    </p:spTree>
    <p:extLst>
      <p:ext uri="{BB962C8B-B14F-4D97-AF65-F5344CB8AC3E}">
        <p14:creationId xmlns:p14="http://schemas.microsoft.com/office/powerpoint/2010/main" val="33134073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Drill down – get more specific in each domain</a:t>
            </a:r>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47</a:t>
            </a:fld>
            <a:endParaRPr lang="en-US"/>
          </a:p>
        </p:txBody>
      </p:sp>
    </p:spTree>
    <p:extLst>
      <p:ext uri="{BB962C8B-B14F-4D97-AF65-F5344CB8AC3E}">
        <p14:creationId xmlns:p14="http://schemas.microsoft.com/office/powerpoint/2010/main" val="2539114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Taking</a:t>
            </a:r>
            <a:r>
              <a:rPr lang="en-US" baseline="0" dirty="0" smtClean="0"/>
              <a:t> Good Life to next level – drill down and go into details about what family thinks and person</a:t>
            </a:r>
            <a:endParaRPr lang="en-US" dirty="0" smtClean="0"/>
          </a:p>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48</a:t>
            </a:fld>
            <a:endParaRPr lang="en-US"/>
          </a:p>
        </p:txBody>
      </p:sp>
    </p:spTree>
    <p:extLst>
      <p:ext uri="{BB962C8B-B14F-4D97-AF65-F5344CB8AC3E}">
        <p14:creationId xmlns:p14="http://schemas.microsoft.com/office/powerpoint/2010/main" val="14420102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lgn="ctr" eaLnBrk="1" hangingPunct="1">
              <a:defRPr/>
            </a:pPr>
            <a:endParaRPr lang="en-US" i="1" dirty="0" smtClean="0">
              <a:ea typeface="+mn-ea"/>
            </a:endParaRPr>
          </a:p>
          <a:p>
            <a:pPr marL="289150" indent="-289150">
              <a:buFont typeface="Arial" pitchFamily="34" charset="0"/>
              <a:buChar char="•"/>
              <a:defRPr/>
            </a:pPr>
            <a:r>
              <a:rPr lang="en-US" i="1" dirty="0" smtClean="0">
                <a:ea typeface="+mn-ea"/>
              </a:rPr>
              <a:t>Removes value judgments and blame</a:t>
            </a:r>
          </a:p>
          <a:p>
            <a:pPr marL="289150" indent="-289150">
              <a:buFont typeface="Arial" pitchFamily="34" charset="0"/>
              <a:buChar char="•"/>
              <a:defRPr/>
            </a:pPr>
            <a:r>
              <a:rPr lang="en-US" i="1" dirty="0" smtClean="0">
                <a:ea typeface="+mn-ea"/>
              </a:rPr>
              <a:t>Not a continuum, but current or historical options</a:t>
            </a:r>
          </a:p>
          <a:p>
            <a:pPr marL="289150" indent="-289150">
              <a:buFont typeface="Arial" pitchFamily="34" charset="0"/>
              <a:buChar char="•"/>
              <a:defRPr/>
            </a:pPr>
            <a:endParaRPr lang="en-US" i="1" dirty="0" smtClean="0">
              <a:ea typeface="+mn-ea"/>
            </a:endParaRPr>
          </a:p>
          <a:p>
            <a:pPr marL="289150" indent="-289150">
              <a:buFont typeface="Arial" pitchFamily="34" charset="0"/>
              <a:buChar char="•"/>
              <a:defRPr/>
            </a:pPr>
            <a:r>
              <a:rPr lang="en-US" i="1" dirty="0" smtClean="0">
                <a:ea typeface="+mn-ea"/>
              </a:rPr>
              <a:t>TELEPHONE analogy</a:t>
            </a:r>
          </a:p>
          <a:p>
            <a:pPr marL="289150" indent="-289150" algn="ctr">
              <a:buFont typeface="Arial" pitchFamily="34" charset="0"/>
              <a:buChar char="•"/>
              <a:defRPr/>
            </a:pPr>
            <a:endParaRPr lang="en-US" i="1" dirty="0" smtClean="0">
              <a:ea typeface="+mn-ea"/>
            </a:endParaRPr>
          </a:p>
          <a:p>
            <a:pPr eaLnBrk="1" hangingPunct="1">
              <a:defRPr/>
            </a:pPr>
            <a:endParaRPr lang="en-US" dirty="0">
              <a:ea typeface="+mn-ea"/>
            </a:endParaRPr>
          </a:p>
        </p:txBody>
      </p:sp>
      <p:sp>
        <p:nvSpPr>
          <p:cNvPr id="33796"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charset="0"/>
                <a:ea typeface="ＭＳ Ｐゴシック" charset="0"/>
                <a:cs typeface="Arial" charset="0"/>
              </a:defRPr>
            </a:lvl1pPr>
            <a:lvl2pPr marL="751791" indent="-289150" eaLnBrk="0" hangingPunct="0">
              <a:defRPr>
                <a:solidFill>
                  <a:schemeClr val="tx1"/>
                </a:solidFill>
                <a:latin typeface="Verdana" charset="0"/>
                <a:ea typeface="Arial" charset="0"/>
                <a:cs typeface="Arial" charset="0"/>
              </a:defRPr>
            </a:lvl2pPr>
            <a:lvl3pPr marL="1156602" indent="-231320" eaLnBrk="0" hangingPunct="0">
              <a:defRPr>
                <a:solidFill>
                  <a:schemeClr val="tx1"/>
                </a:solidFill>
                <a:latin typeface="Verdana" charset="0"/>
                <a:ea typeface="Arial" charset="0"/>
                <a:cs typeface="Arial" charset="0"/>
              </a:defRPr>
            </a:lvl3pPr>
            <a:lvl4pPr marL="1619242" indent="-231320" eaLnBrk="0" hangingPunct="0">
              <a:defRPr>
                <a:solidFill>
                  <a:schemeClr val="tx1"/>
                </a:solidFill>
                <a:latin typeface="Verdana" charset="0"/>
                <a:ea typeface="Arial" charset="0"/>
                <a:cs typeface="Arial" charset="0"/>
              </a:defRPr>
            </a:lvl4pPr>
            <a:lvl5pPr marL="2081883" indent="-231320" eaLnBrk="0" hangingPunct="0">
              <a:defRPr>
                <a:solidFill>
                  <a:schemeClr val="tx1"/>
                </a:solidFill>
                <a:latin typeface="Verdana" charset="0"/>
                <a:ea typeface="Arial" charset="0"/>
                <a:cs typeface="Arial" charset="0"/>
              </a:defRPr>
            </a:lvl5pPr>
            <a:lvl6pPr marL="2544524" indent="-231320" eaLnBrk="0" fontAlgn="base" hangingPunct="0">
              <a:spcBef>
                <a:spcPct val="0"/>
              </a:spcBef>
              <a:spcAft>
                <a:spcPct val="0"/>
              </a:spcAft>
              <a:defRPr>
                <a:solidFill>
                  <a:schemeClr val="tx1"/>
                </a:solidFill>
                <a:latin typeface="Verdana" charset="0"/>
                <a:ea typeface="Arial" charset="0"/>
                <a:cs typeface="Arial" charset="0"/>
              </a:defRPr>
            </a:lvl6pPr>
            <a:lvl7pPr marL="3007164" indent="-231320" eaLnBrk="0" fontAlgn="base" hangingPunct="0">
              <a:spcBef>
                <a:spcPct val="0"/>
              </a:spcBef>
              <a:spcAft>
                <a:spcPct val="0"/>
              </a:spcAft>
              <a:defRPr>
                <a:solidFill>
                  <a:schemeClr val="tx1"/>
                </a:solidFill>
                <a:latin typeface="Verdana" charset="0"/>
                <a:ea typeface="Arial" charset="0"/>
                <a:cs typeface="Arial" charset="0"/>
              </a:defRPr>
            </a:lvl7pPr>
            <a:lvl8pPr marL="3469805" indent="-231320" eaLnBrk="0" fontAlgn="base" hangingPunct="0">
              <a:spcBef>
                <a:spcPct val="0"/>
              </a:spcBef>
              <a:spcAft>
                <a:spcPct val="0"/>
              </a:spcAft>
              <a:defRPr>
                <a:solidFill>
                  <a:schemeClr val="tx1"/>
                </a:solidFill>
                <a:latin typeface="Verdana" charset="0"/>
                <a:ea typeface="Arial" charset="0"/>
                <a:cs typeface="Arial" charset="0"/>
              </a:defRPr>
            </a:lvl8pPr>
            <a:lvl9pPr marL="3932446" indent="-231320" eaLnBrk="0" fontAlgn="base" hangingPunct="0">
              <a:spcBef>
                <a:spcPct val="0"/>
              </a:spcBef>
              <a:spcAft>
                <a:spcPct val="0"/>
              </a:spcAft>
              <a:defRPr>
                <a:solidFill>
                  <a:schemeClr val="tx1"/>
                </a:solidFill>
                <a:latin typeface="Verdana" charset="0"/>
                <a:ea typeface="Arial" charset="0"/>
                <a:cs typeface="Arial" charset="0"/>
              </a:defRPr>
            </a:lvl9pPr>
          </a:lstStyle>
          <a:p>
            <a:pPr eaLnBrk="1" hangingPunct="1"/>
            <a:fld id="{CB76407E-4202-BF4D-A470-D2F35932F419}" type="slidenum">
              <a:rPr lang="en-US">
                <a:solidFill>
                  <a:srgbClr val="000000"/>
                </a:solidFill>
                <a:latin typeface="Arial" charset="0"/>
              </a:rPr>
              <a:pPr eaLnBrk="1" hangingPunct="1"/>
              <a:t>49</a:t>
            </a:fld>
            <a:endParaRPr lang="en-US">
              <a:solidFill>
                <a:srgbClr val="000000"/>
              </a:solidFill>
              <a:latin typeface="Arial" charset="0"/>
            </a:endParaRPr>
          </a:p>
        </p:txBody>
      </p:sp>
    </p:spTree>
    <p:extLst>
      <p:ext uri="{BB962C8B-B14F-4D97-AF65-F5344CB8AC3E}">
        <p14:creationId xmlns:p14="http://schemas.microsoft.com/office/powerpoint/2010/main" val="1406880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COP</a:t>
            </a:r>
            <a:r>
              <a:rPr lang="en-US" baseline="0" dirty="0" smtClean="0"/>
              <a:t> charged with developing a framework for supporting families</a:t>
            </a:r>
          </a:p>
          <a:p>
            <a:r>
              <a:rPr lang="en-US" baseline="0" dirty="0" smtClean="0"/>
              <a:t>Chose to model after the life course theory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Informed by Wingspread-Building a National Agenda for Supporting Families with a member with IDD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Framework</a:t>
            </a:r>
            <a:r>
              <a:rPr lang="en-US" baseline="0" dirty="0" smtClean="0"/>
              <a:t> started with Mo F2F stakeholders.  Plain language, not systems jargon. </a:t>
            </a:r>
            <a:endParaRPr lang="en-US"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5</a:t>
            </a:fld>
            <a:endParaRPr lang="en-US"/>
          </a:p>
        </p:txBody>
      </p:sp>
    </p:spTree>
    <p:extLst>
      <p:ext uri="{BB962C8B-B14F-4D97-AF65-F5344CB8AC3E}">
        <p14:creationId xmlns:p14="http://schemas.microsoft.com/office/powerpoint/2010/main" val="14171037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Settings RULE -  We MUST separate where someone lives (housing) from Services.  Eric’s various</a:t>
            </a:r>
            <a:r>
              <a:rPr lang="en-US" baseline="0" dirty="0" smtClean="0"/>
              <a:t> living arrangements – he would get “fired” from living in settings.  Story about how one agency sent him to the hospital and said don’t send him back.  NOW his name is on the lease.  HE now has the power, the control – he can fire an agency, they can’t kick him out.  The intent of the RULE is all about giving the control back </a:t>
            </a:r>
            <a:r>
              <a:rPr lang="en-US" baseline="0" smtClean="0"/>
              <a:t>to the PWD.</a:t>
            </a:r>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50</a:t>
            </a:fld>
            <a:endParaRPr lang="en-US"/>
          </a:p>
        </p:txBody>
      </p:sp>
    </p:spTree>
    <p:extLst>
      <p:ext uri="{BB962C8B-B14F-4D97-AF65-F5344CB8AC3E}">
        <p14:creationId xmlns:p14="http://schemas.microsoft.com/office/powerpoint/2010/main" val="9040983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Had to rethink how Eric was supported – went</a:t>
            </a:r>
            <a:r>
              <a:rPr lang="en-US" baseline="0" dirty="0" smtClean="0"/>
              <a:t> from 2 or 3 on 1 to living in companion model, living as a family member/friend. He’s happy and behaviors have all but disappeared.  </a:t>
            </a:r>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51</a:t>
            </a:fld>
            <a:endParaRPr lang="en-US"/>
          </a:p>
        </p:txBody>
      </p:sp>
    </p:spTree>
    <p:extLst>
      <p:ext uri="{BB962C8B-B14F-4D97-AF65-F5344CB8AC3E}">
        <p14:creationId xmlns:p14="http://schemas.microsoft.com/office/powerpoint/2010/main" val="11632339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52</a:t>
            </a:fld>
            <a:endParaRPr lang="en-US"/>
          </a:p>
        </p:txBody>
      </p:sp>
    </p:spTree>
    <p:extLst>
      <p:ext uri="{BB962C8B-B14F-4D97-AF65-F5344CB8AC3E}">
        <p14:creationId xmlns:p14="http://schemas.microsoft.com/office/powerpoint/2010/main" val="19289388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53</a:t>
            </a:fld>
            <a:endParaRPr lang="en-US"/>
          </a:p>
        </p:txBody>
      </p:sp>
    </p:spTree>
    <p:extLst>
      <p:ext uri="{BB962C8B-B14F-4D97-AF65-F5344CB8AC3E}">
        <p14:creationId xmlns:p14="http://schemas.microsoft.com/office/powerpoint/2010/main" val="16057106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100% can have</a:t>
            </a:r>
            <a:r>
              <a:rPr lang="en-US" baseline="0" dirty="0" smtClean="0"/>
              <a:t> access to the 3 buckets  - even if they never receive formal services</a:t>
            </a:r>
          </a:p>
          <a:p>
            <a:endParaRPr lang="en-US" baseline="0" dirty="0" smtClean="0"/>
          </a:p>
          <a:p>
            <a:r>
              <a:rPr lang="en-US" baseline="0" dirty="0" smtClean="0"/>
              <a:t>YOU don’t have to know everything or provide it – but you can refer them to someone that does.  Every state has a family to family organization, and many have parent to parent networks.  </a:t>
            </a:r>
          </a:p>
          <a:p>
            <a:r>
              <a:rPr lang="en-US" baseline="0" dirty="0" smtClean="0"/>
              <a:t>Judy </a:t>
            </a:r>
            <a:r>
              <a:rPr lang="en-US" baseline="0" dirty="0" err="1" smtClean="0"/>
              <a:t>Chezik</a:t>
            </a:r>
            <a:r>
              <a:rPr lang="en-US" baseline="0" dirty="0" smtClean="0"/>
              <a:t> and MPACT story</a:t>
            </a:r>
            <a:endParaRPr lang="en-US" dirty="0" smtClean="0"/>
          </a:p>
          <a:p>
            <a:endParaRPr lang="en-US" dirty="0"/>
          </a:p>
        </p:txBody>
      </p:sp>
      <p:sp>
        <p:nvSpPr>
          <p:cNvPr id="4" name="Slide Number Placeholder 3"/>
          <p:cNvSpPr>
            <a:spLocks noGrp="1"/>
          </p:cNvSpPr>
          <p:nvPr>
            <p:ph type="sldNum" sz="quarter" idx="10"/>
          </p:nvPr>
        </p:nvSpPr>
        <p:spPr/>
        <p:txBody>
          <a:bodyPr/>
          <a:lstStyle/>
          <a:p>
            <a:fld id="{2B0758B7-0F65-4FFA-8797-A1A17D6188B0}"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05785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do we get the supports needed for the GOOD LIFE???</a:t>
            </a:r>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55</a:t>
            </a:fld>
            <a:endParaRPr lang="en-US"/>
          </a:p>
        </p:txBody>
      </p:sp>
    </p:spTree>
    <p:extLst>
      <p:ext uri="{BB962C8B-B14F-4D97-AF65-F5344CB8AC3E}">
        <p14:creationId xmlns:p14="http://schemas.microsoft.com/office/powerpoint/2010/main" val="4930844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56</a:t>
            </a:fld>
            <a:endParaRPr lang="en-US"/>
          </a:p>
        </p:txBody>
      </p:sp>
    </p:spTree>
    <p:extLst>
      <p:ext uri="{BB962C8B-B14F-4D97-AF65-F5344CB8AC3E}">
        <p14:creationId xmlns:p14="http://schemas.microsoft.com/office/powerpoint/2010/main" val="9903522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MAPPING</a:t>
            </a:r>
          </a:p>
          <a:p>
            <a:r>
              <a:rPr lang="en-US" dirty="0" smtClean="0"/>
              <a:t>PROBLEM</a:t>
            </a:r>
            <a:r>
              <a:rPr lang="en-US" baseline="0" dirty="0" smtClean="0"/>
              <a:t> SOLVING</a:t>
            </a:r>
          </a:p>
          <a:p>
            <a:r>
              <a:rPr lang="en-US" baseline="0" dirty="0" smtClean="0"/>
              <a:t>PLANNING LTSS</a:t>
            </a:r>
          </a:p>
          <a:p>
            <a:r>
              <a:rPr lang="en-US" baseline="0" dirty="0" smtClean="0"/>
              <a:t>PLANNING ACTIVITIES</a:t>
            </a:r>
          </a:p>
          <a:p>
            <a:r>
              <a:rPr lang="en-US" baseline="0" dirty="0" smtClean="0"/>
              <a:t>We ALL do this without even thinking about it</a:t>
            </a:r>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57</a:t>
            </a:fld>
            <a:endParaRPr lang="en-US"/>
          </a:p>
        </p:txBody>
      </p:sp>
    </p:spTree>
    <p:extLst>
      <p:ext uri="{BB962C8B-B14F-4D97-AF65-F5344CB8AC3E}">
        <p14:creationId xmlns:p14="http://schemas.microsoft.com/office/powerpoint/2010/main" val="1785710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rPr>
              <a:t>Story about family</a:t>
            </a:r>
            <a:r>
              <a:rPr lang="en-US" baseline="0" dirty="0" smtClean="0">
                <a:latin typeface="Arial" panose="020B0604020202020204" pitchFamily="34" charset="0"/>
              </a:rPr>
              <a:t> asking permission for their son (who </a:t>
            </a:r>
            <a:r>
              <a:rPr lang="en-US" baseline="0" dirty="0" err="1" smtClean="0">
                <a:latin typeface="Arial" panose="020B0604020202020204" pitchFamily="34" charset="0"/>
              </a:rPr>
              <a:t>doesn</a:t>
            </a:r>
            <a:r>
              <a:rPr lang="uk-UA" baseline="0" dirty="0" smtClean="0">
                <a:latin typeface="Arial" panose="020B0604020202020204" pitchFamily="34" charset="0"/>
              </a:rPr>
              <a:t>’</a:t>
            </a:r>
            <a:r>
              <a:rPr lang="en-US" baseline="0" dirty="0" smtClean="0">
                <a:latin typeface="Arial" panose="020B0604020202020204" pitchFamily="34" charset="0"/>
              </a:rPr>
              <a:t>t receive services for housing) to move into his </a:t>
            </a:r>
            <a:r>
              <a:rPr lang="en-US" baseline="0" smtClean="0">
                <a:latin typeface="Arial" panose="020B0604020202020204" pitchFamily="34" charset="0"/>
              </a:rPr>
              <a:t>own apartment</a:t>
            </a:r>
            <a:br>
              <a:rPr lang="en-US" baseline="0" smtClean="0">
                <a:latin typeface="Arial" panose="020B0604020202020204" pitchFamily="34" charset="0"/>
              </a:rPr>
            </a:br>
            <a:r>
              <a:rPr lang="en-US" baseline="0" smtClean="0">
                <a:latin typeface="Arial" panose="020B0604020202020204" pitchFamily="34" charset="0"/>
              </a:rPr>
              <a:t>OATS bus -</a:t>
            </a:r>
            <a:endParaRPr lang="en-US" dirty="0" smtClean="0">
              <a:latin typeface="Arial" panose="020B0604020202020204" pitchFamily="34" charset="0"/>
            </a:endParaRPr>
          </a:p>
        </p:txBody>
      </p:sp>
      <p:sp>
        <p:nvSpPr>
          <p:cNvPr id="491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51791" indent="-289150" eaLnBrk="0" hangingPunct="0">
              <a:defRPr sz="2400">
                <a:solidFill>
                  <a:schemeClr val="tx1"/>
                </a:solidFill>
                <a:latin typeface="Verdana" panose="020B0604030504040204" pitchFamily="34" charset="0"/>
                <a:ea typeface="MS PGothic" panose="020B0600070205080204" pitchFamily="34" charset="-128"/>
              </a:defRPr>
            </a:lvl2pPr>
            <a:lvl3pPr marL="1156602" indent="-231320" eaLnBrk="0" hangingPunct="0">
              <a:defRPr sz="2400">
                <a:solidFill>
                  <a:schemeClr val="tx1"/>
                </a:solidFill>
                <a:latin typeface="Verdana" panose="020B0604030504040204" pitchFamily="34" charset="0"/>
                <a:ea typeface="MS PGothic" panose="020B0600070205080204" pitchFamily="34" charset="-128"/>
              </a:defRPr>
            </a:lvl3pPr>
            <a:lvl4pPr marL="1619242" indent="-231320" eaLnBrk="0" hangingPunct="0">
              <a:defRPr sz="2400">
                <a:solidFill>
                  <a:schemeClr val="tx1"/>
                </a:solidFill>
                <a:latin typeface="Verdana" panose="020B0604030504040204" pitchFamily="34" charset="0"/>
                <a:ea typeface="MS PGothic" panose="020B0600070205080204" pitchFamily="34" charset="-128"/>
              </a:defRPr>
            </a:lvl4pPr>
            <a:lvl5pPr marL="2081883" indent="-231320" eaLnBrk="0" hangingPunct="0">
              <a:defRPr sz="2400">
                <a:solidFill>
                  <a:schemeClr val="tx1"/>
                </a:solidFill>
                <a:latin typeface="Verdana" panose="020B0604030504040204" pitchFamily="34" charset="0"/>
                <a:ea typeface="MS PGothic" panose="020B0600070205080204" pitchFamily="34" charset="-128"/>
              </a:defRPr>
            </a:lvl5pPr>
            <a:lvl6pPr marL="2544524"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3007164"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69805"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932446"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0AF8027A-B85F-45E5-95E9-9CBE4CD537DC}" type="slidenum">
              <a:rPr lang="en-US" sz="1200">
                <a:latin typeface="Arial" panose="020B0604020202020204" pitchFamily="34" charset="0"/>
              </a:rPr>
              <a:pPr eaLnBrk="1" hangingPunct="1"/>
              <a:t>58</a:t>
            </a:fld>
            <a:endParaRPr lang="en-US" sz="1200">
              <a:latin typeface="Arial" panose="020B0604020202020204" pitchFamily="34" charset="0"/>
            </a:endParaRPr>
          </a:p>
        </p:txBody>
      </p:sp>
    </p:spTree>
    <p:extLst>
      <p:ext uri="{BB962C8B-B14F-4D97-AF65-F5344CB8AC3E}">
        <p14:creationId xmlns:p14="http://schemas.microsoft.com/office/powerpoint/2010/main" val="22512760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smtClean="0">
              <a:latin typeface="Arial" panose="020B0604020202020204" pitchFamily="34" charset="0"/>
            </a:endParaRPr>
          </a:p>
        </p:txBody>
      </p:sp>
      <p:sp>
        <p:nvSpPr>
          <p:cNvPr id="491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51791" indent="-289150" eaLnBrk="0" hangingPunct="0">
              <a:defRPr sz="2400">
                <a:solidFill>
                  <a:schemeClr val="tx1"/>
                </a:solidFill>
                <a:latin typeface="Verdana" panose="020B0604030504040204" pitchFamily="34" charset="0"/>
                <a:ea typeface="MS PGothic" panose="020B0600070205080204" pitchFamily="34" charset="-128"/>
              </a:defRPr>
            </a:lvl2pPr>
            <a:lvl3pPr marL="1156602" indent="-231320" eaLnBrk="0" hangingPunct="0">
              <a:defRPr sz="2400">
                <a:solidFill>
                  <a:schemeClr val="tx1"/>
                </a:solidFill>
                <a:latin typeface="Verdana" panose="020B0604030504040204" pitchFamily="34" charset="0"/>
                <a:ea typeface="MS PGothic" panose="020B0600070205080204" pitchFamily="34" charset="-128"/>
              </a:defRPr>
            </a:lvl3pPr>
            <a:lvl4pPr marL="1619242" indent="-231320" eaLnBrk="0" hangingPunct="0">
              <a:defRPr sz="2400">
                <a:solidFill>
                  <a:schemeClr val="tx1"/>
                </a:solidFill>
                <a:latin typeface="Verdana" panose="020B0604030504040204" pitchFamily="34" charset="0"/>
                <a:ea typeface="MS PGothic" panose="020B0600070205080204" pitchFamily="34" charset="-128"/>
              </a:defRPr>
            </a:lvl4pPr>
            <a:lvl5pPr marL="2081883" indent="-231320" eaLnBrk="0" hangingPunct="0">
              <a:defRPr sz="2400">
                <a:solidFill>
                  <a:schemeClr val="tx1"/>
                </a:solidFill>
                <a:latin typeface="Verdana" panose="020B0604030504040204" pitchFamily="34" charset="0"/>
                <a:ea typeface="MS PGothic" panose="020B0600070205080204" pitchFamily="34" charset="-128"/>
              </a:defRPr>
            </a:lvl5pPr>
            <a:lvl6pPr marL="2544524"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3007164"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69805"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932446"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0AF8027A-B85F-45E5-95E9-9CBE4CD537DC}" type="slidenum">
              <a:rPr lang="en-US" sz="1200">
                <a:latin typeface="Arial" panose="020B0604020202020204" pitchFamily="34" charset="0"/>
              </a:rPr>
              <a:pPr eaLnBrk="1" hangingPunct="1"/>
              <a:t>59</a:t>
            </a:fld>
            <a:endParaRPr lang="en-US" sz="1200">
              <a:latin typeface="Arial" panose="020B0604020202020204" pitchFamily="34" charset="0"/>
            </a:endParaRPr>
          </a:p>
        </p:txBody>
      </p:sp>
    </p:spTree>
    <p:extLst>
      <p:ext uri="{BB962C8B-B14F-4D97-AF65-F5344CB8AC3E}">
        <p14:creationId xmlns:p14="http://schemas.microsoft.com/office/powerpoint/2010/main" val="2251276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E47BC0-CE57-4FD0-A5F2-1ADDCD92DB7E}" type="slidenum">
              <a:rPr lang="en-US" smtClean="0"/>
              <a:pPr/>
              <a:t>6</a:t>
            </a:fld>
            <a:endParaRPr lang="en-US"/>
          </a:p>
        </p:txBody>
      </p:sp>
    </p:spTree>
    <p:extLst>
      <p:ext uri="{BB962C8B-B14F-4D97-AF65-F5344CB8AC3E}">
        <p14:creationId xmlns:p14="http://schemas.microsoft.com/office/powerpoint/2010/main" val="16465078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lvl="0"/>
            <a:r>
              <a:rPr lang="en-US" dirty="0" smtClean="0"/>
              <a:t>Activity 7: Integrated Supports Star large group discussion: </a:t>
            </a:r>
            <a:r>
              <a:rPr lang="en-US" b="1" dirty="0" smtClean="0"/>
              <a:t>Large 11x17 Star worksheet</a:t>
            </a:r>
            <a:endParaRPr lang="en-US" dirty="0" smtClean="0"/>
          </a:p>
          <a:p>
            <a:pPr lvl="0"/>
            <a:r>
              <a:rPr lang="en-US" dirty="0" smtClean="0"/>
              <a:t>Ask participants to call out the things they use to get through their day. IE: what types of supports do you use to get through your morning routine or evening routine?  (5 minutes)</a:t>
            </a:r>
          </a:p>
          <a:p>
            <a:pPr lvl="1"/>
            <a:r>
              <a:rPr lang="en-US" dirty="0" smtClean="0"/>
              <a:t>Record the things used to accomplish the routine on the flip chart or poster board as they call it out</a:t>
            </a:r>
          </a:p>
          <a:p>
            <a:pPr lvl="2"/>
            <a:r>
              <a:rPr lang="en-US" dirty="0" smtClean="0"/>
              <a:t>IE: alarm clock =technology, Starbucks = community, meal with family = relationships, school buss – community, carpool – relationships, morning person: personal strength, etc.</a:t>
            </a:r>
          </a:p>
          <a:p>
            <a:pPr lvl="1"/>
            <a:r>
              <a:rPr lang="en-US" dirty="0" smtClean="0"/>
              <a:t>Facilitate large group discussion, lead, nudge or pull them to the realization that we all use integrated supports every day?</a:t>
            </a:r>
          </a:p>
          <a:p>
            <a:pPr eaLnBrk="1" hangingPunct="1">
              <a:spcBef>
                <a:spcPct val="0"/>
              </a:spcBef>
            </a:pPr>
            <a:endParaRPr lang="en-US" dirty="0"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766838-0CD8-4356-B3E1-28CC2A0F5FDA}" type="slidenum">
              <a:rPr lang="en-US" smtClean="0"/>
              <a:pPr fontAlgn="base">
                <a:spcBef>
                  <a:spcPct val="0"/>
                </a:spcBef>
                <a:spcAft>
                  <a:spcPct val="0"/>
                </a:spcAft>
                <a:defRPr/>
              </a:pPr>
              <a:t>60</a:t>
            </a:fld>
            <a:endParaRPr lang="en-US" smtClean="0"/>
          </a:p>
        </p:txBody>
      </p:sp>
    </p:spTree>
    <p:extLst>
      <p:ext uri="{BB962C8B-B14F-4D97-AF65-F5344CB8AC3E}">
        <p14:creationId xmlns:p14="http://schemas.microsoft.com/office/powerpoint/2010/main" val="33485516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lvl="0"/>
            <a:r>
              <a:rPr lang="en-US" dirty="0" smtClean="0"/>
              <a:t>Write Life Domain in center</a:t>
            </a:r>
          </a:p>
          <a:p>
            <a:pPr lvl="0"/>
            <a:endParaRPr lang="en-US" dirty="0" smtClean="0"/>
          </a:p>
          <a:p>
            <a:pPr lvl="0"/>
            <a:r>
              <a:rPr lang="en-US" dirty="0" smtClean="0"/>
              <a:t>Activity 8: Integrated Supports Star table activity: </a:t>
            </a:r>
            <a:r>
              <a:rPr lang="en-US" b="1" dirty="0" smtClean="0"/>
              <a:t>large star work sheet titled</a:t>
            </a:r>
            <a:r>
              <a:rPr lang="en-US" b="1" u="sng" dirty="0" smtClean="0"/>
              <a:t> </a:t>
            </a:r>
            <a:r>
              <a:rPr lang="en-US" u="sng" dirty="0" smtClean="0"/>
              <a:t>Problem Solving by Life Domain</a:t>
            </a:r>
            <a:r>
              <a:rPr lang="en-US" dirty="0" smtClean="0"/>
              <a:t> Scenario (15 minutes)</a:t>
            </a:r>
          </a:p>
          <a:p>
            <a:pPr lvl="1"/>
            <a:r>
              <a:rPr lang="en-US" dirty="0" smtClean="0"/>
              <a:t>Assign each table one of three separate scenarios: </a:t>
            </a:r>
          </a:p>
          <a:p>
            <a:pPr lvl="2"/>
            <a:r>
              <a:rPr lang="en-US" dirty="0" smtClean="0"/>
              <a:t>Making friends</a:t>
            </a:r>
          </a:p>
          <a:p>
            <a:pPr lvl="2"/>
            <a:r>
              <a:rPr lang="en-US" dirty="0" smtClean="0"/>
              <a:t>Learning to cook</a:t>
            </a:r>
          </a:p>
          <a:p>
            <a:pPr lvl="2"/>
            <a:r>
              <a:rPr lang="en-US" dirty="0" smtClean="0"/>
              <a:t>Getting first job</a:t>
            </a:r>
          </a:p>
          <a:p>
            <a:pPr lvl="1"/>
            <a:r>
              <a:rPr lang="en-US" dirty="0" smtClean="0"/>
              <a:t>Discuss  the supports a person with SHCN could use to accomplish the task</a:t>
            </a:r>
          </a:p>
          <a:p>
            <a:pPr lvl="2"/>
            <a:r>
              <a:rPr lang="en-US" dirty="0" smtClean="0"/>
              <a:t>One person record ideas on large star worksheet</a:t>
            </a:r>
          </a:p>
          <a:p>
            <a:pPr lvl="1"/>
            <a:r>
              <a:rPr lang="en-US" dirty="0" smtClean="0"/>
              <a:t>Large group follow up – facilitate discussion </a:t>
            </a:r>
          </a:p>
          <a:p>
            <a:pPr lvl="2"/>
            <a:r>
              <a:rPr lang="en-US" dirty="0" smtClean="0"/>
              <a:t>What types of things did you come up with?</a:t>
            </a:r>
          </a:p>
          <a:p>
            <a:pPr lvl="2"/>
            <a:r>
              <a:rPr lang="en-US" dirty="0" smtClean="0"/>
              <a:t>Were there any innovative supports mentioned at your table?</a:t>
            </a:r>
          </a:p>
          <a:p>
            <a:pPr lvl="2"/>
            <a:r>
              <a:rPr lang="en-US" dirty="0" smtClean="0"/>
              <a:t>TEACHING</a:t>
            </a:r>
            <a:r>
              <a:rPr lang="en-US" baseline="0" dirty="0" smtClean="0"/>
              <a:t> people to problem solve – NOT about filling out a tool but teaching the skills to problem solve!!!  </a:t>
            </a:r>
            <a:endParaRPr lang="en-US" dirty="0" smtClean="0"/>
          </a:p>
          <a:p>
            <a:pPr eaLnBrk="1" hangingPunct="1">
              <a:spcBef>
                <a:spcPct val="0"/>
              </a:spcBef>
            </a:pPr>
            <a:endParaRPr lang="en-US" dirty="0"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766838-0CD8-4356-B3E1-28CC2A0F5FDA}" type="slidenum">
              <a:rPr lang="en-US" smtClean="0"/>
              <a:pPr fontAlgn="base">
                <a:spcBef>
                  <a:spcPct val="0"/>
                </a:spcBef>
                <a:spcAft>
                  <a:spcPct val="0"/>
                </a:spcAft>
                <a:defRPr/>
              </a:pPr>
              <a:t>61</a:t>
            </a:fld>
            <a:endParaRPr lang="en-US" smtClean="0"/>
          </a:p>
        </p:txBody>
      </p:sp>
    </p:spTree>
    <p:extLst>
      <p:ext uri="{BB962C8B-B14F-4D97-AF65-F5344CB8AC3E}">
        <p14:creationId xmlns:p14="http://schemas.microsoft.com/office/powerpoint/2010/main" val="32920970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it like a bank you</a:t>
            </a:r>
            <a:r>
              <a:rPr lang="en-US" baseline="0" dirty="0" smtClean="0"/>
              <a:t> can pull from when problem solving or working on supports or activities. </a:t>
            </a:r>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62</a:t>
            </a:fld>
            <a:endParaRPr lang="en-US"/>
          </a:p>
        </p:txBody>
      </p:sp>
    </p:spTree>
    <p:extLst>
      <p:ext uri="{BB962C8B-B14F-4D97-AF65-F5344CB8AC3E}">
        <p14:creationId xmlns:p14="http://schemas.microsoft.com/office/powerpoint/2010/main" val="3065153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63</a:t>
            </a:fld>
            <a:endParaRPr lang="en-US"/>
          </a:p>
        </p:txBody>
      </p:sp>
    </p:spTree>
    <p:extLst>
      <p:ext uri="{BB962C8B-B14F-4D97-AF65-F5344CB8AC3E}">
        <p14:creationId xmlns:p14="http://schemas.microsoft.com/office/powerpoint/2010/main" val="20348167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766838-0CD8-4356-B3E1-28CC2A0F5FDA}" type="slidenum">
              <a:rPr lang="en-US" smtClean="0">
                <a:solidFill>
                  <a:prstClr val="black"/>
                </a:solidFill>
              </a:rPr>
              <a:pPr fontAlgn="base">
                <a:spcBef>
                  <a:spcPct val="0"/>
                </a:spcBef>
                <a:spcAft>
                  <a:spcPct val="0"/>
                </a:spcAft>
                <a:defRPr/>
              </a:pPr>
              <a:t>64</a:t>
            </a:fld>
            <a:endParaRPr lang="en-US" smtClean="0">
              <a:solidFill>
                <a:prstClr val="black"/>
              </a:solidFill>
            </a:endParaRPr>
          </a:p>
        </p:txBody>
      </p:sp>
    </p:spTree>
    <p:extLst>
      <p:ext uri="{BB962C8B-B14F-4D97-AF65-F5344CB8AC3E}">
        <p14:creationId xmlns:p14="http://schemas.microsoft.com/office/powerpoint/2010/main" val="421244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65</a:t>
            </a:fld>
            <a:endParaRPr lang="en-US"/>
          </a:p>
        </p:txBody>
      </p:sp>
    </p:spTree>
    <p:extLst>
      <p:ext uri="{BB962C8B-B14F-4D97-AF65-F5344CB8AC3E}">
        <p14:creationId xmlns:p14="http://schemas.microsoft.com/office/powerpoint/2010/main" val="2853122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66</a:t>
            </a:fld>
            <a:endParaRPr lang="en-US"/>
          </a:p>
        </p:txBody>
      </p:sp>
    </p:spTree>
    <p:extLst>
      <p:ext uri="{BB962C8B-B14F-4D97-AF65-F5344CB8AC3E}">
        <p14:creationId xmlns:p14="http://schemas.microsoft.com/office/powerpoint/2010/main" val="20599394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and future – succession planning</a:t>
            </a:r>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15346550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68</a:t>
            </a:fld>
            <a:endParaRPr lang="en-US"/>
          </a:p>
        </p:txBody>
      </p:sp>
    </p:spTree>
    <p:extLst>
      <p:ext uri="{BB962C8B-B14F-4D97-AF65-F5344CB8AC3E}">
        <p14:creationId xmlns:p14="http://schemas.microsoft.com/office/powerpoint/2010/main" val="31468640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69</a:t>
            </a:fld>
            <a:endParaRPr lang="en-US"/>
          </a:p>
        </p:txBody>
      </p:sp>
    </p:spTree>
    <p:extLst>
      <p:ext uri="{BB962C8B-B14F-4D97-AF65-F5344CB8AC3E}">
        <p14:creationId xmlns:p14="http://schemas.microsoft.com/office/powerpoint/2010/main" val="2117838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en-US" sz="3600" dirty="0" smtClean="0"/>
              <a:t>Who’s here?</a:t>
            </a:r>
          </a:p>
          <a:p>
            <a:pPr lvl="3">
              <a:buFont typeface="Arial"/>
              <a:buChar char="•"/>
            </a:pPr>
            <a:r>
              <a:rPr lang="en-US" sz="3000" dirty="0" smtClean="0"/>
              <a:t>Family Members/Self-Advocates</a:t>
            </a:r>
          </a:p>
          <a:p>
            <a:pPr lvl="3">
              <a:buFont typeface="Arial"/>
              <a:buChar char="•"/>
            </a:pPr>
            <a:r>
              <a:rPr lang="en-US" sz="3000" dirty="0" smtClean="0"/>
              <a:t>Employment Professionals/Specialists</a:t>
            </a:r>
          </a:p>
          <a:p>
            <a:pPr lvl="3">
              <a:buFont typeface="Arial"/>
              <a:buChar char="•"/>
            </a:pPr>
            <a:r>
              <a:rPr lang="en-US" sz="3000" dirty="0" smtClean="0"/>
              <a:t>Education Professionals</a:t>
            </a:r>
          </a:p>
          <a:p>
            <a:pPr lvl="3">
              <a:buFont typeface="Arial"/>
              <a:buChar char="•"/>
            </a:pPr>
            <a:r>
              <a:rPr lang="en-US" sz="3000" dirty="0" smtClean="0"/>
              <a:t>Support Coordinators</a:t>
            </a:r>
          </a:p>
          <a:p>
            <a:pPr lvl="3">
              <a:buFont typeface="Arial"/>
              <a:buChar char="•"/>
            </a:pPr>
            <a:r>
              <a:rPr lang="en-US" sz="3000" dirty="0" err="1" smtClean="0"/>
              <a:t>DSPs</a:t>
            </a:r>
            <a:endParaRPr lang="en-US" sz="3000" dirty="0" smtClean="0"/>
          </a:p>
          <a:p>
            <a:pPr lvl="3">
              <a:buFont typeface="Arial"/>
              <a:buChar char="•"/>
            </a:pPr>
            <a:r>
              <a:rPr lang="en-US" sz="3000" dirty="0" smtClean="0"/>
              <a:t>Other</a:t>
            </a:r>
          </a:p>
          <a:p>
            <a:r>
              <a:rPr lang="en-US" dirty="0" smtClean="0"/>
              <a:t>Ask</a:t>
            </a:r>
            <a:r>
              <a:rPr lang="en-US" baseline="0" dirty="0" smtClean="0"/>
              <a:t> them to introduce themselves at their tables and share briefly what their first job was.  Right now employment is a very important topic for PWD, but also important because your work experiences influenced how you got where you are today.  That’s what today is all about – opportunities and experiences and how they influence life outcomes. </a:t>
            </a:r>
          </a:p>
          <a:p>
            <a:r>
              <a:rPr lang="en-US" baseline="0" dirty="0" smtClean="0"/>
              <a:t>Why?  Topic of employment is at the forefront and important, but also --- How you got where you are today </a:t>
            </a:r>
            <a:r>
              <a:rPr lang="en-US" baseline="0" dirty="0" err="1" smtClean="0"/>
              <a:t>ar</a:t>
            </a:r>
            <a:r>
              <a:rPr lang="en-US" baseline="0" dirty="0" smtClean="0"/>
              <a:t> the experiences and opportunities you have had along the way – you probably aren’t still doing what your first job was.  Today is about all that and more. </a:t>
            </a:r>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7</a:t>
            </a:fld>
            <a:endParaRPr lang="en-US"/>
          </a:p>
        </p:txBody>
      </p:sp>
    </p:spTree>
    <p:extLst>
      <p:ext uri="{BB962C8B-B14F-4D97-AF65-F5344CB8AC3E}">
        <p14:creationId xmlns:p14="http://schemas.microsoft.com/office/powerpoint/2010/main" val="14685598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70</a:t>
            </a:fld>
            <a:endParaRPr lang="en-US"/>
          </a:p>
        </p:txBody>
      </p:sp>
    </p:spTree>
    <p:extLst>
      <p:ext uri="{BB962C8B-B14F-4D97-AF65-F5344CB8AC3E}">
        <p14:creationId xmlns:p14="http://schemas.microsoft.com/office/powerpoint/2010/main" val="21219731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71</a:t>
            </a:fld>
            <a:endParaRPr lang="en-US"/>
          </a:p>
        </p:txBody>
      </p:sp>
    </p:spTree>
    <p:extLst>
      <p:ext uri="{BB962C8B-B14F-4D97-AF65-F5344CB8AC3E}">
        <p14:creationId xmlns:p14="http://schemas.microsoft.com/office/powerpoint/2010/main" val="7409659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72</a:t>
            </a:fld>
            <a:endParaRPr lang="en-US"/>
          </a:p>
        </p:txBody>
      </p:sp>
    </p:spTree>
    <p:extLst>
      <p:ext uri="{BB962C8B-B14F-4D97-AF65-F5344CB8AC3E}">
        <p14:creationId xmlns:p14="http://schemas.microsoft.com/office/powerpoint/2010/main" val="3844170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73</a:t>
            </a:fld>
            <a:endParaRPr lang="en-US"/>
          </a:p>
        </p:txBody>
      </p:sp>
    </p:spTree>
    <p:extLst>
      <p:ext uri="{BB962C8B-B14F-4D97-AF65-F5344CB8AC3E}">
        <p14:creationId xmlns:p14="http://schemas.microsoft.com/office/powerpoint/2010/main" val="18182107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Mom and service</a:t>
            </a:r>
            <a:r>
              <a:rPr lang="en-US" baseline="0" dirty="0" smtClean="0"/>
              <a:t> system figuring out oversight – who and how Ben is being supported 24 hours a day</a:t>
            </a:r>
            <a:endParaRPr lang="en-US" dirty="0" smtClean="0"/>
          </a:p>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74</a:t>
            </a:fld>
            <a:endParaRPr lang="en-US"/>
          </a:p>
        </p:txBody>
      </p:sp>
    </p:spTree>
    <p:extLst>
      <p:ext uri="{BB962C8B-B14F-4D97-AF65-F5344CB8AC3E}">
        <p14:creationId xmlns:p14="http://schemas.microsoft.com/office/powerpoint/2010/main" val="12075740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Family</a:t>
            </a:r>
            <a:r>
              <a:rPr lang="en-US" baseline="0" dirty="0" smtClean="0"/>
              <a:t> and staff figuring out what Ben does during the day (and evening). </a:t>
            </a:r>
            <a:endParaRPr lang="en-US" dirty="0" smtClean="0"/>
          </a:p>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75</a:t>
            </a:fld>
            <a:endParaRPr lang="en-US"/>
          </a:p>
        </p:txBody>
      </p:sp>
    </p:spTree>
    <p:extLst>
      <p:ext uri="{BB962C8B-B14F-4D97-AF65-F5344CB8AC3E}">
        <p14:creationId xmlns:p14="http://schemas.microsoft.com/office/powerpoint/2010/main" val="3451915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76</a:t>
            </a:fld>
            <a:endParaRPr lang="en-US"/>
          </a:p>
        </p:txBody>
      </p:sp>
    </p:spTree>
    <p:extLst>
      <p:ext uri="{BB962C8B-B14F-4D97-AF65-F5344CB8AC3E}">
        <p14:creationId xmlns:p14="http://schemas.microsoft.com/office/powerpoint/2010/main" val="3569998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77</a:t>
            </a:fld>
            <a:endParaRPr lang="en-US"/>
          </a:p>
        </p:txBody>
      </p:sp>
    </p:spTree>
    <p:extLst>
      <p:ext uri="{BB962C8B-B14F-4D97-AF65-F5344CB8AC3E}">
        <p14:creationId xmlns:p14="http://schemas.microsoft.com/office/powerpoint/2010/main" val="12354166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7788" y="1181100"/>
            <a:ext cx="4248150" cy="3186113"/>
          </a:xfrm>
        </p:spPr>
      </p:sp>
      <p:sp>
        <p:nvSpPr>
          <p:cNvPr id="3" name="Notes Placeholder 2"/>
          <p:cNvSpPr>
            <a:spLocks noGrp="1"/>
          </p:cNvSpPr>
          <p:nvPr>
            <p:ph type="body" idx="1"/>
          </p:nvPr>
        </p:nvSpPr>
        <p:spPr/>
        <p:txBody>
          <a:bodyPr/>
          <a:lstStyle/>
          <a:p>
            <a:r>
              <a:rPr lang="en-US" dirty="0" smtClean="0"/>
              <a:t>First show the person,</a:t>
            </a:r>
          </a:p>
          <a:p>
            <a:r>
              <a:rPr lang="en-US" dirty="0" smtClean="0"/>
              <a:t>Then show the family, </a:t>
            </a:r>
          </a:p>
          <a:p>
            <a:r>
              <a:rPr lang="en-US" dirty="0" smtClean="0"/>
              <a:t>then</a:t>
            </a:r>
            <a:r>
              <a:rPr lang="en-US" baseline="0" dirty="0" smtClean="0"/>
              <a:t> bring up the domains</a:t>
            </a:r>
          </a:p>
          <a:p>
            <a:r>
              <a:rPr lang="en-US" baseline="0" dirty="0" smtClean="0"/>
              <a:t>And then the buckets</a:t>
            </a:r>
          </a:p>
          <a:p>
            <a:r>
              <a:rPr lang="en-US" baseline="0" dirty="0" smtClean="0"/>
              <a:t>And then the outer layers </a:t>
            </a:r>
          </a:p>
          <a:p>
            <a:endParaRPr lang="en-US" baseline="0" dirty="0" smtClean="0"/>
          </a:p>
          <a:p>
            <a:endParaRPr lang="en-US" baseline="0" dirty="0" smtClean="0"/>
          </a:p>
          <a:p>
            <a:r>
              <a:rPr lang="en-US" baseline="0" dirty="0" smtClean="0"/>
              <a:t>All these things work together to make a good life.</a:t>
            </a:r>
            <a:endParaRPr lang="en-US" dirty="0"/>
          </a:p>
        </p:txBody>
      </p:sp>
      <p:sp>
        <p:nvSpPr>
          <p:cNvPr id="4" name="Slide Number Placeholder 3"/>
          <p:cNvSpPr>
            <a:spLocks noGrp="1"/>
          </p:cNvSpPr>
          <p:nvPr>
            <p:ph type="sldNum" sz="quarter" idx="10"/>
          </p:nvPr>
        </p:nvSpPr>
        <p:spPr/>
        <p:txBody>
          <a:bodyPr/>
          <a:lstStyle/>
          <a:p>
            <a:fld id="{2B0758B7-0F65-4FFA-8797-A1A17D6188B0}"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5641664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EVERYBODY in ES knows Ben!  You</a:t>
            </a:r>
            <a:r>
              <a:rPr lang="en-US" baseline="0" dirty="0" smtClean="0"/>
              <a:t> can’t walk thru Wal-Mart without half dozen people talking to Ben.  </a:t>
            </a:r>
          </a:p>
          <a:p>
            <a:r>
              <a:rPr lang="en-US" baseline="0" dirty="0" smtClean="0"/>
              <a:t>He learned to ride the Omni bus as part of his transition plan, and he would go to </a:t>
            </a:r>
            <a:r>
              <a:rPr lang="en-US" baseline="0" dirty="0" err="1" smtClean="0"/>
              <a:t>WalMart</a:t>
            </a:r>
            <a:r>
              <a:rPr lang="en-US" baseline="0" dirty="0" smtClean="0"/>
              <a:t> and Price Chopper and use his debit card to make purchases from a list.  </a:t>
            </a:r>
            <a:endParaRPr lang="en-US" dirty="0" smtClean="0"/>
          </a:p>
          <a:p>
            <a:r>
              <a:rPr lang="en-US" dirty="0" smtClean="0"/>
              <a:t>“live in the basement”</a:t>
            </a:r>
          </a:p>
          <a:p>
            <a:r>
              <a:rPr lang="en-US" dirty="0" smtClean="0"/>
              <a:t>Spending some time alone</a:t>
            </a:r>
          </a:p>
          <a:p>
            <a:r>
              <a:rPr lang="en-US" dirty="0" smtClean="0"/>
              <a:t>Our house in Ben’s Special Needs Trust</a:t>
            </a:r>
          </a:p>
          <a:p>
            <a:r>
              <a:rPr lang="en-US" dirty="0" smtClean="0"/>
              <a:t>Shared Living</a:t>
            </a:r>
          </a:p>
          <a:p>
            <a:endParaRPr lang="en-US" dirty="0"/>
          </a:p>
        </p:txBody>
      </p:sp>
      <p:sp>
        <p:nvSpPr>
          <p:cNvPr id="4" name="Slide Number Placeholder 3"/>
          <p:cNvSpPr>
            <a:spLocks noGrp="1"/>
          </p:cNvSpPr>
          <p:nvPr>
            <p:ph type="sldNum" sz="quarter" idx="10"/>
          </p:nvPr>
        </p:nvSpPr>
        <p:spPr/>
        <p:txBody>
          <a:bodyPr/>
          <a:lstStyle/>
          <a:p>
            <a:fld id="{A4FFC148-FD8E-404F-9E80-9E54C76D8C03}"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1004347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235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t>First bullet –</a:t>
            </a:r>
            <a:r>
              <a:rPr lang="en-US" baseline="0" dirty="0" smtClean="0"/>
              <a:t> you all do policy everyday.  We fight things, it causes change.  Its important to understand the intent of federal laws and policies.  </a:t>
            </a:r>
          </a:p>
          <a:p>
            <a:pPr eaLnBrk="1" hangingPunct="1"/>
            <a:r>
              <a:rPr lang="en-US" baseline="0" dirty="0" smtClean="0"/>
              <a:t>2</a:t>
            </a:r>
            <a:r>
              <a:rPr lang="en-US" baseline="30000" dirty="0" smtClean="0"/>
              <a:t>nd</a:t>
            </a:r>
            <a:r>
              <a:rPr lang="en-US" baseline="0" dirty="0" smtClean="0"/>
              <a:t> bullet – this is not typical in our field.  We tend to focus on providing the services the individual needs, like it has nothing to do with the person’s family!  Or we talk about the family until the child is an adult and then we only talk about the person!</a:t>
            </a:r>
          </a:p>
          <a:p>
            <a:pPr eaLnBrk="1" hangingPunct="1"/>
            <a:r>
              <a:rPr lang="en-US" baseline="0" dirty="0" smtClean="0"/>
              <a:t>Last 2 bullets – Last thing we want to do is give you one more piece of paper to fill out.  We want to provide tools you can supplement into your work IF and WHEN it makes sense!  We hope these tools will integrate and enhance your conversations. </a:t>
            </a:r>
            <a:endParaRPr lang="en-US" dirty="0"/>
          </a:p>
        </p:txBody>
      </p:sp>
      <p:sp>
        <p:nvSpPr>
          <p:cNvPr id="235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51791" indent="-289150" eaLnBrk="0" hangingPunct="0">
              <a:defRPr sz="2400">
                <a:solidFill>
                  <a:schemeClr val="tx1"/>
                </a:solidFill>
                <a:latin typeface="Verdana" charset="0"/>
                <a:ea typeface="ＭＳ Ｐゴシック" charset="0"/>
              </a:defRPr>
            </a:lvl2pPr>
            <a:lvl3pPr marL="1156602" indent="-231320" eaLnBrk="0" hangingPunct="0">
              <a:defRPr sz="2400">
                <a:solidFill>
                  <a:schemeClr val="tx1"/>
                </a:solidFill>
                <a:latin typeface="Verdana" charset="0"/>
                <a:ea typeface="ＭＳ Ｐゴシック" charset="0"/>
              </a:defRPr>
            </a:lvl3pPr>
            <a:lvl4pPr marL="1619242" indent="-231320" eaLnBrk="0" hangingPunct="0">
              <a:defRPr sz="2400">
                <a:solidFill>
                  <a:schemeClr val="tx1"/>
                </a:solidFill>
                <a:latin typeface="Verdana" charset="0"/>
                <a:ea typeface="ＭＳ Ｐゴシック" charset="0"/>
              </a:defRPr>
            </a:lvl4pPr>
            <a:lvl5pPr marL="2081883" indent="-231320" eaLnBrk="0" hangingPunct="0">
              <a:defRPr sz="2400">
                <a:solidFill>
                  <a:schemeClr val="tx1"/>
                </a:solidFill>
                <a:latin typeface="Verdana" charset="0"/>
                <a:ea typeface="ＭＳ Ｐゴシック" charset="0"/>
              </a:defRPr>
            </a:lvl5pPr>
            <a:lvl6pPr marL="2544524" indent="-231320" eaLnBrk="0" fontAlgn="base" hangingPunct="0">
              <a:spcBef>
                <a:spcPct val="0"/>
              </a:spcBef>
              <a:spcAft>
                <a:spcPct val="0"/>
              </a:spcAft>
              <a:defRPr sz="2400">
                <a:solidFill>
                  <a:schemeClr val="tx1"/>
                </a:solidFill>
                <a:latin typeface="Verdana" charset="0"/>
                <a:ea typeface="ＭＳ Ｐゴシック" charset="0"/>
              </a:defRPr>
            </a:lvl6pPr>
            <a:lvl7pPr marL="3007164" indent="-231320" eaLnBrk="0" fontAlgn="base" hangingPunct="0">
              <a:spcBef>
                <a:spcPct val="0"/>
              </a:spcBef>
              <a:spcAft>
                <a:spcPct val="0"/>
              </a:spcAft>
              <a:defRPr sz="2400">
                <a:solidFill>
                  <a:schemeClr val="tx1"/>
                </a:solidFill>
                <a:latin typeface="Verdana" charset="0"/>
                <a:ea typeface="ＭＳ Ｐゴシック" charset="0"/>
              </a:defRPr>
            </a:lvl7pPr>
            <a:lvl8pPr marL="3469805" indent="-231320" eaLnBrk="0" fontAlgn="base" hangingPunct="0">
              <a:spcBef>
                <a:spcPct val="0"/>
              </a:spcBef>
              <a:spcAft>
                <a:spcPct val="0"/>
              </a:spcAft>
              <a:defRPr sz="2400">
                <a:solidFill>
                  <a:schemeClr val="tx1"/>
                </a:solidFill>
                <a:latin typeface="Verdana" charset="0"/>
                <a:ea typeface="ＭＳ Ｐゴシック" charset="0"/>
              </a:defRPr>
            </a:lvl8pPr>
            <a:lvl9pPr marL="3932446" indent="-23132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5E0D24CE-AB56-E140-91F1-640A6214BF9A}" type="slidenum">
              <a:rPr lang="en-US" sz="1200">
                <a:latin typeface="Arial" charset="0"/>
              </a:rPr>
              <a:pPr eaLnBrk="1" hangingPunct="1"/>
              <a:t>8</a:t>
            </a:fld>
            <a:endParaRPr lang="en-US" sz="1200">
              <a:latin typeface="Arial" charset="0"/>
            </a:endParaRPr>
          </a:p>
        </p:txBody>
      </p:sp>
    </p:spTree>
    <p:extLst>
      <p:ext uri="{BB962C8B-B14F-4D97-AF65-F5344CB8AC3E}">
        <p14:creationId xmlns:p14="http://schemas.microsoft.com/office/powerpoint/2010/main" val="22663645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what you know </a:t>
            </a:r>
          </a:p>
          <a:p>
            <a:r>
              <a:rPr lang="en-US" dirty="0" smtClean="0"/>
              <a:t>Think</a:t>
            </a:r>
            <a:r>
              <a:rPr lang="en-US" baseline="0" dirty="0" smtClean="0"/>
              <a:t> about questions you’d need to ask or what you need to discover</a:t>
            </a:r>
          </a:p>
          <a:p>
            <a:endParaRPr lang="en-US" baseline="0" dirty="0" smtClean="0"/>
          </a:p>
          <a:p>
            <a:r>
              <a:rPr lang="en-US" baseline="0" dirty="0" smtClean="0"/>
              <a:t>CHALLENGES</a:t>
            </a:r>
          </a:p>
          <a:p>
            <a:r>
              <a:rPr lang="en-US" baseline="0" dirty="0" smtClean="0"/>
              <a:t>HOW did you get started???</a:t>
            </a:r>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81</a:t>
            </a:fld>
            <a:endParaRPr lang="en-US"/>
          </a:p>
        </p:txBody>
      </p:sp>
    </p:spTree>
    <p:extLst>
      <p:ext uri="{BB962C8B-B14F-4D97-AF65-F5344CB8AC3E}">
        <p14:creationId xmlns:p14="http://schemas.microsoft.com/office/powerpoint/2010/main" val="9787418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82</a:t>
            </a:fld>
            <a:endParaRPr lang="en-US"/>
          </a:p>
        </p:txBody>
      </p:sp>
    </p:spTree>
    <p:extLst>
      <p:ext uri="{BB962C8B-B14F-4D97-AF65-F5344CB8AC3E}">
        <p14:creationId xmlns:p14="http://schemas.microsoft.com/office/powerpoint/2010/main" val="21233965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83</a:t>
            </a:fld>
            <a:endParaRPr lang="en-US"/>
          </a:p>
        </p:txBody>
      </p:sp>
    </p:spTree>
    <p:extLst>
      <p:ext uri="{BB962C8B-B14F-4D97-AF65-F5344CB8AC3E}">
        <p14:creationId xmlns:p14="http://schemas.microsoft.com/office/powerpoint/2010/main" val="10424523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84</a:t>
            </a:fld>
            <a:endParaRPr lang="en-US"/>
          </a:p>
        </p:txBody>
      </p:sp>
    </p:spTree>
    <p:extLst>
      <p:ext uri="{BB962C8B-B14F-4D97-AF65-F5344CB8AC3E}">
        <p14:creationId xmlns:p14="http://schemas.microsoft.com/office/powerpoint/2010/main" val="13251382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85</a:t>
            </a:fld>
            <a:endParaRPr lang="en-US"/>
          </a:p>
        </p:txBody>
      </p:sp>
    </p:spTree>
    <p:extLst>
      <p:ext uri="{BB962C8B-B14F-4D97-AF65-F5344CB8AC3E}">
        <p14:creationId xmlns:p14="http://schemas.microsoft.com/office/powerpoint/2010/main" val="458159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86</a:t>
            </a:fld>
            <a:endParaRPr lang="en-US"/>
          </a:p>
        </p:txBody>
      </p:sp>
    </p:spTree>
    <p:extLst>
      <p:ext uri="{BB962C8B-B14F-4D97-AF65-F5344CB8AC3E}">
        <p14:creationId xmlns:p14="http://schemas.microsoft.com/office/powerpoint/2010/main" val="12299630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87</a:t>
            </a:fld>
            <a:endParaRPr lang="en-US"/>
          </a:p>
        </p:txBody>
      </p:sp>
    </p:spTree>
    <p:extLst>
      <p:ext uri="{BB962C8B-B14F-4D97-AF65-F5344CB8AC3E}">
        <p14:creationId xmlns:p14="http://schemas.microsoft.com/office/powerpoint/2010/main" val="3106558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89</a:t>
            </a:fld>
            <a:endParaRPr lang="en-US"/>
          </a:p>
        </p:txBody>
      </p:sp>
    </p:spTree>
    <p:extLst>
      <p:ext uri="{BB962C8B-B14F-4D97-AF65-F5344CB8AC3E}">
        <p14:creationId xmlns:p14="http://schemas.microsoft.com/office/powerpoint/2010/main" val="65962088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the Story Began: Peyton</a:t>
            </a:r>
          </a:p>
          <a:p>
            <a:pPr marL="0" lvl="1"/>
            <a:r>
              <a:rPr lang="en-US" dirty="0" smtClean="0"/>
              <a:t>	Family wants Peyton to attend the neighborhood school with his brother and his school age peers</a:t>
            </a:r>
          </a:p>
          <a:p>
            <a:pPr marL="0" lvl="1"/>
            <a:r>
              <a:rPr lang="en-US" dirty="0" smtClean="0"/>
              <a:t>	School believes that Peyton will be best supported in a next year in a segregated setting, in a different building which does not have students his age</a:t>
            </a:r>
          </a:p>
          <a:p>
            <a:pPr marL="0" lvl="1"/>
            <a:r>
              <a:rPr lang="en-US" dirty="0" smtClean="0"/>
              <a:t>	During the IEP meeting, the school and parent became grid-locked on a what more inclusive day could look like for Peyton (he was not included in homeroom, lunch, specials or other general education class)</a:t>
            </a:r>
          </a:p>
          <a:p>
            <a:pPr marL="0" lvl="1"/>
            <a:r>
              <a:rPr lang="en-US" dirty="0" smtClean="0"/>
              <a:t>	Two weeks later, Mom brought Peyton’s trajectory, integrated star and weekly schedule to the follow-up IEP.  The school better understood what she wanted and have made more concrete strides at meeting his inclusion needs.  </a:t>
            </a:r>
          </a:p>
          <a:p>
            <a:endParaRPr lang="en-US" dirty="0"/>
          </a:p>
        </p:txBody>
      </p:sp>
      <p:sp>
        <p:nvSpPr>
          <p:cNvPr id="4" name="Slide Number Placeholder 3"/>
          <p:cNvSpPr>
            <a:spLocks noGrp="1"/>
          </p:cNvSpPr>
          <p:nvPr>
            <p:ph type="sldNum" sz="quarter" idx="10"/>
          </p:nvPr>
        </p:nvSpPr>
        <p:spPr/>
        <p:txBody>
          <a:bodyPr/>
          <a:lstStyle/>
          <a:p>
            <a:fld id="{2B0758B7-0F65-4FFA-8797-A1A17D6188B0}" type="slidenum">
              <a:rPr lang="en-US" smtClean="0"/>
              <a:pPr/>
              <a:t>90</a:t>
            </a:fld>
            <a:endParaRPr lang="en-US"/>
          </a:p>
        </p:txBody>
      </p:sp>
    </p:spTree>
    <p:extLst>
      <p:ext uri="{BB962C8B-B14F-4D97-AF65-F5344CB8AC3E}">
        <p14:creationId xmlns:p14="http://schemas.microsoft.com/office/powerpoint/2010/main" val="18855745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91</a:t>
            </a:fld>
            <a:endParaRPr lang="en-US"/>
          </a:p>
        </p:txBody>
      </p:sp>
    </p:spTree>
    <p:extLst>
      <p:ext uri="{BB962C8B-B14F-4D97-AF65-F5344CB8AC3E}">
        <p14:creationId xmlns:p14="http://schemas.microsoft.com/office/powerpoint/2010/main" val="937594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FFC148-FD8E-404F-9E80-9E54C76D8C03}"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2595823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D0BFF0-BC4A-4F83-AF42-DF149487A101}" type="slidenum">
              <a:rPr lang="en-US" smtClean="0"/>
              <a:pPr/>
              <a:t>92</a:t>
            </a:fld>
            <a:endParaRPr lang="en-US"/>
          </a:p>
        </p:txBody>
      </p:sp>
    </p:spTree>
    <p:extLst>
      <p:ext uri="{BB962C8B-B14F-4D97-AF65-F5344CB8AC3E}">
        <p14:creationId xmlns:p14="http://schemas.microsoft.com/office/powerpoint/2010/main" val="206773093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93</a:t>
            </a:fld>
            <a:endParaRPr lang="en-US"/>
          </a:p>
        </p:txBody>
      </p:sp>
    </p:spTree>
    <p:extLst>
      <p:ext uri="{BB962C8B-B14F-4D97-AF65-F5344CB8AC3E}">
        <p14:creationId xmlns:p14="http://schemas.microsoft.com/office/powerpoint/2010/main" val="330243192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758B7-0F65-4FFA-8797-A1A17D6188B0}"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226397237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758B7-0F65-4FFA-8797-A1A17D6188B0}"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29389383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758B7-0F65-4FFA-8797-A1A17D6188B0}"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231984566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758B7-0F65-4FFA-8797-A1A17D6188B0}"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10408765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This is a trajectory</a:t>
            </a:r>
            <a:r>
              <a:rPr lang="en-US" baseline="0" dirty="0" smtClean="0"/>
              <a:t> made by a mom after interviewing her 9 year old son about school.</a:t>
            </a:r>
          </a:p>
          <a:p>
            <a:pPr eaLnBrk="1" hangingPunct="1">
              <a:spcBef>
                <a:spcPct val="0"/>
              </a:spcBef>
            </a:pPr>
            <a:r>
              <a:rPr lang="en-US" baseline="0" dirty="0" smtClean="0"/>
              <a:t>Point out some of the cool concepts that come to mind</a:t>
            </a:r>
            <a:endParaRPr lang="en-US" dirty="0"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766838-0CD8-4356-B3E1-28CC2A0F5FDA}" type="slidenum">
              <a:rPr lang="en-US" smtClean="0">
                <a:solidFill>
                  <a:prstClr val="black"/>
                </a:solidFill>
              </a:rPr>
              <a:pPr fontAlgn="base">
                <a:spcBef>
                  <a:spcPct val="0"/>
                </a:spcBef>
                <a:spcAft>
                  <a:spcPct val="0"/>
                </a:spcAft>
                <a:defRPr/>
              </a:pPr>
              <a:t>98</a:t>
            </a:fld>
            <a:endParaRPr lang="en-US" smtClean="0">
              <a:solidFill>
                <a:prstClr val="black"/>
              </a:solidFill>
            </a:endParaRPr>
          </a:p>
        </p:txBody>
      </p:sp>
    </p:spTree>
    <p:extLst>
      <p:ext uri="{BB962C8B-B14F-4D97-AF65-F5344CB8AC3E}">
        <p14:creationId xmlns:p14="http://schemas.microsoft.com/office/powerpoint/2010/main" val="409852640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TOOLS – might just use to take NOTES; eventually will guide your thinking and conversations.  Person</a:t>
            </a:r>
            <a:r>
              <a:rPr lang="en-US" baseline="0" dirty="0" smtClean="0"/>
              <a:t> or family doesn’t have to fill out or even know you are using the tool.  Can use very broadly or very specific to a need or situation.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99</a:t>
            </a:fld>
            <a:endParaRPr lang="en-US"/>
          </a:p>
        </p:txBody>
      </p:sp>
    </p:spTree>
    <p:extLst>
      <p:ext uri="{BB962C8B-B14F-4D97-AF65-F5344CB8AC3E}">
        <p14:creationId xmlns:p14="http://schemas.microsoft.com/office/powerpoint/2010/main" val="198770975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Worked with UMKC-IHD UCEDD/MoF2F</a:t>
            </a:r>
            <a:r>
              <a:rPr lang="en-US" baseline="0" dirty="0" smtClean="0"/>
              <a:t> to revise the </a:t>
            </a:r>
            <a:r>
              <a:rPr lang="en-US" baseline="0" dirty="0" err="1" smtClean="0"/>
              <a:t>LifeCourse</a:t>
            </a:r>
            <a:r>
              <a:rPr lang="en-US" baseline="0" dirty="0" smtClean="0"/>
              <a:t> general portfolio into a School Portfolio</a:t>
            </a:r>
            <a:endParaRPr lang="en-US" dirty="0"/>
          </a:p>
        </p:txBody>
      </p:sp>
      <p:sp>
        <p:nvSpPr>
          <p:cNvPr id="4" name="Slide Number Placeholder 3"/>
          <p:cNvSpPr>
            <a:spLocks noGrp="1"/>
          </p:cNvSpPr>
          <p:nvPr>
            <p:ph type="sldNum" sz="quarter" idx="10"/>
          </p:nvPr>
        </p:nvSpPr>
        <p:spPr/>
        <p:txBody>
          <a:bodyPr/>
          <a:lstStyle/>
          <a:p>
            <a:fld id="{7B6F965C-67CF-4E61-B809-3D2381942FCC}" type="slidenum">
              <a:rPr lang="en-US" smtClean="0"/>
              <a:pPr/>
              <a:t>100</a:t>
            </a:fld>
            <a:endParaRPr lang="en-US"/>
          </a:p>
        </p:txBody>
      </p:sp>
    </p:spTree>
    <p:extLst>
      <p:ext uri="{BB962C8B-B14F-4D97-AF65-F5344CB8AC3E}">
        <p14:creationId xmlns:p14="http://schemas.microsoft.com/office/powerpoint/2010/main" val="14352916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MAX – School Profile – Expand on how this helped Max</a:t>
            </a:r>
          </a:p>
          <a:p>
            <a:endParaRPr lang="en-US" dirty="0" smtClean="0"/>
          </a:p>
          <a:p>
            <a:r>
              <a:rPr lang="en-US" dirty="0" smtClean="0"/>
              <a:t>-   -          Collaboration and Planning</a:t>
            </a:r>
          </a:p>
          <a:p>
            <a:endParaRPr lang="en-US" dirty="0"/>
          </a:p>
        </p:txBody>
      </p:sp>
      <p:sp>
        <p:nvSpPr>
          <p:cNvPr id="4" name="Slide Number Placeholder 3"/>
          <p:cNvSpPr>
            <a:spLocks noGrp="1"/>
          </p:cNvSpPr>
          <p:nvPr>
            <p:ph type="sldNum" sz="quarter" idx="10"/>
          </p:nvPr>
        </p:nvSpPr>
        <p:spPr/>
        <p:txBody>
          <a:bodyPr/>
          <a:lstStyle/>
          <a:p>
            <a:fld id="{7B6F965C-67CF-4E61-B809-3D2381942FCC}" type="slidenum">
              <a:rPr lang="en-US" smtClean="0"/>
              <a:pPr/>
              <a:t>101</a:t>
            </a:fld>
            <a:endParaRPr lang="en-US"/>
          </a:p>
        </p:txBody>
      </p:sp>
    </p:spTree>
    <p:extLst>
      <p:ext uri="{BB962C8B-B14F-4D97-AF65-F5344CB8AC3E}">
        <p14:creationId xmlns:p14="http://schemas.microsoft.com/office/powerpoint/2010/main" val="2510993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5/23/2016</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385339734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2990025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5/23/2016</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32149641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8166143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5497518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8699335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8" name="Footer Placeholder 7"/>
          <p:cNvSpPr>
            <a:spLocks noGrp="1"/>
          </p:cNvSpPr>
          <p:nvPr>
            <p:ph type="ftr" sz="quarter" idx="11"/>
          </p:nvPr>
        </p:nvSpPr>
        <p:spPr/>
        <p:txBody>
          <a:bodyPr/>
          <a:lstStyle/>
          <a:p>
            <a:endParaRPr lang="en-US">
              <a:solidFill>
                <a:prstClr val="black">
                  <a:alpha val="75000"/>
                </a:prstClr>
              </a:solidFill>
            </a:endParaRPr>
          </a:p>
        </p:txBody>
      </p:sp>
      <p:sp>
        <p:nvSpPr>
          <p:cNvPr id="9" name="Slide Number Placeholder 8"/>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5194323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4" name="Footer Placeholder 3"/>
          <p:cNvSpPr>
            <a:spLocks noGrp="1"/>
          </p:cNvSpPr>
          <p:nvPr>
            <p:ph type="ftr" sz="quarter" idx="11"/>
          </p:nvPr>
        </p:nvSpPr>
        <p:spPr/>
        <p:txBody>
          <a:bodyPr/>
          <a:lstStyle/>
          <a:p>
            <a:endParaRPr lang="en-US">
              <a:solidFill>
                <a:prstClr val="black">
                  <a:alpha val="75000"/>
                </a:prstClr>
              </a:solidFill>
            </a:endParaRPr>
          </a:p>
        </p:txBody>
      </p:sp>
      <p:sp>
        <p:nvSpPr>
          <p:cNvPr id="5" name="Slide Number Placeholder 4"/>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6804655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3" name="Footer Placeholder 2"/>
          <p:cNvSpPr>
            <a:spLocks noGrp="1"/>
          </p:cNvSpPr>
          <p:nvPr>
            <p:ph type="ftr" sz="quarter" idx="11"/>
          </p:nvPr>
        </p:nvSpPr>
        <p:spPr/>
        <p:txBody>
          <a:bodyPr/>
          <a:lstStyle/>
          <a:p>
            <a:endParaRPr lang="en-US">
              <a:solidFill>
                <a:prstClr val="black">
                  <a:alpha val="75000"/>
                </a:prstClr>
              </a:solidFill>
            </a:endParaRPr>
          </a:p>
        </p:txBody>
      </p:sp>
      <p:sp>
        <p:nvSpPr>
          <p:cNvPr id="4" name="Slide Number Placeholder 3"/>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1042446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42702124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5/23/2016</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78FEE40-99EA-429B-A2CD-7317D822849C}" type="slidenum">
              <a:rPr lang="en-US" smtClean="0"/>
              <a:pPr/>
              <a:t>‹#›</a:t>
            </a:fld>
            <a:endParaRPr lang="en-US"/>
          </a:p>
        </p:txBody>
      </p:sp>
    </p:spTree>
    <p:extLst>
      <p:ext uri="{BB962C8B-B14F-4D97-AF65-F5344CB8AC3E}">
        <p14:creationId xmlns:p14="http://schemas.microsoft.com/office/powerpoint/2010/main" val="1674050844"/>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70475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0435256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7414368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5586B75A-687E-405C-8A0B-8D00578BA2C3}" type="datetimeFigureOut">
              <a:rPr lang="en-US" smtClean="0"/>
              <a:pPr/>
              <a:t>5/23/2016</a:t>
            </a:fld>
            <a:endParaRPr lang="en-US" dirty="0"/>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938376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smtClean="0"/>
              <a:pPr/>
              <a:t>5/23/2016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601873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5/23/2016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467113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smtClean="0"/>
              <a:pPr/>
              <a:t>5/23/2016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2868142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smtClean="0"/>
              <a:pPr/>
              <a:t>5/23/2016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531572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3D7E00A-486F-4252-8B1D-E32645521F49}" type="datetimeFigureOut">
              <a:rPr lang="en-US" smtClean="0"/>
              <a:pPr/>
              <a:t>5/23/2016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496333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smtClean="0"/>
              <a:pPr/>
              <a:t>5/23/2016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323753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p:txBody>
          <a:bodyPr/>
          <a:lstStyle/>
          <a:p>
            <a:fld id="{AF6E2C9B-5FA2-460D-9BE7-B0812FC2A6FF}" type="datetimeFigureOut">
              <a:rPr lang="en-US" smtClean="0"/>
              <a:pPr/>
              <a:t>5/23/2016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795815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5586B75A-687E-405C-8A0B-8D00578BA2C3}" type="datetimeFigureOut">
              <a:rPr lang="en-US" smtClean="0"/>
              <a:pPr/>
              <a:t>5/23/2016</a:t>
            </a:fld>
            <a:endParaRPr lang="en-US" dirty="0"/>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53993474"/>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5/23/2016</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20163394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smtClean="0"/>
              <a:pPr/>
              <a:t>5/23/2016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622738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smtClean="0"/>
              <a:pPr/>
              <a:t>5/23/2016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242376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E80219-8CB2-EC40-934A-83F52A285968}" type="datetimeFigureOut">
              <a:rPr lang="en-US" smtClean="0">
                <a:solidFill>
                  <a:prstClr val="black">
                    <a:tint val="75000"/>
                  </a:prstClr>
                </a:solidFill>
              </a:rPr>
              <a:pPr/>
              <a:t>5/23/2016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DCEDF5-BAA5-BC48-8E67-E26C1905E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1402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E80219-8CB2-EC40-934A-83F52A285968}" type="datetimeFigureOut">
              <a:rPr lang="en-US" smtClean="0">
                <a:solidFill>
                  <a:prstClr val="black">
                    <a:tint val="75000"/>
                  </a:prstClr>
                </a:solidFill>
              </a:rPr>
              <a:pPr/>
              <a:t>5/23/2016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DCEDF5-BAA5-BC48-8E67-E26C1905E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28370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E80219-8CB2-EC40-934A-83F52A285968}" type="datetimeFigureOut">
              <a:rPr lang="en-US" smtClean="0">
                <a:solidFill>
                  <a:prstClr val="black">
                    <a:tint val="75000"/>
                  </a:prstClr>
                </a:solidFill>
              </a:rPr>
              <a:pPr/>
              <a:t>5/23/2016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DCEDF5-BAA5-BC48-8E67-E26C1905E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6714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E80219-8CB2-EC40-934A-83F52A285968}" type="datetimeFigureOut">
              <a:rPr lang="en-US" smtClean="0">
                <a:solidFill>
                  <a:prstClr val="black">
                    <a:tint val="75000"/>
                  </a:prstClr>
                </a:solidFill>
              </a:rPr>
              <a:pPr/>
              <a:t>5/23/2016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BDCEDF5-BAA5-BC48-8E67-E26C1905E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5544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E80219-8CB2-EC40-934A-83F52A285968}" type="datetimeFigureOut">
              <a:rPr lang="en-US" smtClean="0">
                <a:solidFill>
                  <a:prstClr val="black">
                    <a:tint val="75000"/>
                  </a:prstClr>
                </a:solidFill>
              </a:rPr>
              <a:pPr/>
              <a:t>5/23/2016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BDCEDF5-BAA5-BC48-8E67-E26C1905E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98506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E80219-8CB2-EC40-934A-83F52A285968}" type="datetimeFigureOut">
              <a:rPr lang="en-US" smtClean="0">
                <a:solidFill>
                  <a:prstClr val="black">
                    <a:tint val="75000"/>
                  </a:prstClr>
                </a:solidFill>
              </a:rPr>
              <a:pPr/>
              <a:t>5/23/2016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BDCEDF5-BAA5-BC48-8E67-E26C1905E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87336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E80219-8CB2-EC40-934A-83F52A285968}" type="datetimeFigureOut">
              <a:rPr lang="en-US" smtClean="0">
                <a:solidFill>
                  <a:prstClr val="black">
                    <a:tint val="75000"/>
                  </a:prstClr>
                </a:solidFill>
              </a:rPr>
              <a:pPr/>
              <a:t>5/23/2016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DCEDF5-BAA5-BC48-8E67-E26C1905E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14018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E80219-8CB2-EC40-934A-83F52A285968}" type="datetimeFigureOut">
              <a:rPr lang="en-US" smtClean="0">
                <a:solidFill>
                  <a:prstClr val="black">
                    <a:tint val="75000"/>
                  </a:prstClr>
                </a:solidFill>
              </a:rPr>
              <a:pPr/>
              <a:t>5/23/2016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BDCEDF5-BAA5-BC48-8E67-E26C1905E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5518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93229667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E80219-8CB2-EC40-934A-83F52A285968}" type="datetimeFigureOut">
              <a:rPr lang="en-US" smtClean="0">
                <a:solidFill>
                  <a:prstClr val="black">
                    <a:tint val="75000"/>
                  </a:prstClr>
                </a:solidFill>
              </a:rPr>
              <a:pPr/>
              <a:t>5/23/2016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BDCEDF5-BAA5-BC48-8E67-E26C1905E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0208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E80219-8CB2-EC40-934A-83F52A285968}" type="datetimeFigureOut">
              <a:rPr lang="en-US" smtClean="0">
                <a:solidFill>
                  <a:prstClr val="black">
                    <a:tint val="75000"/>
                  </a:prstClr>
                </a:solidFill>
              </a:rPr>
              <a:pPr/>
              <a:t>5/23/2016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DCEDF5-BAA5-BC48-8E67-E26C1905E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21587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E80219-8CB2-EC40-934A-83F52A285968}" type="datetimeFigureOut">
              <a:rPr lang="en-US" smtClean="0">
                <a:solidFill>
                  <a:prstClr val="black">
                    <a:tint val="75000"/>
                  </a:prstClr>
                </a:solidFill>
              </a:rPr>
              <a:pPr/>
              <a:t>5/23/2016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DCEDF5-BAA5-BC48-8E67-E26C1905E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53715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B74D8F1E-33CF-8F40-8A64-D3804D94B57A}" type="datetimeFigureOut">
              <a:rPr lang="en-US" smtClean="0"/>
              <a:pPr/>
              <a:t>5/23/2016</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FA1A5BFA-54C3-1E46-9A64-E0467DDEFFE5}" type="slidenum">
              <a:rPr lang="en-US" smtClean="0"/>
              <a:pPr/>
              <a:t>‹#›</a:t>
            </a:fld>
            <a:endParaRPr lang="en-US"/>
          </a:p>
        </p:txBody>
      </p:sp>
    </p:spTree>
    <p:extLst>
      <p:ext uri="{BB962C8B-B14F-4D97-AF65-F5344CB8AC3E}">
        <p14:creationId xmlns:p14="http://schemas.microsoft.com/office/powerpoint/2010/main" val="650093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4D8F1E-33CF-8F40-8A64-D3804D94B57A}"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FA1A5BFA-54C3-1E46-9A64-E0467DDEFFE5}"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44213859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4D8F1E-33CF-8F40-8A64-D3804D94B57A}"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FA1A5BFA-54C3-1E46-9A64-E0467DDEFFE5}"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4132974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74D8F1E-33CF-8F40-8A64-D3804D94B57A}" type="datetimeFigureOut">
              <a:rPr lang="en-US" smtClean="0">
                <a:solidFill>
                  <a:prstClr val="black">
                    <a:alpha val="75000"/>
                  </a:prstClr>
                </a:solidFill>
              </a:rPr>
              <a:pPr/>
              <a:t>5/23/2016</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p>
            <a:fld id="{FA1A5BFA-54C3-1E46-9A64-E0467DDEFFE5}"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406503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74D8F1E-33CF-8F40-8A64-D3804D94B57A}" type="datetimeFigureOut">
              <a:rPr lang="en-US" smtClean="0">
                <a:solidFill>
                  <a:prstClr val="black">
                    <a:alpha val="75000"/>
                  </a:prstClr>
                </a:solidFill>
              </a:rPr>
              <a:pPr/>
              <a:t>5/23/2016</a:t>
            </a:fld>
            <a:endParaRPr lang="en-US">
              <a:solidFill>
                <a:prstClr val="black">
                  <a:alpha val="75000"/>
                </a:prstClr>
              </a:solidFill>
            </a:endParaRPr>
          </a:p>
        </p:txBody>
      </p:sp>
      <p:sp>
        <p:nvSpPr>
          <p:cNvPr id="8" name="Footer Placeholder 7"/>
          <p:cNvSpPr>
            <a:spLocks noGrp="1"/>
          </p:cNvSpPr>
          <p:nvPr>
            <p:ph type="ftr" sz="quarter" idx="11"/>
          </p:nvPr>
        </p:nvSpPr>
        <p:spPr/>
        <p:txBody>
          <a:bodyPr/>
          <a:lstStyle/>
          <a:p>
            <a:endParaRPr lang="en-US">
              <a:solidFill>
                <a:prstClr val="black">
                  <a:alpha val="75000"/>
                </a:prstClr>
              </a:solidFill>
            </a:endParaRPr>
          </a:p>
        </p:txBody>
      </p:sp>
      <p:sp>
        <p:nvSpPr>
          <p:cNvPr id="9" name="Slide Number Placeholder 8"/>
          <p:cNvSpPr>
            <a:spLocks noGrp="1"/>
          </p:cNvSpPr>
          <p:nvPr>
            <p:ph type="sldNum" sz="quarter" idx="12"/>
          </p:nvPr>
        </p:nvSpPr>
        <p:spPr/>
        <p:txBody>
          <a:bodyPr/>
          <a:lstStyle/>
          <a:p>
            <a:fld id="{FA1A5BFA-54C3-1E46-9A64-E0467DDEFFE5}"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9058256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74D8F1E-33CF-8F40-8A64-D3804D94B57A}" type="datetimeFigureOut">
              <a:rPr lang="en-US" smtClean="0">
                <a:solidFill>
                  <a:prstClr val="black">
                    <a:alpha val="75000"/>
                  </a:prstClr>
                </a:solidFill>
              </a:rPr>
              <a:pPr/>
              <a:t>5/23/2016</a:t>
            </a:fld>
            <a:endParaRPr lang="en-US">
              <a:solidFill>
                <a:prstClr val="black">
                  <a:alpha val="75000"/>
                </a:prstClr>
              </a:solidFill>
            </a:endParaRPr>
          </a:p>
        </p:txBody>
      </p:sp>
      <p:sp>
        <p:nvSpPr>
          <p:cNvPr id="4" name="Footer Placeholder 3"/>
          <p:cNvSpPr>
            <a:spLocks noGrp="1"/>
          </p:cNvSpPr>
          <p:nvPr>
            <p:ph type="ftr" sz="quarter" idx="11"/>
          </p:nvPr>
        </p:nvSpPr>
        <p:spPr/>
        <p:txBody>
          <a:bodyPr/>
          <a:lstStyle/>
          <a:p>
            <a:endParaRPr lang="en-US">
              <a:solidFill>
                <a:prstClr val="black">
                  <a:alpha val="75000"/>
                </a:prstClr>
              </a:solidFill>
            </a:endParaRPr>
          </a:p>
        </p:txBody>
      </p:sp>
      <p:sp>
        <p:nvSpPr>
          <p:cNvPr id="5" name="Slide Number Placeholder 4"/>
          <p:cNvSpPr>
            <a:spLocks noGrp="1"/>
          </p:cNvSpPr>
          <p:nvPr>
            <p:ph type="sldNum" sz="quarter" idx="12"/>
          </p:nvPr>
        </p:nvSpPr>
        <p:spPr/>
        <p:txBody>
          <a:bodyPr/>
          <a:lstStyle/>
          <a:p>
            <a:fld id="{FA1A5BFA-54C3-1E46-9A64-E0467DDEFFE5}"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1800049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4D8F1E-33CF-8F40-8A64-D3804D94B57A}" type="datetimeFigureOut">
              <a:rPr lang="en-US" smtClean="0">
                <a:solidFill>
                  <a:prstClr val="black">
                    <a:alpha val="75000"/>
                  </a:prstClr>
                </a:solidFill>
              </a:rPr>
              <a:pPr/>
              <a:t>5/23/2016</a:t>
            </a:fld>
            <a:endParaRPr lang="en-US">
              <a:solidFill>
                <a:prstClr val="black">
                  <a:alpha val="75000"/>
                </a:prstClr>
              </a:solidFill>
            </a:endParaRPr>
          </a:p>
        </p:txBody>
      </p:sp>
      <p:sp>
        <p:nvSpPr>
          <p:cNvPr id="3" name="Footer Placeholder 2"/>
          <p:cNvSpPr>
            <a:spLocks noGrp="1"/>
          </p:cNvSpPr>
          <p:nvPr>
            <p:ph type="ftr" sz="quarter" idx="11"/>
          </p:nvPr>
        </p:nvSpPr>
        <p:spPr/>
        <p:txBody>
          <a:bodyPr/>
          <a:lstStyle/>
          <a:p>
            <a:endParaRPr lang="en-US">
              <a:solidFill>
                <a:prstClr val="black">
                  <a:alpha val="75000"/>
                </a:prstClr>
              </a:solidFill>
            </a:endParaRPr>
          </a:p>
        </p:txBody>
      </p:sp>
      <p:sp>
        <p:nvSpPr>
          <p:cNvPr id="4" name="Slide Number Placeholder 3"/>
          <p:cNvSpPr>
            <a:spLocks noGrp="1"/>
          </p:cNvSpPr>
          <p:nvPr>
            <p:ph type="sldNum" sz="quarter" idx="12"/>
          </p:nvPr>
        </p:nvSpPr>
        <p:spPr/>
        <p:txBody>
          <a:bodyPr/>
          <a:lstStyle/>
          <a:p>
            <a:fld id="{FA1A5BFA-54C3-1E46-9A64-E0467DDEFFE5}"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96202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408225117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p:txBody>
          <a:bodyPr/>
          <a:lstStyle/>
          <a:p>
            <a:fld id="{B74D8F1E-33CF-8F40-8A64-D3804D94B57A}" type="datetimeFigureOut">
              <a:rPr lang="en-US" smtClean="0">
                <a:solidFill>
                  <a:prstClr val="black">
                    <a:alpha val="75000"/>
                  </a:prstClr>
                </a:solidFill>
              </a:rPr>
              <a:pPr/>
              <a:t>5/23/2016</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FA1A5BFA-54C3-1E46-9A64-E0467DDEFFE5}" type="slidenum">
              <a:rPr lang="en-US" smtClean="0"/>
              <a:pPr/>
              <a:t>‹#›</a:t>
            </a:fld>
            <a:endParaRPr lang="en-US"/>
          </a:p>
        </p:txBody>
      </p:sp>
    </p:spTree>
    <p:extLst>
      <p:ext uri="{BB962C8B-B14F-4D97-AF65-F5344CB8AC3E}">
        <p14:creationId xmlns:p14="http://schemas.microsoft.com/office/powerpoint/2010/main" val="10511895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B74D8F1E-33CF-8F40-8A64-D3804D94B57A}" type="datetimeFigureOut">
              <a:rPr lang="en-US" smtClean="0"/>
              <a:pPr/>
              <a:t>5/23/2016</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FA1A5BFA-54C3-1E46-9A64-E0467DDEFFE5}" type="slidenum">
              <a:rPr lang="en-US" smtClean="0"/>
              <a:pPr/>
              <a:t>‹#›</a:t>
            </a:fld>
            <a:endParaRPr lang="en-US"/>
          </a:p>
        </p:txBody>
      </p:sp>
    </p:spTree>
    <p:extLst>
      <p:ext uri="{BB962C8B-B14F-4D97-AF65-F5344CB8AC3E}">
        <p14:creationId xmlns:p14="http://schemas.microsoft.com/office/powerpoint/2010/main" val="3496292792"/>
      </p:ext>
    </p:extLst>
  </p:cSld>
  <p:clrMapOvr>
    <a:overrideClrMapping bg1="dk1" tx1="lt1" bg2="dk2" tx2="lt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4D8F1E-33CF-8F40-8A64-D3804D94B57A}"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FA1A5BFA-54C3-1E46-9A64-E0467DDEFFE5}"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9571142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4D8F1E-33CF-8F40-8A64-D3804D94B57A}"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FA1A5BFA-54C3-1E46-9A64-E0467DDEFFE5}"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958004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558321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8" name="Footer Placeholder 7"/>
          <p:cNvSpPr>
            <a:spLocks noGrp="1"/>
          </p:cNvSpPr>
          <p:nvPr>
            <p:ph type="ftr" sz="quarter" idx="11"/>
          </p:nvPr>
        </p:nvSpPr>
        <p:spPr/>
        <p:txBody>
          <a:bodyPr/>
          <a:lstStyle/>
          <a:p>
            <a:endParaRPr lang="en-US">
              <a:solidFill>
                <a:prstClr val="black">
                  <a:alpha val="75000"/>
                </a:prstClr>
              </a:solidFill>
            </a:endParaRPr>
          </a:p>
        </p:txBody>
      </p:sp>
      <p:sp>
        <p:nvSpPr>
          <p:cNvPr id="9" name="Slide Number Placeholder 8"/>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31194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4" name="Footer Placeholder 3"/>
          <p:cNvSpPr>
            <a:spLocks noGrp="1"/>
          </p:cNvSpPr>
          <p:nvPr>
            <p:ph type="ftr" sz="quarter" idx="11"/>
          </p:nvPr>
        </p:nvSpPr>
        <p:spPr/>
        <p:txBody>
          <a:bodyPr/>
          <a:lstStyle/>
          <a:p>
            <a:endParaRPr lang="en-US">
              <a:solidFill>
                <a:prstClr val="black">
                  <a:alpha val="75000"/>
                </a:prstClr>
              </a:solidFill>
            </a:endParaRPr>
          </a:p>
        </p:txBody>
      </p:sp>
      <p:sp>
        <p:nvSpPr>
          <p:cNvPr id="5" name="Slide Number Placeholder 4"/>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843341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3" name="Footer Placeholder 2"/>
          <p:cNvSpPr>
            <a:spLocks noGrp="1"/>
          </p:cNvSpPr>
          <p:nvPr>
            <p:ph type="ftr" sz="quarter" idx="11"/>
          </p:nvPr>
        </p:nvSpPr>
        <p:spPr/>
        <p:txBody>
          <a:bodyPr/>
          <a:lstStyle/>
          <a:p>
            <a:endParaRPr lang="en-US">
              <a:solidFill>
                <a:prstClr val="black">
                  <a:alpha val="75000"/>
                </a:prstClr>
              </a:solidFill>
            </a:endParaRPr>
          </a:p>
        </p:txBody>
      </p:sp>
      <p:sp>
        <p:nvSpPr>
          <p:cNvPr id="4" name="Slide Number Placeholder 3"/>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2631283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2580402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675287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5/23/2016</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78FEE40-99EA-429B-A2CD-7317D822849C}" type="slidenum">
              <a:rPr lang="en-US" smtClean="0"/>
              <a:pPr/>
              <a:t>‹#›</a:t>
            </a:fld>
            <a:endParaRPr lang="en-US"/>
          </a:p>
        </p:txBody>
      </p:sp>
    </p:spTree>
    <p:extLst>
      <p:ext uri="{BB962C8B-B14F-4D97-AF65-F5344CB8AC3E}">
        <p14:creationId xmlns:p14="http://schemas.microsoft.com/office/powerpoint/2010/main" val="237690198"/>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86595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647280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5/23/2016</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1899479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7523754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15679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328598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8" name="Footer Placeholder 7"/>
          <p:cNvSpPr>
            <a:spLocks noGrp="1"/>
          </p:cNvSpPr>
          <p:nvPr>
            <p:ph type="ftr" sz="quarter" idx="11"/>
          </p:nvPr>
        </p:nvSpPr>
        <p:spPr/>
        <p:txBody>
          <a:bodyPr/>
          <a:lstStyle/>
          <a:p>
            <a:endParaRPr lang="en-US">
              <a:solidFill>
                <a:prstClr val="black">
                  <a:alpha val="75000"/>
                </a:prstClr>
              </a:solidFill>
            </a:endParaRPr>
          </a:p>
        </p:txBody>
      </p:sp>
      <p:sp>
        <p:nvSpPr>
          <p:cNvPr id="9" name="Slide Number Placeholder 8"/>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6057970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4" name="Footer Placeholder 3"/>
          <p:cNvSpPr>
            <a:spLocks noGrp="1"/>
          </p:cNvSpPr>
          <p:nvPr>
            <p:ph type="ftr" sz="quarter" idx="11"/>
          </p:nvPr>
        </p:nvSpPr>
        <p:spPr/>
        <p:txBody>
          <a:bodyPr/>
          <a:lstStyle/>
          <a:p>
            <a:endParaRPr lang="en-US">
              <a:solidFill>
                <a:prstClr val="black">
                  <a:alpha val="75000"/>
                </a:prstClr>
              </a:solidFill>
            </a:endParaRPr>
          </a:p>
        </p:txBody>
      </p:sp>
      <p:sp>
        <p:nvSpPr>
          <p:cNvPr id="5" name="Slide Number Placeholder 4"/>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2228681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3" name="Footer Placeholder 2"/>
          <p:cNvSpPr>
            <a:spLocks noGrp="1"/>
          </p:cNvSpPr>
          <p:nvPr>
            <p:ph type="ftr" sz="quarter" idx="11"/>
          </p:nvPr>
        </p:nvSpPr>
        <p:spPr/>
        <p:txBody>
          <a:bodyPr/>
          <a:lstStyle/>
          <a:p>
            <a:endParaRPr lang="en-US">
              <a:solidFill>
                <a:prstClr val="black">
                  <a:alpha val="75000"/>
                </a:prstClr>
              </a:solidFill>
            </a:endParaRPr>
          </a:p>
        </p:txBody>
      </p:sp>
      <p:sp>
        <p:nvSpPr>
          <p:cNvPr id="4" name="Slide Number Placeholder 3"/>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338424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335824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23866957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5/23/2016</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78FEE40-99EA-429B-A2CD-7317D822849C}" type="slidenum">
              <a:rPr lang="en-US" smtClean="0"/>
              <a:pPr/>
              <a:t>‹#›</a:t>
            </a:fld>
            <a:endParaRPr lang="en-US"/>
          </a:p>
        </p:txBody>
      </p:sp>
    </p:spTree>
    <p:extLst>
      <p:ext uri="{BB962C8B-B14F-4D97-AF65-F5344CB8AC3E}">
        <p14:creationId xmlns:p14="http://schemas.microsoft.com/office/powerpoint/2010/main" val="18152135"/>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9313137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625809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5/23/2016</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1809541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5416892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797555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42037048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8" name="Footer Placeholder 7"/>
          <p:cNvSpPr>
            <a:spLocks noGrp="1"/>
          </p:cNvSpPr>
          <p:nvPr>
            <p:ph type="ftr" sz="quarter" idx="11"/>
          </p:nvPr>
        </p:nvSpPr>
        <p:spPr/>
        <p:txBody>
          <a:bodyPr/>
          <a:lstStyle/>
          <a:p>
            <a:endParaRPr lang="en-US">
              <a:solidFill>
                <a:prstClr val="black">
                  <a:alpha val="75000"/>
                </a:prstClr>
              </a:solidFill>
            </a:endParaRPr>
          </a:p>
        </p:txBody>
      </p:sp>
      <p:sp>
        <p:nvSpPr>
          <p:cNvPr id="9" name="Slide Number Placeholder 8"/>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1189459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4" name="Footer Placeholder 3"/>
          <p:cNvSpPr>
            <a:spLocks noGrp="1"/>
          </p:cNvSpPr>
          <p:nvPr>
            <p:ph type="ftr" sz="quarter" idx="11"/>
          </p:nvPr>
        </p:nvSpPr>
        <p:spPr/>
        <p:txBody>
          <a:bodyPr/>
          <a:lstStyle/>
          <a:p>
            <a:endParaRPr lang="en-US">
              <a:solidFill>
                <a:prstClr val="black">
                  <a:alpha val="75000"/>
                </a:prstClr>
              </a:solidFill>
            </a:endParaRPr>
          </a:p>
        </p:txBody>
      </p:sp>
      <p:sp>
        <p:nvSpPr>
          <p:cNvPr id="5" name="Slide Number Placeholder 4"/>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768785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6644841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3" name="Footer Placeholder 2"/>
          <p:cNvSpPr>
            <a:spLocks noGrp="1"/>
          </p:cNvSpPr>
          <p:nvPr>
            <p:ph type="ftr" sz="quarter" idx="11"/>
          </p:nvPr>
        </p:nvSpPr>
        <p:spPr/>
        <p:txBody>
          <a:bodyPr/>
          <a:lstStyle/>
          <a:p>
            <a:endParaRPr lang="en-US">
              <a:solidFill>
                <a:prstClr val="black">
                  <a:alpha val="75000"/>
                </a:prstClr>
              </a:solidFill>
            </a:endParaRPr>
          </a:p>
        </p:txBody>
      </p:sp>
      <p:sp>
        <p:nvSpPr>
          <p:cNvPr id="4" name="Slide Number Placeholder 3"/>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036410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42784551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5/23/2016</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78FEE40-99EA-429B-A2CD-7317D822849C}" type="slidenum">
              <a:rPr lang="en-US" smtClean="0"/>
              <a:pPr/>
              <a:t>‹#›</a:t>
            </a:fld>
            <a:endParaRPr lang="en-US"/>
          </a:p>
        </p:txBody>
      </p:sp>
    </p:spTree>
    <p:extLst>
      <p:ext uri="{BB962C8B-B14F-4D97-AF65-F5344CB8AC3E}">
        <p14:creationId xmlns:p14="http://schemas.microsoft.com/office/powerpoint/2010/main" val="1324091905"/>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4214032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0699020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5/23/2016</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34625905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3065054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8131264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6809461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8" name="Footer Placeholder 7"/>
          <p:cNvSpPr>
            <a:spLocks noGrp="1"/>
          </p:cNvSpPr>
          <p:nvPr>
            <p:ph type="ftr" sz="quarter" idx="11"/>
          </p:nvPr>
        </p:nvSpPr>
        <p:spPr/>
        <p:txBody>
          <a:bodyPr/>
          <a:lstStyle/>
          <a:p>
            <a:endParaRPr lang="en-US">
              <a:solidFill>
                <a:prstClr val="black">
                  <a:alpha val="75000"/>
                </a:prstClr>
              </a:solidFill>
            </a:endParaRPr>
          </a:p>
        </p:txBody>
      </p:sp>
      <p:sp>
        <p:nvSpPr>
          <p:cNvPr id="9" name="Slide Number Placeholder 8"/>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687559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8" name="Footer Placeholder 7"/>
          <p:cNvSpPr>
            <a:spLocks noGrp="1"/>
          </p:cNvSpPr>
          <p:nvPr>
            <p:ph type="ftr" sz="quarter" idx="11"/>
          </p:nvPr>
        </p:nvSpPr>
        <p:spPr/>
        <p:txBody>
          <a:bodyPr/>
          <a:lstStyle/>
          <a:p>
            <a:endParaRPr lang="en-US">
              <a:solidFill>
                <a:prstClr val="black">
                  <a:alpha val="75000"/>
                </a:prstClr>
              </a:solidFill>
            </a:endParaRPr>
          </a:p>
        </p:txBody>
      </p:sp>
      <p:sp>
        <p:nvSpPr>
          <p:cNvPr id="9" name="Slide Number Placeholder 8"/>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564127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4" name="Footer Placeholder 3"/>
          <p:cNvSpPr>
            <a:spLocks noGrp="1"/>
          </p:cNvSpPr>
          <p:nvPr>
            <p:ph type="ftr" sz="quarter" idx="11"/>
          </p:nvPr>
        </p:nvSpPr>
        <p:spPr/>
        <p:txBody>
          <a:bodyPr/>
          <a:lstStyle/>
          <a:p>
            <a:endParaRPr lang="en-US">
              <a:solidFill>
                <a:prstClr val="black">
                  <a:alpha val="75000"/>
                </a:prstClr>
              </a:solidFill>
            </a:endParaRPr>
          </a:p>
        </p:txBody>
      </p:sp>
      <p:sp>
        <p:nvSpPr>
          <p:cNvPr id="5" name="Slide Number Placeholder 4"/>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5579599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3" name="Footer Placeholder 2"/>
          <p:cNvSpPr>
            <a:spLocks noGrp="1"/>
          </p:cNvSpPr>
          <p:nvPr>
            <p:ph type="ftr" sz="quarter" idx="11"/>
          </p:nvPr>
        </p:nvSpPr>
        <p:spPr/>
        <p:txBody>
          <a:bodyPr/>
          <a:lstStyle/>
          <a:p>
            <a:endParaRPr lang="en-US">
              <a:solidFill>
                <a:prstClr val="black">
                  <a:alpha val="75000"/>
                </a:prstClr>
              </a:solidFill>
            </a:endParaRPr>
          </a:p>
        </p:txBody>
      </p:sp>
      <p:sp>
        <p:nvSpPr>
          <p:cNvPr id="4" name="Slide Number Placeholder 3"/>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5699748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37340439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5/23/2016</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78FEE40-99EA-429B-A2CD-7317D822849C}" type="slidenum">
              <a:rPr lang="en-US" smtClean="0"/>
              <a:pPr/>
              <a:t>‹#›</a:t>
            </a:fld>
            <a:endParaRPr lang="en-US"/>
          </a:p>
        </p:txBody>
      </p:sp>
    </p:spTree>
    <p:extLst>
      <p:ext uri="{BB962C8B-B14F-4D97-AF65-F5344CB8AC3E}">
        <p14:creationId xmlns:p14="http://schemas.microsoft.com/office/powerpoint/2010/main" val="4091916243"/>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062683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970214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5/23/2016</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12940770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1215210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540627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365520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4" name="Footer Placeholder 3"/>
          <p:cNvSpPr>
            <a:spLocks noGrp="1"/>
          </p:cNvSpPr>
          <p:nvPr>
            <p:ph type="ftr" sz="quarter" idx="11"/>
          </p:nvPr>
        </p:nvSpPr>
        <p:spPr/>
        <p:txBody>
          <a:bodyPr/>
          <a:lstStyle/>
          <a:p>
            <a:endParaRPr lang="en-US">
              <a:solidFill>
                <a:prstClr val="black">
                  <a:alpha val="75000"/>
                </a:prstClr>
              </a:solidFill>
            </a:endParaRPr>
          </a:p>
        </p:txBody>
      </p:sp>
      <p:sp>
        <p:nvSpPr>
          <p:cNvPr id="5" name="Slide Number Placeholder 4"/>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3770138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8" name="Footer Placeholder 7"/>
          <p:cNvSpPr>
            <a:spLocks noGrp="1"/>
          </p:cNvSpPr>
          <p:nvPr>
            <p:ph type="ftr" sz="quarter" idx="11"/>
          </p:nvPr>
        </p:nvSpPr>
        <p:spPr/>
        <p:txBody>
          <a:bodyPr/>
          <a:lstStyle/>
          <a:p>
            <a:endParaRPr lang="en-US">
              <a:solidFill>
                <a:prstClr val="black">
                  <a:alpha val="75000"/>
                </a:prstClr>
              </a:solidFill>
            </a:endParaRPr>
          </a:p>
        </p:txBody>
      </p:sp>
      <p:sp>
        <p:nvSpPr>
          <p:cNvPr id="9" name="Slide Number Placeholder 8"/>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0691083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4" name="Footer Placeholder 3"/>
          <p:cNvSpPr>
            <a:spLocks noGrp="1"/>
          </p:cNvSpPr>
          <p:nvPr>
            <p:ph type="ftr" sz="quarter" idx="11"/>
          </p:nvPr>
        </p:nvSpPr>
        <p:spPr/>
        <p:txBody>
          <a:bodyPr/>
          <a:lstStyle/>
          <a:p>
            <a:endParaRPr lang="en-US">
              <a:solidFill>
                <a:prstClr val="black">
                  <a:alpha val="75000"/>
                </a:prstClr>
              </a:solidFill>
            </a:endParaRPr>
          </a:p>
        </p:txBody>
      </p:sp>
      <p:sp>
        <p:nvSpPr>
          <p:cNvPr id="5" name="Slide Number Placeholder 4"/>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589157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3" name="Footer Placeholder 2"/>
          <p:cNvSpPr>
            <a:spLocks noGrp="1"/>
          </p:cNvSpPr>
          <p:nvPr>
            <p:ph type="ftr" sz="quarter" idx="11"/>
          </p:nvPr>
        </p:nvSpPr>
        <p:spPr/>
        <p:txBody>
          <a:bodyPr/>
          <a:lstStyle/>
          <a:p>
            <a:endParaRPr lang="en-US">
              <a:solidFill>
                <a:prstClr val="black">
                  <a:alpha val="75000"/>
                </a:prstClr>
              </a:solidFill>
            </a:endParaRPr>
          </a:p>
        </p:txBody>
      </p:sp>
      <p:sp>
        <p:nvSpPr>
          <p:cNvPr id="4" name="Slide Number Placeholder 3"/>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5191237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8287913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5/23/2016</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78FEE40-99EA-429B-A2CD-7317D822849C}" type="slidenum">
              <a:rPr lang="en-US" smtClean="0"/>
              <a:pPr/>
              <a:t>‹#›</a:t>
            </a:fld>
            <a:endParaRPr lang="en-US"/>
          </a:p>
        </p:txBody>
      </p:sp>
    </p:spTree>
    <p:extLst>
      <p:ext uri="{BB962C8B-B14F-4D97-AF65-F5344CB8AC3E}">
        <p14:creationId xmlns:p14="http://schemas.microsoft.com/office/powerpoint/2010/main" val="2465043134"/>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8577840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6929063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5/23/2016</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18084119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0251545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5226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3" name="Footer Placeholder 2"/>
          <p:cNvSpPr>
            <a:spLocks noGrp="1"/>
          </p:cNvSpPr>
          <p:nvPr>
            <p:ph type="ftr" sz="quarter" idx="11"/>
          </p:nvPr>
        </p:nvSpPr>
        <p:spPr/>
        <p:txBody>
          <a:bodyPr/>
          <a:lstStyle/>
          <a:p>
            <a:endParaRPr lang="en-US">
              <a:solidFill>
                <a:prstClr val="black">
                  <a:alpha val="75000"/>
                </a:prstClr>
              </a:solidFill>
            </a:endParaRPr>
          </a:p>
        </p:txBody>
      </p:sp>
      <p:sp>
        <p:nvSpPr>
          <p:cNvPr id="4" name="Slide Number Placeholder 3"/>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1698574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3962462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8" name="Footer Placeholder 7"/>
          <p:cNvSpPr>
            <a:spLocks noGrp="1"/>
          </p:cNvSpPr>
          <p:nvPr>
            <p:ph type="ftr" sz="quarter" idx="11"/>
          </p:nvPr>
        </p:nvSpPr>
        <p:spPr/>
        <p:txBody>
          <a:bodyPr/>
          <a:lstStyle/>
          <a:p>
            <a:endParaRPr lang="en-US">
              <a:solidFill>
                <a:prstClr val="black">
                  <a:alpha val="75000"/>
                </a:prstClr>
              </a:solidFill>
            </a:endParaRPr>
          </a:p>
        </p:txBody>
      </p:sp>
      <p:sp>
        <p:nvSpPr>
          <p:cNvPr id="9" name="Slide Number Placeholder 8"/>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8701656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4" name="Footer Placeholder 3"/>
          <p:cNvSpPr>
            <a:spLocks noGrp="1"/>
          </p:cNvSpPr>
          <p:nvPr>
            <p:ph type="ftr" sz="quarter" idx="11"/>
          </p:nvPr>
        </p:nvSpPr>
        <p:spPr/>
        <p:txBody>
          <a:bodyPr/>
          <a:lstStyle/>
          <a:p>
            <a:endParaRPr lang="en-US">
              <a:solidFill>
                <a:prstClr val="black">
                  <a:alpha val="75000"/>
                </a:prstClr>
              </a:solidFill>
            </a:endParaRPr>
          </a:p>
        </p:txBody>
      </p:sp>
      <p:sp>
        <p:nvSpPr>
          <p:cNvPr id="5" name="Slide Number Placeholder 4"/>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6680397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3" name="Footer Placeholder 2"/>
          <p:cNvSpPr>
            <a:spLocks noGrp="1"/>
          </p:cNvSpPr>
          <p:nvPr>
            <p:ph type="ftr" sz="quarter" idx="11"/>
          </p:nvPr>
        </p:nvSpPr>
        <p:spPr/>
        <p:txBody>
          <a:bodyPr/>
          <a:lstStyle/>
          <a:p>
            <a:endParaRPr lang="en-US">
              <a:solidFill>
                <a:prstClr val="black">
                  <a:alpha val="75000"/>
                </a:prstClr>
              </a:solidFill>
            </a:endParaRPr>
          </a:p>
        </p:txBody>
      </p:sp>
      <p:sp>
        <p:nvSpPr>
          <p:cNvPr id="4" name="Slide Number Placeholder 3"/>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6173657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39429401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5/23/2016</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78FEE40-99EA-429B-A2CD-7317D822849C}" type="slidenum">
              <a:rPr lang="en-US" smtClean="0"/>
              <a:pPr/>
              <a:t>‹#›</a:t>
            </a:fld>
            <a:endParaRPr lang="en-US"/>
          </a:p>
        </p:txBody>
      </p:sp>
    </p:spTree>
    <p:extLst>
      <p:ext uri="{BB962C8B-B14F-4D97-AF65-F5344CB8AC3E}">
        <p14:creationId xmlns:p14="http://schemas.microsoft.com/office/powerpoint/2010/main" val="791720233"/>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4285602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3555162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5/23/2016</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19293230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4009108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21892208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6344367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2337222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8" name="Footer Placeholder 7"/>
          <p:cNvSpPr>
            <a:spLocks noGrp="1"/>
          </p:cNvSpPr>
          <p:nvPr>
            <p:ph type="ftr" sz="quarter" idx="11"/>
          </p:nvPr>
        </p:nvSpPr>
        <p:spPr/>
        <p:txBody>
          <a:bodyPr/>
          <a:lstStyle/>
          <a:p>
            <a:endParaRPr lang="en-US">
              <a:solidFill>
                <a:prstClr val="black">
                  <a:alpha val="75000"/>
                </a:prstClr>
              </a:solidFill>
            </a:endParaRPr>
          </a:p>
        </p:txBody>
      </p:sp>
      <p:sp>
        <p:nvSpPr>
          <p:cNvPr id="9" name="Slide Number Placeholder 8"/>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9930796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4" name="Footer Placeholder 3"/>
          <p:cNvSpPr>
            <a:spLocks noGrp="1"/>
          </p:cNvSpPr>
          <p:nvPr>
            <p:ph type="ftr" sz="quarter" idx="11"/>
          </p:nvPr>
        </p:nvSpPr>
        <p:spPr/>
        <p:txBody>
          <a:bodyPr/>
          <a:lstStyle/>
          <a:p>
            <a:endParaRPr lang="en-US">
              <a:solidFill>
                <a:prstClr val="black">
                  <a:alpha val="75000"/>
                </a:prstClr>
              </a:solidFill>
            </a:endParaRPr>
          </a:p>
        </p:txBody>
      </p:sp>
      <p:sp>
        <p:nvSpPr>
          <p:cNvPr id="5" name="Slide Number Placeholder 4"/>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7568072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3" name="Footer Placeholder 2"/>
          <p:cNvSpPr>
            <a:spLocks noGrp="1"/>
          </p:cNvSpPr>
          <p:nvPr>
            <p:ph type="ftr" sz="quarter" idx="11"/>
          </p:nvPr>
        </p:nvSpPr>
        <p:spPr/>
        <p:txBody>
          <a:bodyPr/>
          <a:lstStyle/>
          <a:p>
            <a:endParaRPr lang="en-US">
              <a:solidFill>
                <a:prstClr val="black">
                  <a:alpha val="75000"/>
                </a:prstClr>
              </a:solidFill>
            </a:endParaRPr>
          </a:p>
        </p:txBody>
      </p:sp>
      <p:sp>
        <p:nvSpPr>
          <p:cNvPr id="4" name="Slide Number Placeholder 3"/>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3805908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38554237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5/23/2016</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78FEE40-99EA-429B-A2CD-7317D822849C}" type="slidenum">
              <a:rPr lang="en-US" smtClean="0"/>
              <a:pPr/>
              <a:t>‹#›</a:t>
            </a:fld>
            <a:endParaRPr lang="en-US"/>
          </a:p>
        </p:txBody>
      </p:sp>
    </p:spTree>
    <p:extLst>
      <p:ext uri="{BB962C8B-B14F-4D97-AF65-F5344CB8AC3E}">
        <p14:creationId xmlns:p14="http://schemas.microsoft.com/office/powerpoint/2010/main" val="262174705"/>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8134764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3062806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5/23/2016</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402049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5/23/2016</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78FEE40-99EA-429B-A2CD-7317D822849C}" type="slidenum">
              <a:rPr lang="en-US" smtClean="0"/>
              <a:pPr/>
              <a:t>‹#›</a:t>
            </a:fld>
            <a:endParaRPr lang="en-US"/>
          </a:p>
        </p:txBody>
      </p:sp>
    </p:spTree>
    <p:extLst>
      <p:ext uri="{BB962C8B-B14F-4D97-AF65-F5344CB8AC3E}">
        <p14:creationId xmlns:p14="http://schemas.microsoft.com/office/powerpoint/2010/main" val="1755695311"/>
      </p:ext>
    </p:extLst>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9506709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2209147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4969567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8" name="Footer Placeholder 7"/>
          <p:cNvSpPr>
            <a:spLocks noGrp="1"/>
          </p:cNvSpPr>
          <p:nvPr>
            <p:ph type="ftr" sz="quarter" idx="11"/>
          </p:nvPr>
        </p:nvSpPr>
        <p:spPr/>
        <p:txBody>
          <a:bodyPr/>
          <a:lstStyle/>
          <a:p>
            <a:endParaRPr lang="en-US">
              <a:solidFill>
                <a:prstClr val="black">
                  <a:alpha val="75000"/>
                </a:prstClr>
              </a:solidFill>
            </a:endParaRPr>
          </a:p>
        </p:txBody>
      </p:sp>
      <p:sp>
        <p:nvSpPr>
          <p:cNvPr id="9" name="Slide Number Placeholder 8"/>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737066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4" name="Footer Placeholder 3"/>
          <p:cNvSpPr>
            <a:spLocks noGrp="1"/>
          </p:cNvSpPr>
          <p:nvPr>
            <p:ph type="ftr" sz="quarter" idx="11"/>
          </p:nvPr>
        </p:nvSpPr>
        <p:spPr/>
        <p:txBody>
          <a:bodyPr/>
          <a:lstStyle/>
          <a:p>
            <a:endParaRPr lang="en-US">
              <a:solidFill>
                <a:prstClr val="black">
                  <a:alpha val="75000"/>
                </a:prstClr>
              </a:solidFill>
            </a:endParaRPr>
          </a:p>
        </p:txBody>
      </p:sp>
      <p:sp>
        <p:nvSpPr>
          <p:cNvPr id="5" name="Slide Number Placeholder 4"/>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11459773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3" name="Footer Placeholder 2"/>
          <p:cNvSpPr>
            <a:spLocks noGrp="1"/>
          </p:cNvSpPr>
          <p:nvPr>
            <p:ph type="ftr" sz="quarter" idx="11"/>
          </p:nvPr>
        </p:nvSpPr>
        <p:spPr/>
        <p:txBody>
          <a:bodyPr/>
          <a:lstStyle/>
          <a:p>
            <a:endParaRPr lang="en-US">
              <a:solidFill>
                <a:prstClr val="black">
                  <a:alpha val="75000"/>
                </a:prstClr>
              </a:solidFill>
            </a:endParaRPr>
          </a:p>
        </p:txBody>
      </p:sp>
      <p:sp>
        <p:nvSpPr>
          <p:cNvPr id="4" name="Slide Number Placeholder 3"/>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9503588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endParaRP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pPr/>
              <a:t>‹#›</a:t>
            </a:fld>
            <a:endParaRPr lang="en-US"/>
          </a:p>
        </p:txBody>
      </p:sp>
    </p:spTree>
    <p:extLst>
      <p:ext uri="{BB962C8B-B14F-4D97-AF65-F5344CB8AC3E}">
        <p14:creationId xmlns:p14="http://schemas.microsoft.com/office/powerpoint/2010/main" val="34707440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pPr/>
              <a:t>5/23/2016</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78FEE40-99EA-429B-A2CD-7317D822849C}" type="slidenum">
              <a:rPr lang="en-US" smtClean="0"/>
              <a:pPr/>
              <a:t>‹#›</a:t>
            </a:fld>
            <a:endParaRPr lang="en-US"/>
          </a:p>
        </p:txBody>
      </p:sp>
    </p:spTree>
    <p:extLst>
      <p:ext uri="{BB962C8B-B14F-4D97-AF65-F5344CB8AC3E}">
        <p14:creationId xmlns:p14="http://schemas.microsoft.com/office/powerpoint/2010/main" val="30967889"/>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25989500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endParaRPr>
          </a:p>
        </p:txBody>
      </p:sp>
      <p:sp>
        <p:nvSpPr>
          <p:cNvPr id="6" name="Slide Number Placeholder 5"/>
          <p:cNvSpPr>
            <a:spLocks noGrp="1"/>
          </p:cNvSpPr>
          <p:nvPr>
            <p:ph type="sldNum" sz="quarter" idx="12"/>
          </p:nvPr>
        </p:nvSpPr>
        <p:spPr/>
        <p:txBody>
          <a:bodyPr/>
          <a:lstStyle/>
          <a:p>
            <a:fld id="{478FEE40-99EA-429B-A2CD-7317D822849C}"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3758578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pPr defTabSz="914400"/>
            <a:fld id="{2FA9F897-B908-4BA1-AE4F-CF9F2298B0F6}" type="datetimeFigureOut">
              <a:rPr lang="en-US" smtClean="0">
                <a:solidFill>
                  <a:prstClr val="black">
                    <a:alpha val="75000"/>
                  </a:prstClr>
                </a:solidFill>
              </a:rPr>
              <a:pPr defTabSz="914400"/>
              <a:t>5/23/2016</a:t>
            </a:fld>
            <a:endParaRPr lang="en-US">
              <a:solidFill>
                <a:prstClr val="black">
                  <a:alpha val="75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pPr defTabSz="914400"/>
            <a:endParaRPr lang="en-US">
              <a:solidFill>
                <a:prstClr val="black">
                  <a:alpha val="75000"/>
                </a:prstClr>
              </a:solidFill>
            </a:endParaRPr>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pPr defTabSz="914400"/>
            <a:fld id="{478FEE40-99EA-429B-A2CD-7317D822849C}" type="slidenum">
              <a:rPr lang="en-US" smtClean="0">
                <a:solidFill>
                  <a:srgbClr val="7030A0">
                    <a:alpha val="20000"/>
                  </a:srgbClr>
                </a:solidFill>
              </a:rPr>
              <a:pPr defTabSz="914400"/>
              <a:t>‹#›</a:t>
            </a:fld>
            <a:endParaRPr lang="en-US">
              <a:solidFill>
                <a:srgbClr val="7030A0">
                  <a:alpha val="20000"/>
                </a:srgbClr>
              </a:solidFill>
            </a:endParaRPr>
          </a:p>
        </p:txBody>
      </p:sp>
    </p:spTree>
    <p:extLst>
      <p:ext uri="{BB962C8B-B14F-4D97-AF65-F5344CB8AC3E}">
        <p14:creationId xmlns:p14="http://schemas.microsoft.com/office/powerpoint/2010/main" val="3447148834"/>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pPr defTabSz="914400"/>
            <a:fld id="{2FA9F897-B908-4BA1-AE4F-CF9F2298B0F6}" type="datetimeFigureOut">
              <a:rPr lang="en-US" smtClean="0">
                <a:solidFill>
                  <a:prstClr val="black">
                    <a:alpha val="75000"/>
                  </a:prstClr>
                </a:solidFill>
              </a:rPr>
              <a:pPr defTabSz="914400"/>
              <a:t>5/23/2016</a:t>
            </a:fld>
            <a:endParaRPr lang="en-US">
              <a:solidFill>
                <a:prstClr val="black">
                  <a:alpha val="75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pPr defTabSz="914400"/>
            <a:endParaRPr lang="en-US">
              <a:solidFill>
                <a:prstClr val="black">
                  <a:alpha val="75000"/>
                </a:prstClr>
              </a:solidFill>
            </a:endParaRPr>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pPr defTabSz="914400"/>
            <a:fld id="{478FEE40-99EA-429B-A2CD-7317D822849C}" type="slidenum">
              <a:rPr lang="en-US" smtClean="0">
                <a:solidFill>
                  <a:srgbClr val="7030A0">
                    <a:alpha val="20000"/>
                  </a:srgbClr>
                </a:solidFill>
              </a:rPr>
              <a:pPr defTabSz="914400"/>
              <a:t>‹#›</a:t>
            </a:fld>
            <a:endParaRPr lang="en-US">
              <a:solidFill>
                <a:srgbClr val="7030A0">
                  <a:alpha val="20000"/>
                </a:srgbClr>
              </a:solidFill>
            </a:endParaRPr>
          </a:p>
        </p:txBody>
      </p:sp>
    </p:spTree>
    <p:extLst>
      <p:ext uri="{BB962C8B-B14F-4D97-AF65-F5344CB8AC3E}">
        <p14:creationId xmlns:p14="http://schemas.microsoft.com/office/powerpoint/2010/main" val="325776296"/>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pPr defTabSz="914400"/>
            <a:fld id="{2FA9F897-B908-4BA1-AE4F-CF9F2298B0F6}" type="datetimeFigureOut">
              <a:rPr lang="en-US" smtClean="0">
                <a:solidFill>
                  <a:prstClr val="black">
                    <a:alpha val="75000"/>
                  </a:prstClr>
                </a:solidFill>
              </a:rPr>
              <a:pPr defTabSz="914400"/>
              <a:t>5/23/2016</a:t>
            </a:fld>
            <a:endParaRPr lang="en-US">
              <a:solidFill>
                <a:prstClr val="black">
                  <a:alpha val="75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pPr defTabSz="914400"/>
            <a:endParaRPr lang="en-US">
              <a:solidFill>
                <a:prstClr val="black">
                  <a:alpha val="75000"/>
                </a:prstClr>
              </a:solidFill>
            </a:endParaRPr>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pPr defTabSz="914400"/>
            <a:fld id="{478FEE40-99EA-429B-A2CD-7317D822849C}" type="slidenum">
              <a:rPr lang="en-US" smtClean="0">
                <a:solidFill>
                  <a:srgbClr val="7030A0">
                    <a:alpha val="20000"/>
                  </a:srgbClr>
                </a:solidFill>
              </a:rPr>
              <a:pPr defTabSz="914400"/>
              <a:t>‹#›</a:t>
            </a:fld>
            <a:endParaRPr lang="en-US">
              <a:solidFill>
                <a:srgbClr val="7030A0">
                  <a:alpha val="20000"/>
                </a:srgbClr>
              </a:solidFill>
            </a:endParaRPr>
          </a:p>
        </p:txBody>
      </p:sp>
    </p:spTree>
    <p:extLst>
      <p:ext uri="{BB962C8B-B14F-4D97-AF65-F5344CB8AC3E}">
        <p14:creationId xmlns:p14="http://schemas.microsoft.com/office/powerpoint/2010/main" val="3432399231"/>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E80219-8CB2-EC40-934A-83F52A285968}" type="datetimeFigureOut">
              <a:rPr lang="en-US" smtClean="0">
                <a:solidFill>
                  <a:prstClr val="black">
                    <a:tint val="75000"/>
                  </a:prstClr>
                </a:solidFill>
              </a:rPr>
              <a:pPr/>
              <a:t>5/23/2016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DCEDF5-BAA5-BC48-8E67-E26C1905E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350621"/>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B74D8F1E-33CF-8F40-8A64-D3804D94B57A}" type="datetimeFigureOut">
              <a:rPr lang="en-US" smtClean="0">
                <a:solidFill>
                  <a:prstClr val="black">
                    <a:alpha val="75000"/>
                  </a:prstClr>
                </a:solidFill>
              </a:rPr>
              <a:pPr/>
              <a:t>5/23/2016</a:t>
            </a:fld>
            <a:endParaRPr lang="en-US">
              <a:solidFill>
                <a:prstClr val="black">
                  <a:alpha val="75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solidFill>
                <a:prstClr val="black">
                  <a:alpha val="75000"/>
                </a:prstClr>
              </a:solidFill>
            </a:endParaRPr>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FA1A5BFA-54C3-1E46-9A64-E0467DDEFFE5}" type="slidenum">
              <a:rPr lang="en-US" smtClean="0">
                <a:solidFill>
                  <a:srgbClr val="7030A0">
                    <a:alpha val="20000"/>
                  </a:srgbClr>
                </a:solidFill>
              </a:rPr>
              <a:pPr/>
              <a:t>‹#›</a:t>
            </a:fld>
            <a:endParaRPr lang="en-US">
              <a:solidFill>
                <a:srgbClr val="7030A0">
                  <a:alpha val="20000"/>
                </a:srgbClr>
              </a:solidFill>
            </a:endParaRPr>
          </a:p>
        </p:txBody>
      </p:sp>
    </p:spTree>
    <p:extLst>
      <p:ext uri="{BB962C8B-B14F-4D97-AF65-F5344CB8AC3E}">
        <p14:creationId xmlns:p14="http://schemas.microsoft.com/office/powerpoint/2010/main" val="912267140"/>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pPr defTabSz="914400"/>
            <a:fld id="{2FA9F897-B908-4BA1-AE4F-CF9F2298B0F6}" type="datetimeFigureOut">
              <a:rPr lang="en-US" smtClean="0">
                <a:solidFill>
                  <a:prstClr val="black">
                    <a:alpha val="75000"/>
                  </a:prstClr>
                </a:solidFill>
              </a:rPr>
              <a:pPr defTabSz="914400"/>
              <a:t>5/23/2016</a:t>
            </a:fld>
            <a:endParaRPr lang="en-US">
              <a:solidFill>
                <a:prstClr val="black">
                  <a:alpha val="75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pPr defTabSz="914400"/>
            <a:endParaRPr lang="en-US">
              <a:solidFill>
                <a:prstClr val="black">
                  <a:alpha val="75000"/>
                </a:prstClr>
              </a:solidFill>
            </a:endParaRPr>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pPr defTabSz="914400"/>
            <a:fld id="{478FEE40-99EA-429B-A2CD-7317D822849C}" type="slidenum">
              <a:rPr lang="en-US" smtClean="0">
                <a:solidFill>
                  <a:srgbClr val="7030A0">
                    <a:alpha val="20000"/>
                  </a:srgbClr>
                </a:solidFill>
              </a:rPr>
              <a:pPr defTabSz="914400"/>
              <a:t>‹#›</a:t>
            </a:fld>
            <a:endParaRPr lang="en-US">
              <a:solidFill>
                <a:srgbClr val="7030A0">
                  <a:alpha val="20000"/>
                </a:srgbClr>
              </a:solidFill>
            </a:endParaRPr>
          </a:p>
        </p:txBody>
      </p:sp>
    </p:spTree>
    <p:extLst>
      <p:ext uri="{BB962C8B-B14F-4D97-AF65-F5344CB8AC3E}">
        <p14:creationId xmlns:p14="http://schemas.microsoft.com/office/powerpoint/2010/main" val="577305925"/>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pPr defTabSz="914400"/>
            <a:fld id="{2FA9F897-B908-4BA1-AE4F-CF9F2298B0F6}" type="datetimeFigureOut">
              <a:rPr lang="en-US" smtClean="0">
                <a:solidFill>
                  <a:prstClr val="black">
                    <a:alpha val="75000"/>
                  </a:prstClr>
                </a:solidFill>
              </a:rPr>
              <a:pPr defTabSz="914400"/>
              <a:t>5/23/2016</a:t>
            </a:fld>
            <a:endParaRPr lang="en-US">
              <a:solidFill>
                <a:prstClr val="black">
                  <a:alpha val="75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pPr defTabSz="914400"/>
            <a:endParaRPr lang="en-US">
              <a:solidFill>
                <a:prstClr val="black">
                  <a:alpha val="75000"/>
                </a:prstClr>
              </a:solidFill>
            </a:endParaRPr>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pPr defTabSz="914400"/>
            <a:fld id="{478FEE40-99EA-429B-A2CD-7317D822849C}" type="slidenum">
              <a:rPr lang="en-US" smtClean="0">
                <a:solidFill>
                  <a:srgbClr val="7030A0">
                    <a:alpha val="20000"/>
                  </a:srgbClr>
                </a:solidFill>
              </a:rPr>
              <a:pPr defTabSz="914400"/>
              <a:t>‹#›</a:t>
            </a:fld>
            <a:endParaRPr lang="en-US">
              <a:solidFill>
                <a:srgbClr val="7030A0">
                  <a:alpha val="20000"/>
                </a:srgbClr>
              </a:solidFill>
            </a:endParaRPr>
          </a:p>
        </p:txBody>
      </p:sp>
    </p:spTree>
    <p:extLst>
      <p:ext uri="{BB962C8B-B14F-4D97-AF65-F5344CB8AC3E}">
        <p14:creationId xmlns:p14="http://schemas.microsoft.com/office/powerpoint/2010/main" val="2306702671"/>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pPr defTabSz="914400"/>
            <a:fld id="{2FA9F897-B908-4BA1-AE4F-CF9F2298B0F6}" type="datetimeFigureOut">
              <a:rPr lang="en-US" smtClean="0">
                <a:solidFill>
                  <a:prstClr val="black">
                    <a:alpha val="75000"/>
                  </a:prstClr>
                </a:solidFill>
              </a:rPr>
              <a:pPr defTabSz="914400"/>
              <a:t>5/23/2016</a:t>
            </a:fld>
            <a:endParaRPr lang="en-US">
              <a:solidFill>
                <a:prstClr val="black">
                  <a:alpha val="75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pPr defTabSz="914400"/>
            <a:endParaRPr lang="en-US">
              <a:solidFill>
                <a:prstClr val="black">
                  <a:alpha val="75000"/>
                </a:prstClr>
              </a:solidFill>
            </a:endParaRPr>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pPr defTabSz="914400"/>
            <a:fld id="{478FEE40-99EA-429B-A2CD-7317D822849C}" type="slidenum">
              <a:rPr lang="en-US" smtClean="0">
                <a:solidFill>
                  <a:srgbClr val="7030A0">
                    <a:alpha val="20000"/>
                  </a:srgbClr>
                </a:solidFill>
              </a:rPr>
              <a:pPr defTabSz="914400"/>
              <a:t>‹#›</a:t>
            </a:fld>
            <a:endParaRPr lang="en-US">
              <a:solidFill>
                <a:srgbClr val="7030A0">
                  <a:alpha val="20000"/>
                </a:srgbClr>
              </a:solidFill>
            </a:endParaRPr>
          </a:p>
        </p:txBody>
      </p:sp>
    </p:spTree>
    <p:extLst>
      <p:ext uri="{BB962C8B-B14F-4D97-AF65-F5344CB8AC3E}">
        <p14:creationId xmlns:p14="http://schemas.microsoft.com/office/powerpoint/2010/main" val="3419819220"/>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pPr defTabSz="914400"/>
            <a:fld id="{2FA9F897-B908-4BA1-AE4F-CF9F2298B0F6}" type="datetimeFigureOut">
              <a:rPr lang="en-US" smtClean="0">
                <a:solidFill>
                  <a:prstClr val="black">
                    <a:alpha val="75000"/>
                  </a:prstClr>
                </a:solidFill>
              </a:rPr>
              <a:pPr defTabSz="914400"/>
              <a:t>5/23/2016</a:t>
            </a:fld>
            <a:endParaRPr lang="en-US">
              <a:solidFill>
                <a:prstClr val="black">
                  <a:alpha val="75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pPr defTabSz="914400"/>
            <a:endParaRPr lang="en-US">
              <a:solidFill>
                <a:prstClr val="black">
                  <a:alpha val="75000"/>
                </a:prstClr>
              </a:solidFill>
            </a:endParaRPr>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pPr defTabSz="914400"/>
            <a:fld id="{478FEE40-99EA-429B-A2CD-7317D822849C}" type="slidenum">
              <a:rPr lang="en-US" smtClean="0">
                <a:solidFill>
                  <a:srgbClr val="7030A0">
                    <a:alpha val="20000"/>
                  </a:srgbClr>
                </a:solidFill>
              </a:rPr>
              <a:pPr defTabSz="914400"/>
              <a:t>‹#›</a:t>
            </a:fld>
            <a:endParaRPr lang="en-US">
              <a:solidFill>
                <a:srgbClr val="7030A0">
                  <a:alpha val="20000"/>
                </a:srgbClr>
              </a:solidFill>
            </a:endParaRPr>
          </a:p>
        </p:txBody>
      </p:sp>
    </p:spTree>
    <p:extLst>
      <p:ext uri="{BB962C8B-B14F-4D97-AF65-F5344CB8AC3E}">
        <p14:creationId xmlns:p14="http://schemas.microsoft.com/office/powerpoint/2010/main" val="2739634414"/>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pPr defTabSz="914400"/>
            <a:fld id="{2FA9F897-B908-4BA1-AE4F-CF9F2298B0F6}" type="datetimeFigureOut">
              <a:rPr lang="en-US" smtClean="0">
                <a:solidFill>
                  <a:prstClr val="black">
                    <a:alpha val="75000"/>
                  </a:prstClr>
                </a:solidFill>
              </a:rPr>
              <a:pPr defTabSz="914400"/>
              <a:t>5/23/2016</a:t>
            </a:fld>
            <a:endParaRPr lang="en-US">
              <a:solidFill>
                <a:prstClr val="black">
                  <a:alpha val="75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pPr defTabSz="914400"/>
            <a:endParaRPr lang="en-US">
              <a:solidFill>
                <a:prstClr val="black">
                  <a:alpha val="75000"/>
                </a:prstClr>
              </a:solidFill>
            </a:endParaRPr>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pPr defTabSz="914400"/>
            <a:fld id="{478FEE40-99EA-429B-A2CD-7317D822849C}" type="slidenum">
              <a:rPr lang="en-US" smtClean="0">
                <a:solidFill>
                  <a:srgbClr val="7030A0">
                    <a:alpha val="20000"/>
                  </a:srgbClr>
                </a:solidFill>
              </a:rPr>
              <a:pPr defTabSz="914400"/>
              <a:t>‹#›</a:t>
            </a:fld>
            <a:endParaRPr lang="en-US">
              <a:solidFill>
                <a:srgbClr val="7030A0">
                  <a:alpha val="20000"/>
                </a:srgbClr>
              </a:solidFill>
            </a:endParaRPr>
          </a:p>
        </p:txBody>
      </p:sp>
    </p:spTree>
    <p:extLst>
      <p:ext uri="{BB962C8B-B14F-4D97-AF65-F5344CB8AC3E}">
        <p14:creationId xmlns:p14="http://schemas.microsoft.com/office/powerpoint/2010/main" val="642282472"/>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pPr defTabSz="914400"/>
            <a:fld id="{2FA9F897-B908-4BA1-AE4F-CF9F2298B0F6}" type="datetimeFigureOut">
              <a:rPr lang="en-US" smtClean="0">
                <a:solidFill>
                  <a:prstClr val="black">
                    <a:alpha val="75000"/>
                  </a:prstClr>
                </a:solidFill>
              </a:rPr>
              <a:pPr defTabSz="914400"/>
              <a:t>5/23/2016</a:t>
            </a:fld>
            <a:endParaRPr lang="en-US">
              <a:solidFill>
                <a:prstClr val="black">
                  <a:alpha val="75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pPr defTabSz="914400"/>
            <a:endParaRPr lang="en-US">
              <a:solidFill>
                <a:prstClr val="black">
                  <a:alpha val="75000"/>
                </a:prstClr>
              </a:solidFill>
            </a:endParaRPr>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pPr defTabSz="914400"/>
            <a:fld id="{478FEE40-99EA-429B-A2CD-7317D822849C}" type="slidenum">
              <a:rPr lang="en-US" smtClean="0">
                <a:solidFill>
                  <a:srgbClr val="7030A0">
                    <a:alpha val="20000"/>
                  </a:srgbClr>
                </a:solidFill>
              </a:rPr>
              <a:pPr defTabSz="914400"/>
              <a:t>‹#›</a:t>
            </a:fld>
            <a:endParaRPr lang="en-US">
              <a:solidFill>
                <a:srgbClr val="7030A0">
                  <a:alpha val="20000"/>
                </a:srgbClr>
              </a:solidFill>
            </a:endParaRPr>
          </a:p>
        </p:txBody>
      </p:sp>
    </p:spTree>
    <p:extLst>
      <p:ext uri="{BB962C8B-B14F-4D97-AF65-F5344CB8AC3E}">
        <p14:creationId xmlns:p14="http://schemas.microsoft.com/office/powerpoint/2010/main" val="2506745158"/>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pPr defTabSz="914400"/>
            <a:fld id="{2FA9F897-B908-4BA1-AE4F-CF9F2298B0F6}" type="datetimeFigureOut">
              <a:rPr lang="en-US" smtClean="0">
                <a:solidFill>
                  <a:prstClr val="black">
                    <a:alpha val="75000"/>
                  </a:prstClr>
                </a:solidFill>
              </a:rPr>
              <a:pPr defTabSz="914400"/>
              <a:t>5/23/2016</a:t>
            </a:fld>
            <a:endParaRPr lang="en-US">
              <a:solidFill>
                <a:prstClr val="black">
                  <a:alpha val="75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pPr defTabSz="914400"/>
            <a:endParaRPr lang="en-US">
              <a:solidFill>
                <a:prstClr val="black">
                  <a:alpha val="75000"/>
                </a:prstClr>
              </a:solidFill>
            </a:endParaRPr>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pPr defTabSz="914400"/>
            <a:fld id="{478FEE40-99EA-429B-A2CD-7317D822849C}" type="slidenum">
              <a:rPr lang="en-US" smtClean="0">
                <a:solidFill>
                  <a:srgbClr val="7030A0">
                    <a:alpha val="20000"/>
                  </a:srgbClr>
                </a:solidFill>
              </a:rPr>
              <a:pPr defTabSz="914400"/>
              <a:t>‹#›</a:t>
            </a:fld>
            <a:endParaRPr lang="en-US">
              <a:solidFill>
                <a:srgbClr val="7030A0">
                  <a:alpha val="20000"/>
                </a:srgbClr>
              </a:solidFill>
            </a:endParaRPr>
          </a:p>
        </p:txBody>
      </p:sp>
    </p:spTree>
    <p:extLst>
      <p:ext uri="{BB962C8B-B14F-4D97-AF65-F5344CB8AC3E}">
        <p14:creationId xmlns:p14="http://schemas.microsoft.com/office/powerpoint/2010/main" val="3244827613"/>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pPr defTabSz="914400"/>
            <a:fld id="{2FA9F897-B908-4BA1-AE4F-CF9F2298B0F6}" type="datetimeFigureOut">
              <a:rPr lang="en-US" smtClean="0">
                <a:solidFill>
                  <a:prstClr val="black">
                    <a:alpha val="75000"/>
                  </a:prstClr>
                </a:solidFill>
              </a:rPr>
              <a:pPr defTabSz="914400"/>
              <a:t>5/23/2016</a:t>
            </a:fld>
            <a:endParaRPr lang="en-US">
              <a:solidFill>
                <a:prstClr val="black">
                  <a:alpha val="75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pPr defTabSz="914400"/>
            <a:endParaRPr lang="en-US">
              <a:solidFill>
                <a:prstClr val="black">
                  <a:alpha val="75000"/>
                </a:prstClr>
              </a:solidFill>
            </a:endParaRPr>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pPr defTabSz="914400"/>
            <a:fld id="{478FEE40-99EA-429B-A2CD-7317D822849C}" type="slidenum">
              <a:rPr lang="en-US" smtClean="0">
                <a:solidFill>
                  <a:srgbClr val="7030A0">
                    <a:alpha val="20000"/>
                  </a:srgbClr>
                </a:solidFill>
              </a:rPr>
              <a:pPr defTabSz="914400"/>
              <a:t>‹#›</a:t>
            </a:fld>
            <a:endParaRPr lang="en-US">
              <a:solidFill>
                <a:srgbClr val="7030A0">
                  <a:alpha val="20000"/>
                </a:srgbClr>
              </a:solidFill>
            </a:endParaRPr>
          </a:p>
        </p:txBody>
      </p:sp>
    </p:spTree>
    <p:extLst>
      <p:ext uri="{BB962C8B-B14F-4D97-AF65-F5344CB8AC3E}">
        <p14:creationId xmlns:p14="http://schemas.microsoft.com/office/powerpoint/2010/main" val="1948093999"/>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98.xml"/><Relationship Id="rId1" Type="http://schemas.openxmlformats.org/officeDocument/2006/relationships/slideLayout" Target="../slideLayouts/slideLayout90.xml"/><Relationship Id="rId4" Type="http://schemas.openxmlformats.org/officeDocument/2006/relationships/image" Target="../media/image189.png"/></Relationships>
</file>

<file path=ppt/slides/_rels/slide10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99.xml"/><Relationship Id="rId1" Type="http://schemas.openxmlformats.org/officeDocument/2006/relationships/slideLayout" Target="../slideLayouts/slideLayout97.xml"/><Relationship Id="rId4" Type="http://schemas.openxmlformats.org/officeDocument/2006/relationships/image" Target="../media/image191.png"/></Relationships>
</file>

<file path=ppt/slides/_rels/slide10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00.xml"/><Relationship Id="rId1" Type="http://schemas.openxmlformats.org/officeDocument/2006/relationships/slideLayout" Target="../slideLayouts/slideLayout101.xml"/></Relationships>
</file>

<file path=ppt/slides/_rels/slide10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01.xml"/><Relationship Id="rId1" Type="http://schemas.openxmlformats.org/officeDocument/2006/relationships/slideLayout" Target="../slideLayouts/slideLayout101.xml"/></Relationships>
</file>

<file path=ppt/slides/_rels/slide10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02.xml"/><Relationship Id="rId1" Type="http://schemas.openxmlformats.org/officeDocument/2006/relationships/slideLayout" Target="../slideLayouts/slideLayout101.xml"/></Relationships>
</file>

<file path=ppt/slides/_rels/slide10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03.xml"/><Relationship Id="rId1" Type="http://schemas.openxmlformats.org/officeDocument/2006/relationships/slideLayout" Target="../slideLayouts/slideLayout101.xml"/><Relationship Id="rId5" Type="http://schemas.openxmlformats.org/officeDocument/2006/relationships/image" Target="../media/image197.png"/><Relationship Id="rId4" Type="http://schemas.openxmlformats.org/officeDocument/2006/relationships/image" Target="../media/image196.png"/></Relationships>
</file>

<file path=ppt/slides/_rels/slide10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04.xml"/><Relationship Id="rId1" Type="http://schemas.openxmlformats.org/officeDocument/2006/relationships/slideLayout" Target="../slideLayouts/slideLayout101.xml"/></Relationships>
</file>

<file path=ppt/slides/_rels/slide10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05.xml"/><Relationship Id="rId1" Type="http://schemas.openxmlformats.org/officeDocument/2006/relationships/slideLayout" Target="../slideLayouts/slideLayout101.xml"/></Relationships>
</file>

<file path=ppt/slides/_rels/slide10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06.xml"/><Relationship Id="rId1" Type="http://schemas.openxmlformats.org/officeDocument/2006/relationships/slideLayout" Target="../slideLayouts/slideLayout101.xml"/><Relationship Id="rId4" Type="http://schemas.openxmlformats.org/officeDocument/2006/relationships/image" Target="../media/image201.png"/></Relationships>
</file>

<file path=ppt/slides/_rels/slide10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07.xml"/><Relationship Id="rId1" Type="http://schemas.openxmlformats.org/officeDocument/2006/relationships/slideLayout" Target="../slideLayouts/slideLayout103.xml"/><Relationship Id="rId4" Type="http://schemas.openxmlformats.org/officeDocument/2006/relationships/image" Target="../media/image20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08.xml"/><Relationship Id="rId1" Type="http://schemas.openxmlformats.org/officeDocument/2006/relationships/slideLayout" Target="../slideLayouts/slideLayout108.xml"/></Relationships>
</file>

<file path=ppt/slides/_rels/slide11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09.xml"/><Relationship Id="rId1" Type="http://schemas.openxmlformats.org/officeDocument/2006/relationships/slideLayout" Target="../slideLayouts/slideLayout110.xml"/></Relationships>
</file>

<file path=ppt/slides/_rels/slide11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10.xml"/><Relationship Id="rId1" Type="http://schemas.openxmlformats.org/officeDocument/2006/relationships/slideLayout" Target="../slideLayouts/slideLayout101.xml"/><Relationship Id="rId4" Type="http://schemas.openxmlformats.org/officeDocument/2006/relationships/image" Target="../media/image207.png"/></Relationships>
</file>

<file path=ppt/slides/_rels/slide11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11.xml"/><Relationship Id="rId1" Type="http://schemas.openxmlformats.org/officeDocument/2006/relationships/slideLayout" Target="../slideLayouts/slideLayout107.xml"/></Relationships>
</file>

<file path=ppt/slides/_rels/slide11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12.xml"/><Relationship Id="rId1" Type="http://schemas.openxmlformats.org/officeDocument/2006/relationships/slideLayout" Target="../slideLayouts/slideLayout106.xml"/></Relationships>
</file>

<file path=ppt/slides/_rels/slide11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13.xml"/><Relationship Id="rId1" Type="http://schemas.openxmlformats.org/officeDocument/2006/relationships/slideLayout" Target="../slideLayouts/slideLayout103.xml"/><Relationship Id="rId4" Type="http://schemas.openxmlformats.org/officeDocument/2006/relationships/image" Target="../media/image211.png"/></Relationships>
</file>

<file path=ppt/slides/_rels/slide116.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14.xml"/><Relationship Id="rId1" Type="http://schemas.openxmlformats.org/officeDocument/2006/relationships/slideLayout" Target="../slideLayouts/slideLayout103.xml"/><Relationship Id="rId4" Type="http://schemas.openxmlformats.org/officeDocument/2006/relationships/image" Target="../media/image213.png"/></Relationships>
</file>

<file path=ppt/slides/_rels/slide117.xml.rels><?xml version="1.0" encoding="UTF-8" standalone="yes"?>
<Relationships xmlns="http://schemas.openxmlformats.org/package/2006/relationships"><Relationship Id="rId3" Type="http://schemas.openxmlformats.org/officeDocument/2006/relationships/image" Target="../media/image214.emf"/><Relationship Id="rId2" Type="http://schemas.openxmlformats.org/officeDocument/2006/relationships/notesSlide" Target="../notesSlides/notesSlide115.xml"/><Relationship Id="rId1" Type="http://schemas.openxmlformats.org/officeDocument/2006/relationships/slideLayout" Target="../slideLayouts/slideLayout101.xml"/></Relationships>
</file>

<file path=ppt/slides/_rels/slide118.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16.xml"/><Relationship Id="rId1" Type="http://schemas.openxmlformats.org/officeDocument/2006/relationships/slideLayout" Target="../slideLayouts/slideLayout103.xml"/></Relationships>
</file>

<file path=ppt/slides/_rels/slide119.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16.png"/><Relationship Id="rId7" Type="http://schemas.openxmlformats.org/officeDocument/2006/relationships/image" Target="../media/image220.png"/><Relationship Id="rId2" Type="http://schemas.openxmlformats.org/officeDocument/2006/relationships/notesSlide" Target="../notesSlides/notesSlide117.xml"/><Relationship Id="rId1" Type="http://schemas.openxmlformats.org/officeDocument/2006/relationships/slideLayout" Target="../slideLayouts/slideLayout90.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 Id="rId9" Type="http://schemas.openxmlformats.org/officeDocument/2006/relationships/image" Target="../media/image2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20.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118.xml"/><Relationship Id="rId1" Type="http://schemas.openxmlformats.org/officeDocument/2006/relationships/slideLayout" Target="../slideLayouts/slideLayout90.xml"/><Relationship Id="rId6" Type="http://schemas.openxmlformats.org/officeDocument/2006/relationships/image" Target="../media/image132.png"/><Relationship Id="rId11" Type="http://schemas.openxmlformats.org/officeDocument/2006/relationships/image" Target="../media/image135.png"/><Relationship Id="rId5" Type="http://schemas.openxmlformats.org/officeDocument/2006/relationships/image" Target="../media/image131.png"/><Relationship Id="rId10" Type="http://schemas.openxmlformats.org/officeDocument/2006/relationships/image" Target="../media/image128.png"/><Relationship Id="rId4" Type="http://schemas.openxmlformats.org/officeDocument/2006/relationships/image" Target="../media/image130.png"/><Relationship Id="rId9" Type="http://schemas.openxmlformats.org/officeDocument/2006/relationships/image" Target="../media/image127.png"/></Relationships>
</file>

<file path=ppt/slides/_rels/slide121.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223.png"/><Relationship Id="rId7" Type="http://schemas.openxmlformats.org/officeDocument/2006/relationships/image" Target="../media/image227.png"/><Relationship Id="rId2" Type="http://schemas.openxmlformats.org/officeDocument/2006/relationships/notesSlide" Target="../notesSlides/notesSlide119.xml"/><Relationship Id="rId1" Type="http://schemas.openxmlformats.org/officeDocument/2006/relationships/slideLayout" Target="../slideLayouts/slideLayout90.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224.png"/></Relationships>
</file>

<file path=ppt/slides/_rels/slide122.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229.png"/><Relationship Id="rId7" Type="http://schemas.openxmlformats.org/officeDocument/2006/relationships/image" Target="../media/image233.png"/><Relationship Id="rId2" Type="http://schemas.openxmlformats.org/officeDocument/2006/relationships/notesSlide" Target="../notesSlides/notesSlide120.xml"/><Relationship Id="rId1" Type="http://schemas.openxmlformats.org/officeDocument/2006/relationships/slideLayout" Target="../slideLayouts/slideLayout90.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s>
</file>

<file path=ppt/slides/_rels/slide123.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21.xml"/><Relationship Id="rId1" Type="http://schemas.openxmlformats.org/officeDocument/2006/relationships/slideLayout" Target="../slideLayouts/slideLayout96.xml"/></Relationships>
</file>

<file path=ppt/slides/_rels/slide124.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122.xml"/><Relationship Id="rId1" Type="http://schemas.openxmlformats.org/officeDocument/2006/relationships/slideLayout" Target="../slideLayouts/slideLayout107.xml"/></Relationships>
</file>

<file path=ppt/slides/_rels/slide125.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23.xml"/><Relationship Id="rId1" Type="http://schemas.openxmlformats.org/officeDocument/2006/relationships/slideLayout" Target="../slideLayouts/slideLayout13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00.xml"/></Relationships>
</file>

<file path=ppt/slides/_rels/slide127.xml.rels><?xml version="1.0" encoding="UTF-8" standalone="yes"?>
<Relationships xmlns="http://schemas.openxmlformats.org/package/2006/relationships"><Relationship Id="rId3" Type="http://schemas.openxmlformats.org/officeDocument/2006/relationships/hyperlink" Target="mailto:reynoldsmc@umkc.edu" TargetMode="External"/><Relationship Id="rId2" Type="http://schemas.openxmlformats.org/officeDocument/2006/relationships/notesSlide" Target="../notesSlides/notesSlide125.xml"/><Relationship Id="rId1" Type="http://schemas.openxmlformats.org/officeDocument/2006/relationships/slideLayout" Target="../slideLayouts/slideLayout134.xml"/><Relationship Id="rId4" Type="http://schemas.openxmlformats.org/officeDocument/2006/relationships/hyperlink" Target="mailto:bbrent@nasddds.org" TargetMode="External"/></Relationships>
</file>

<file path=ppt/slides/_rels/slide128.xml.rels><?xml version="1.0" encoding="UTF-8" standalone="yes"?>
<Relationships xmlns="http://schemas.openxmlformats.org/package/2006/relationships"><Relationship Id="rId8" Type="http://schemas.openxmlformats.org/officeDocument/2006/relationships/image" Target="../media/image243.jpeg"/><Relationship Id="rId3" Type="http://schemas.openxmlformats.org/officeDocument/2006/relationships/image" Target="../media/image238.jpeg"/><Relationship Id="rId7" Type="http://schemas.openxmlformats.org/officeDocument/2006/relationships/image" Target="../media/image242.jpeg"/><Relationship Id="rId2" Type="http://schemas.openxmlformats.org/officeDocument/2006/relationships/notesSlide" Target="../notesSlides/notesSlide126.xml"/><Relationship Id="rId1" Type="http://schemas.openxmlformats.org/officeDocument/2006/relationships/slideLayout" Target="../slideLayouts/slideLayout107.xml"/><Relationship Id="rId6" Type="http://schemas.openxmlformats.org/officeDocument/2006/relationships/image" Target="../media/image241.jpeg"/><Relationship Id="rId5" Type="http://schemas.openxmlformats.org/officeDocument/2006/relationships/image" Target="../media/image240.jpeg"/><Relationship Id="rId4" Type="http://schemas.openxmlformats.org/officeDocument/2006/relationships/image" Target="../media/image239.jpeg"/><Relationship Id="rId9" Type="http://schemas.openxmlformats.org/officeDocument/2006/relationships/image" Target="../media/image244.pn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0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6.xml"/><Relationship Id="rId5" Type="http://schemas.openxmlformats.org/officeDocument/2006/relationships/image" Target="../media/image27.png"/><Relationship Id="rId4" Type="http://schemas.openxmlformats.org/officeDocument/2006/relationships/image" Target="../media/image26.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06.xml"/></Relationships>
</file>

<file path=ppt/slides/_rels/slide13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47.png"/><Relationship Id="rId2" Type="http://schemas.openxmlformats.org/officeDocument/2006/relationships/notesSlide" Target="../notesSlides/notesSlide129.xml"/><Relationship Id="rId1" Type="http://schemas.openxmlformats.org/officeDocument/2006/relationships/slideLayout" Target="../slideLayouts/slideLayout107.xml"/><Relationship Id="rId6" Type="http://schemas.openxmlformats.org/officeDocument/2006/relationships/image" Target="../media/image11.png"/><Relationship Id="rId5" Type="http://schemas.openxmlformats.org/officeDocument/2006/relationships/image" Target="../media/image246.jpeg"/><Relationship Id="rId4" Type="http://schemas.openxmlformats.org/officeDocument/2006/relationships/image" Target="../media/image245.jpeg"/></Relationships>
</file>

<file path=ppt/slides/_rels/slide132.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30.xml"/><Relationship Id="rId1" Type="http://schemas.openxmlformats.org/officeDocument/2006/relationships/slideLayout" Target="../slideLayouts/slideLayout104.xml"/></Relationships>
</file>

<file path=ppt/slides/_rels/slide133.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31.xml"/><Relationship Id="rId1" Type="http://schemas.openxmlformats.org/officeDocument/2006/relationships/slideLayout" Target="../slideLayouts/slideLayout107.xml"/><Relationship Id="rId4" Type="http://schemas.openxmlformats.org/officeDocument/2006/relationships/image" Target="../media/image250.png"/></Relationships>
</file>

<file path=ppt/slides/_rels/slide134.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32.xml"/><Relationship Id="rId1" Type="http://schemas.openxmlformats.org/officeDocument/2006/relationships/slideLayout" Target="../slideLayouts/slideLayout107.xml"/><Relationship Id="rId4" Type="http://schemas.openxmlformats.org/officeDocument/2006/relationships/image" Target="../media/image252.jpeg"/></Relationships>
</file>

<file path=ppt/slides/_rels/slide135.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33.xml"/><Relationship Id="rId1" Type="http://schemas.openxmlformats.org/officeDocument/2006/relationships/slideLayout" Target="../slideLayouts/slideLayout104.xml"/></Relationships>
</file>

<file path=ppt/slides/_rels/slide136.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134.xml"/><Relationship Id="rId1" Type="http://schemas.openxmlformats.org/officeDocument/2006/relationships/slideLayout" Target="../slideLayouts/slideLayout104.xml"/></Relationships>
</file>

<file path=ppt/slides/_rels/slide137.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35.xml"/><Relationship Id="rId1" Type="http://schemas.openxmlformats.org/officeDocument/2006/relationships/slideLayout" Target="../slideLayouts/slideLayout107.xml"/></Relationships>
</file>

<file path=ppt/slides/_rels/slide138.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36.xml"/><Relationship Id="rId1" Type="http://schemas.openxmlformats.org/officeDocument/2006/relationships/slideLayout" Target="../slideLayouts/slideLayout107.xml"/><Relationship Id="rId4" Type="http://schemas.openxmlformats.org/officeDocument/2006/relationships/image" Target="../media/image257.png"/></Relationships>
</file>

<file path=ppt/slides/_rels/slide139.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137.xml"/><Relationship Id="rId1" Type="http://schemas.openxmlformats.org/officeDocument/2006/relationships/slideLayout" Target="../slideLayouts/slideLayout10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8.xml"/><Relationship Id="rId1" Type="http://schemas.openxmlformats.org/officeDocument/2006/relationships/slideLayout" Target="../slideLayouts/slideLayout10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12"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9.wmf"/></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37.xml"/><Relationship Id="rId5" Type="http://schemas.openxmlformats.org/officeDocument/2006/relationships/image" Target="../media/image59.jpe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68.xml"/><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6.xml"/><Relationship Id="rId1" Type="http://schemas.openxmlformats.org/officeDocument/2006/relationships/vmlDrawing" Target="../drawings/vmlDrawing1.vml"/><Relationship Id="rId6" Type="http://schemas.openxmlformats.org/officeDocument/2006/relationships/image" Target="../media/image65.png"/><Relationship Id="rId5" Type="http://schemas.openxmlformats.org/officeDocument/2006/relationships/image" Target="../media/image64.emf"/><Relationship Id="rId4" Type="http://schemas.openxmlformats.org/officeDocument/2006/relationships/oleObject" Target="../embeddings/Microsoft_Excel_97-2003_Worksheet1.xls"/></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34.xml"/><Relationship Id="rId1" Type="http://schemas.openxmlformats.org/officeDocument/2006/relationships/slideLayout" Target="../slideLayouts/slideLayout101.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101.xml"/><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12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3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79.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emf"/></Relationships>
</file>

<file path=ppt/slides/_rels/slide3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123.xml"/><Relationship Id="rId6"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48.png"/><Relationship Id="rId4" Type="http://schemas.openxmlformats.org/officeDocument/2006/relationships/image" Target="../media/image88.png"/><Relationship Id="rId9" Type="http://schemas.openxmlformats.org/officeDocument/2006/relationships/image" Target="../media/image86.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12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1.xml"/><Relationship Id="rId1" Type="http://schemas.openxmlformats.org/officeDocument/2006/relationships/slideLayout" Target="../slideLayouts/slideLayout1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123.xml"/></Relationships>
</file>

<file path=ppt/slides/_rels/slide4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4.xml"/><Relationship Id="rId1" Type="http://schemas.openxmlformats.org/officeDocument/2006/relationships/slideLayout" Target="../slideLayouts/slideLayout123.xml"/></Relationships>
</file>

<file path=ppt/slides/_rels/slide4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46.xml"/><Relationship Id="rId1" Type="http://schemas.openxmlformats.org/officeDocument/2006/relationships/slideLayout" Target="../slideLayouts/slideLayout11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emf"/></Relationships>
</file>

<file path=ppt/slides/_rels/slide47.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47.xml"/><Relationship Id="rId1" Type="http://schemas.openxmlformats.org/officeDocument/2006/relationships/slideLayout" Target="../slideLayouts/slideLayout114.xml"/></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8.xml"/><Relationship Id="rId1" Type="http://schemas.openxmlformats.org/officeDocument/2006/relationships/slideLayout" Target="../slideLayouts/slideLayout1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0.xml"/><Relationship Id="rId1" Type="http://schemas.openxmlformats.org/officeDocument/2006/relationships/slideLayout" Target="../slideLayouts/slideLayout112.xml"/><Relationship Id="rId5" Type="http://schemas.openxmlformats.org/officeDocument/2006/relationships/image" Target="../media/image107.jpeg"/><Relationship Id="rId4" Type="http://schemas.openxmlformats.org/officeDocument/2006/relationships/image" Target="../media/image103.emf"/></Relationships>
</file>

<file path=ppt/slides/_rels/slide5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1.xml"/><Relationship Id="rId1" Type="http://schemas.openxmlformats.org/officeDocument/2006/relationships/slideLayout" Target="../slideLayouts/slideLayout112.xml"/><Relationship Id="rId5" Type="http://schemas.openxmlformats.org/officeDocument/2006/relationships/image" Target="../media/image103.emf"/><Relationship Id="rId4" Type="http://schemas.openxmlformats.org/officeDocument/2006/relationships/image" Target="../media/image109.png"/></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2.xml"/><Relationship Id="rId1" Type="http://schemas.openxmlformats.org/officeDocument/2006/relationships/slideLayout" Target="../slideLayouts/slideLayout112.xml"/><Relationship Id="rId5" Type="http://schemas.openxmlformats.org/officeDocument/2006/relationships/image" Target="../media/image103.emf"/><Relationship Id="rId4" Type="http://schemas.openxmlformats.org/officeDocument/2006/relationships/image" Target="../media/image111.jpeg"/></Relationships>
</file>

<file path=ppt/slides/_rels/slide5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3.xml"/><Relationship Id="rId1" Type="http://schemas.openxmlformats.org/officeDocument/2006/relationships/slideLayout" Target="../slideLayouts/slideLayout108.xml"/></Relationships>
</file>

<file path=ppt/slides/_rels/slide5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4.xml"/><Relationship Id="rId1" Type="http://schemas.openxmlformats.org/officeDocument/2006/relationships/slideLayout" Target="../slideLayouts/slideLayout112.xml"/></Relationships>
</file>

<file path=ppt/slides/_rels/slide5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46.xml"/><Relationship Id="rId5" Type="http://schemas.openxmlformats.org/officeDocument/2006/relationships/image" Target="../media/image27.png"/><Relationship Id="rId4" Type="http://schemas.openxmlformats.org/officeDocument/2006/relationships/image" Target="../media/image26.png"/></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7.xml"/><Relationship Id="rId1" Type="http://schemas.openxmlformats.org/officeDocument/2006/relationships/slideLayout" Target="../slideLayouts/slideLayout94.xml"/><Relationship Id="rId5" Type="http://schemas.openxmlformats.org/officeDocument/2006/relationships/image" Target="../media/image117.png"/><Relationship Id="rId4" Type="http://schemas.openxmlformats.org/officeDocument/2006/relationships/image" Target="../media/image116.png"/></Relationships>
</file>

<file path=ppt/slides/_rels/slide5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8.xml"/><Relationship Id="rId1" Type="http://schemas.openxmlformats.org/officeDocument/2006/relationships/slideLayout" Target="../slideLayouts/slideLayout101.xml"/><Relationship Id="rId4" Type="http://schemas.openxmlformats.org/officeDocument/2006/relationships/image" Target="../media/image119.png"/></Relationships>
</file>

<file path=ppt/slides/_rels/slide5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9.xml"/><Relationship Id="rId1" Type="http://schemas.openxmlformats.org/officeDocument/2006/relationships/slideLayout" Target="../slideLayouts/slideLayout101.xml"/><Relationship Id="rId4" Type="http://schemas.openxmlformats.org/officeDocument/2006/relationships/image" Target="../media/image121.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gif"/><Relationship Id="rId4" Type="http://schemas.openxmlformats.org/officeDocument/2006/relationships/image" Target="../media/image7.gif"/><Relationship Id="rId9"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0.xml"/><Relationship Id="rId1" Type="http://schemas.openxmlformats.org/officeDocument/2006/relationships/slideLayout" Target="../slideLayouts/slideLayout96.xml"/><Relationship Id="rId5" Type="http://schemas.openxmlformats.org/officeDocument/2006/relationships/image" Target="../media/image124.png"/><Relationship Id="rId4" Type="http://schemas.openxmlformats.org/officeDocument/2006/relationships/image" Target="../media/image123.png"/></Relationships>
</file>

<file path=ppt/slides/_rels/slide6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1.xml"/><Relationship Id="rId1" Type="http://schemas.openxmlformats.org/officeDocument/2006/relationships/slideLayout" Target="../slideLayouts/slideLayout96.xml"/><Relationship Id="rId5" Type="http://schemas.openxmlformats.org/officeDocument/2006/relationships/image" Target="../media/image125.png"/><Relationship Id="rId4" Type="http://schemas.openxmlformats.org/officeDocument/2006/relationships/image" Target="../media/image123.png"/></Relationships>
</file>

<file path=ppt/slides/_rels/slide6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2.xml"/><Relationship Id="rId1" Type="http://schemas.openxmlformats.org/officeDocument/2006/relationships/slideLayout" Target="../slideLayouts/slideLayout93.xml"/></Relationships>
</file>

<file path=ppt/slides/_rels/slide63.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63.xml"/><Relationship Id="rId1" Type="http://schemas.openxmlformats.org/officeDocument/2006/relationships/slideLayout" Target="../slideLayouts/slideLayout90.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64.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136.png"/><Relationship Id="rId7" Type="http://schemas.openxmlformats.org/officeDocument/2006/relationships/image" Target="../media/image140.jpeg"/><Relationship Id="rId2" Type="http://schemas.openxmlformats.org/officeDocument/2006/relationships/notesSlide" Target="../notesSlides/notesSlide64.xml"/><Relationship Id="rId1" Type="http://schemas.openxmlformats.org/officeDocument/2006/relationships/slideLayout" Target="../slideLayouts/slideLayout90.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png"/></Relationships>
</file>

<file path=ppt/slides/_rels/slide6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5.xml"/><Relationship Id="rId1" Type="http://schemas.openxmlformats.org/officeDocument/2006/relationships/slideLayout" Target="../slideLayouts/slideLayout96.xml"/></Relationships>
</file>

<file path=ppt/slides/_rels/slide66.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66.xml"/><Relationship Id="rId1" Type="http://schemas.openxmlformats.org/officeDocument/2006/relationships/slideLayout" Target="../slideLayouts/slideLayout96.xml"/></Relationships>
</file>

<file path=ppt/slides/_rels/slide6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7.xml"/><Relationship Id="rId1" Type="http://schemas.openxmlformats.org/officeDocument/2006/relationships/slideLayout" Target="../slideLayouts/slideLayout96.xml"/></Relationships>
</file>

<file path=ppt/slides/_rels/slide6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8.xml"/><Relationship Id="rId1" Type="http://schemas.openxmlformats.org/officeDocument/2006/relationships/slideLayout" Target="../slideLayouts/slideLayout96.xml"/></Relationships>
</file>

<file path=ppt/slides/_rels/slide6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9.xml"/><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0.xml"/><Relationship Id="rId1" Type="http://schemas.openxmlformats.org/officeDocument/2006/relationships/slideLayout" Target="../slideLayouts/slideLayout95.xml"/><Relationship Id="rId4" Type="http://schemas.openxmlformats.org/officeDocument/2006/relationships/image" Target="../media/image148.png"/></Relationships>
</file>

<file path=ppt/slides/_rels/slide7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1.xml"/><Relationship Id="rId1" Type="http://schemas.openxmlformats.org/officeDocument/2006/relationships/slideLayout" Target="../slideLayouts/slideLayout95.xml"/><Relationship Id="rId4" Type="http://schemas.openxmlformats.org/officeDocument/2006/relationships/image" Target="../media/image150.png"/></Relationships>
</file>

<file path=ppt/slides/_rels/slide7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72.xml"/><Relationship Id="rId1" Type="http://schemas.openxmlformats.org/officeDocument/2006/relationships/slideLayout" Target="../slideLayouts/slideLayout97.xml"/></Relationships>
</file>

<file path=ppt/slides/_rels/slide7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73.xml"/><Relationship Id="rId1" Type="http://schemas.openxmlformats.org/officeDocument/2006/relationships/slideLayout" Target="../slideLayouts/slideLayout90.xml"/></Relationships>
</file>

<file path=ppt/slides/_rels/slide7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74.xml"/><Relationship Id="rId1" Type="http://schemas.openxmlformats.org/officeDocument/2006/relationships/slideLayout" Target="../slideLayouts/slideLayout95.xml"/><Relationship Id="rId4" Type="http://schemas.openxmlformats.org/officeDocument/2006/relationships/image" Target="../media/image154.png"/></Relationships>
</file>

<file path=ppt/slides/_rels/slide75.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75.xml"/><Relationship Id="rId1" Type="http://schemas.openxmlformats.org/officeDocument/2006/relationships/slideLayout" Target="../slideLayouts/slideLayout92.xml"/><Relationship Id="rId4" Type="http://schemas.openxmlformats.org/officeDocument/2006/relationships/image" Target="../media/image153.png"/></Relationships>
</file>

<file path=ppt/slides/_rels/slide7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6.xml"/><Relationship Id="rId1" Type="http://schemas.openxmlformats.org/officeDocument/2006/relationships/slideLayout" Target="../slideLayouts/slideLayout90.xml"/><Relationship Id="rId4" Type="http://schemas.openxmlformats.org/officeDocument/2006/relationships/image" Target="../media/image157.emf"/></Relationships>
</file>

<file path=ppt/slides/_rels/slide77.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notesSlide" Target="../notesSlides/notesSlide77.xml"/><Relationship Id="rId1" Type="http://schemas.openxmlformats.org/officeDocument/2006/relationships/slideLayout" Target="../slideLayouts/slideLayout94.xml"/><Relationship Id="rId4" Type="http://schemas.openxmlformats.org/officeDocument/2006/relationships/image" Target="../media/image15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79.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notesSlide" Target="../notesSlides/notesSlide78.xml"/><Relationship Id="rId1" Type="http://schemas.openxmlformats.org/officeDocument/2006/relationships/slideLayout" Target="../slideLayouts/slideLayout90.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66.jpeg"/><Relationship Id="rId7" Type="http://schemas.openxmlformats.org/officeDocument/2006/relationships/image" Target="../media/image169.png"/><Relationship Id="rId2" Type="http://schemas.openxmlformats.org/officeDocument/2006/relationships/notesSlide" Target="../notesSlides/notesSlide79.xml"/><Relationship Id="rId1" Type="http://schemas.openxmlformats.org/officeDocument/2006/relationships/slideLayout" Target="../slideLayouts/slideLayout97.xml"/><Relationship Id="rId6" Type="http://schemas.openxmlformats.org/officeDocument/2006/relationships/image" Target="../media/image48.png"/><Relationship Id="rId5" Type="http://schemas.openxmlformats.org/officeDocument/2006/relationships/image" Target="../media/image168.jpeg"/><Relationship Id="rId4" Type="http://schemas.openxmlformats.org/officeDocument/2006/relationships/image" Target="../media/image167.jpeg"/></Relationships>
</file>

<file path=ppt/slides/_rels/slide8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0.xml"/><Relationship Id="rId1" Type="http://schemas.openxmlformats.org/officeDocument/2006/relationships/slideLayout" Target="../slideLayouts/slideLayout90.xml"/><Relationship Id="rId4" Type="http://schemas.openxmlformats.org/officeDocument/2006/relationships/image" Target="../media/image171.png"/></Relationships>
</file>

<file path=ppt/slides/_rels/slide8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81.xml"/><Relationship Id="rId1" Type="http://schemas.openxmlformats.org/officeDocument/2006/relationships/slideLayout" Target="../slideLayouts/slideLayout90.xml"/><Relationship Id="rId4" Type="http://schemas.openxmlformats.org/officeDocument/2006/relationships/image" Target="../media/image173.jpeg"/></Relationships>
</file>

<file path=ppt/slides/_rels/slide8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82.xml"/><Relationship Id="rId1" Type="http://schemas.openxmlformats.org/officeDocument/2006/relationships/slideLayout" Target="../slideLayouts/slideLayout90.xml"/></Relationships>
</file>

<file path=ppt/slides/_rels/slide8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83.xml"/><Relationship Id="rId1" Type="http://schemas.openxmlformats.org/officeDocument/2006/relationships/slideLayout" Target="../slideLayouts/slideLayout9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9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8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8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88.xml"/><Relationship Id="rId1" Type="http://schemas.openxmlformats.org/officeDocument/2006/relationships/slideLayout" Target="../slideLayouts/slideLayout96.xml"/></Relationships>
</file>

<file path=ppt/slides/_rels/slide9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89.xml"/><Relationship Id="rId1" Type="http://schemas.openxmlformats.org/officeDocument/2006/relationships/slideLayout" Target="../slideLayouts/slideLayout90.xml"/></Relationships>
</file>

<file path=ppt/slides/_rels/slide9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90.xml"/><Relationship Id="rId1" Type="http://schemas.openxmlformats.org/officeDocument/2006/relationships/slideLayout" Target="../slideLayouts/slideLayout90.xml"/><Relationship Id="rId4" Type="http://schemas.openxmlformats.org/officeDocument/2006/relationships/image" Target="../media/image180.png"/></Relationships>
</file>

<file path=ppt/slides/_rels/slide9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91.xml"/><Relationship Id="rId1" Type="http://schemas.openxmlformats.org/officeDocument/2006/relationships/slideLayout" Target="../slideLayouts/slideLayout97.xml"/></Relationships>
</file>

<file path=ppt/slides/_rels/slide9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92.xml"/><Relationship Id="rId1" Type="http://schemas.openxmlformats.org/officeDocument/2006/relationships/slideLayout" Target="../slideLayouts/slideLayout97.xml"/></Relationships>
</file>

<file path=ppt/slides/_rels/slide9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93.xml"/><Relationship Id="rId1" Type="http://schemas.openxmlformats.org/officeDocument/2006/relationships/slideLayout" Target="../slideLayouts/slideLayout90.xml"/></Relationships>
</file>

<file path=ppt/slides/_rels/slide9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94.xml"/><Relationship Id="rId1" Type="http://schemas.openxmlformats.org/officeDocument/2006/relationships/slideLayout" Target="../slideLayouts/slideLayout90.xml"/></Relationships>
</file>

<file path=ppt/slides/_rels/slide9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95.xml"/><Relationship Id="rId1" Type="http://schemas.openxmlformats.org/officeDocument/2006/relationships/slideLayout" Target="../slideLayouts/slideLayout90.xml"/></Relationships>
</file>

<file path=ppt/slides/_rels/slide9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96.xml"/><Relationship Id="rId1" Type="http://schemas.openxmlformats.org/officeDocument/2006/relationships/slideLayout" Target="../slideLayouts/slideLayout90.xml"/></Relationships>
</file>

<file path=ppt/slides/_rels/slide9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97.xml"/><Relationship Id="rId1" Type="http://schemas.openxmlformats.org/officeDocument/2006/relationships/slideLayout" Target="../slideLayouts/slideLayout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8066" y="4649328"/>
            <a:ext cx="6555594" cy="1706820"/>
          </a:xfrm>
        </p:spPr>
        <p:txBody>
          <a:bodyPr/>
          <a:lstStyle/>
          <a:p>
            <a:r>
              <a:rPr lang="en-US" sz="5000" dirty="0" smtClean="0"/>
              <a:t>Charting the </a:t>
            </a:r>
            <a:r>
              <a:rPr lang="en-US" sz="5000" dirty="0" err="1" smtClean="0"/>
              <a:t>LifeCourse</a:t>
            </a:r>
            <a:r>
              <a:rPr lang="en-US" sz="5000" dirty="0" smtClean="0"/>
              <a:t> Across the Lifespan</a:t>
            </a:r>
            <a:endParaRPr lang="en-US" sz="5000" dirty="0"/>
          </a:p>
        </p:txBody>
      </p:sp>
      <p:sp>
        <p:nvSpPr>
          <p:cNvPr id="3" name="Subtitle 2"/>
          <p:cNvSpPr>
            <a:spLocks noGrp="1"/>
          </p:cNvSpPr>
          <p:nvPr>
            <p:ph type="subTitle" idx="1"/>
          </p:nvPr>
        </p:nvSpPr>
        <p:spPr>
          <a:xfrm>
            <a:off x="7025055" y="5630501"/>
            <a:ext cx="2648137" cy="1463040"/>
          </a:xfrm>
        </p:spPr>
        <p:txBody>
          <a:bodyPr>
            <a:normAutofit/>
          </a:bodyPr>
          <a:lstStyle/>
          <a:p>
            <a:r>
              <a:rPr lang="en-US" sz="2000" i="1" dirty="0" smtClean="0"/>
              <a:t>May 18, 2016</a:t>
            </a:r>
          </a:p>
          <a:p>
            <a:r>
              <a:rPr lang="en-US" sz="2000" i="1" dirty="0" smtClean="0"/>
              <a:t>Connecticut</a:t>
            </a:r>
          </a:p>
        </p:txBody>
      </p:sp>
      <p:pic>
        <p:nvPicPr>
          <p:cNvPr id="7" name="Picture Placeholder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
            <a:ext cx="9141714" cy="4572000"/>
          </a:xfrm>
          <a:prstGeom prst="rect">
            <a:avLst/>
          </a:prstGeom>
        </p:spPr>
      </p:pic>
    </p:spTree>
    <p:extLst>
      <p:ext uri="{BB962C8B-B14F-4D97-AF65-F5344CB8AC3E}">
        <p14:creationId xmlns:p14="http://schemas.microsoft.com/office/powerpoint/2010/main" val="10980538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7" name="Down Arrow 16"/>
          <p:cNvSpPr>
            <a:spLocks noChangeArrowheads="1"/>
          </p:cNvSpPr>
          <p:nvPr/>
        </p:nvSpPr>
        <p:spPr bwMode="auto">
          <a:xfrm rot="14047431">
            <a:off x="841053" y="4623832"/>
            <a:ext cx="1828800" cy="2176496"/>
          </a:xfrm>
          <a:prstGeom prst="downArrow">
            <a:avLst>
              <a:gd name="adj1" fmla="val 50000"/>
              <a:gd name="adj2" fmla="val 63000"/>
            </a:avLst>
          </a:prstGeom>
          <a:solidFill>
            <a:schemeClr val="accent1">
              <a:lumMod val="40000"/>
              <a:lumOff val="60000"/>
            </a:schemeClr>
          </a:solidFill>
          <a:ln w="9525">
            <a:solidFill>
              <a:schemeClr val="tx1"/>
            </a:solidFill>
            <a:round/>
            <a:headEnd/>
            <a:tailEnd/>
          </a:ln>
        </p:spPr>
        <p:txBody>
          <a:bodyPr/>
          <a:lstStyle/>
          <a:p>
            <a:pPr eaLnBrk="0" hangingPunct="0"/>
            <a:endParaRPr lang="en-US"/>
          </a:p>
        </p:txBody>
      </p:sp>
      <p:sp>
        <p:nvSpPr>
          <p:cNvPr id="31745" name="Title 1"/>
          <p:cNvSpPr>
            <a:spLocks noGrp="1"/>
          </p:cNvSpPr>
          <p:nvPr>
            <p:ph type="title"/>
          </p:nvPr>
        </p:nvSpPr>
        <p:spPr>
          <a:xfrm>
            <a:off x="228600" y="228600"/>
            <a:ext cx="8839200" cy="1139825"/>
          </a:xfrm>
        </p:spPr>
        <p:txBody>
          <a:bodyPr/>
          <a:lstStyle/>
          <a:p>
            <a:pPr algn="ctr"/>
            <a:r>
              <a:rPr lang="en-US" sz="4200" b="1" dirty="0">
                <a:latin typeface="Garamond" charset="0"/>
                <a:cs typeface="MoolBoran" charset="0"/>
              </a:rPr>
              <a:t>C</a:t>
            </a:r>
            <a:r>
              <a:rPr lang="en-US" sz="4200" b="1" dirty="0" smtClean="0">
                <a:latin typeface="Garamond" charset="0"/>
                <a:cs typeface="MoolBoran" charset="0"/>
              </a:rPr>
              <a:t>urrent Reality of Service and Supports</a:t>
            </a:r>
            <a:endParaRPr lang="en-US" sz="4200" b="1" dirty="0">
              <a:latin typeface="Garamond" charset="0"/>
              <a:cs typeface="MoolBoran" charset="0"/>
            </a:endParaRPr>
          </a:p>
        </p:txBody>
      </p:sp>
      <p:sp>
        <p:nvSpPr>
          <p:cNvPr id="31746" name="Slide Number Placeholder 7"/>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08505776-1A4B-0E4F-9A07-572DF06F9AA2}" type="slidenum">
              <a:rPr lang="en-US" sz="1000">
                <a:cs typeface="Arial" charset="0"/>
              </a:rPr>
              <a:pPr eaLnBrk="1" hangingPunct="1"/>
              <a:t>10</a:t>
            </a:fld>
            <a:endParaRPr lang="en-US" sz="1000">
              <a:cs typeface="Arial" charset="0"/>
            </a:endParaRPr>
          </a:p>
        </p:txBody>
      </p:sp>
      <p:sp>
        <p:nvSpPr>
          <p:cNvPr id="31748" name="Down Arrow 2"/>
          <p:cNvSpPr>
            <a:spLocks noChangeArrowheads="1"/>
          </p:cNvSpPr>
          <p:nvPr/>
        </p:nvSpPr>
        <p:spPr bwMode="auto">
          <a:xfrm rot="-5400000">
            <a:off x="161925" y="2505075"/>
            <a:ext cx="2514600" cy="2076450"/>
          </a:xfrm>
          <a:prstGeom prst="downArrow">
            <a:avLst>
              <a:gd name="adj1" fmla="val 50000"/>
              <a:gd name="adj2" fmla="val 50014"/>
            </a:avLst>
          </a:prstGeom>
          <a:solidFill>
            <a:srgbClr val="C7A2E3"/>
          </a:solidFill>
          <a:ln w="9525">
            <a:solidFill>
              <a:schemeClr val="tx1"/>
            </a:solidFill>
            <a:round/>
            <a:headEnd/>
            <a:tailEnd/>
          </a:ln>
        </p:spPr>
        <p:txBody>
          <a:bodyPr/>
          <a:lstStyle/>
          <a:p>
            <a:pPr eaLnBrk="0" hangingPunct="0"/>
            <a:endParaRPr lang="en-US"/>
          </a:p>
        </p:txBody>
      </p:sp>
      <p:sp>
        <p:nvSpPr>
          <p:cNvPr id="31749" name="Down Arrow 16"/>
          <p:cNvSpPr>
            <a:spLocks noChangeArrowheads="1"/>
          </p:cNvSpPr>
          <p:nvPr/>
        </p:nvSpPr>
        <p:spPr bwMode="auto">
          <a:xfrm rot="5400000">
            <a:off x="6954838" y="969962"/>
            <a:ext cx="1219200" cy="2632075"/>
          </a:xfrm>
          <a:prstGeom prst="downArrow">
            <a:avLst>
              <a:gd name="adj1" fmla="val 50000"/>
              <a:gd name="adj2" fmla="val 49993"/>
            </a:avLst>
          </a:prstGeom>
          <a:solidFill>
            <a:srgbClr val="C7A2E3"/>
          </a:solidFill>
          <a:ln w="9525">
            <a:solidFill>
              <a:schemeClr val="tx1"/>
            </a:solidFill>
            <a:round/>
            <a:headEnd/>
            <a:tailEnd/>
          </a:ln>
        </p:spPr>
        <p:txBody>
          <a:bodyPr/>
          <a:lstStyle/>
          <a:p>
            <a:pPr eaLnBrk="0" hangingPunct="0"/>
            <a:endParaRPr lang="en-US"/>
          </a:p>
        </p:txBody>
      </p:sp>
      <p:sp>
        <p:nvSpPr>
          <p:cNvPr id="31750" name="Down Arrow 17"/>
          <p:cNvSpPr>
            <a:spLocks noChangeArrowheads="1"/>
          </p:cNvSpPr>
          <p:nvPr/>
        </p:nvSpPr>
        <p:spPr bwMode="auto">
          <a:xfrm rot="5400000">
            <a:off x="6878638" y="3713162"/>
            <a:ext cx="1219200" cy="2632075"/>
          </a:xfrm>
          <a:prstGeom prst="downArrow">
            <a:avLst>
              <a:gd name="adj1" fmla="val 50000"/>
              <a:gd name="adj2" fmla="val 49993"/>
            </a:avLst>
          </a:prstGeom>
          <a:solidFill>
            <a:srgbClr val="C7A2E3"/>
          </a:solidFill>
          <a:ln w="9525">
            <a:solidFill>
              <a:schemeClr val="tx1"/>
            </a:solidFill>
            <a:round/>
            <a:headEnd/>
            <a:tailEnd/>
          </a:ln>
        </p:spPr>
        <p:txBody>
          <a:bodyPr/>
          <a:lstStyle/>
          <a:p>
            <a:pPr eaLnBrk="0" hangingPunct="0"/>
            <a:endParaRPr lang="en-US">
              <a:solidFill>
                <a:schemeClr val="accent1">
                  <a:lumMod val="20000"/>
                  <a:lumOff val="80000"/>
                </a:schemeClr>
              </a:solidFill>
            </a:endParaRPr>
          </a:p>
        </p:txBody>
      </p:sp>
      <p:sp>
        <p:nvSpPr>
          <p:cNvPr id="31751" name="Down Arrow 19"/>
          <p:cNvSpPr>
            <a:spLocks noChangeArrowheads="1"/>
          </p:cNvSpPr>
          <p:nvPr/>
        </p:nvSpPr>
        <p:spPr bwMode="auto">
          <a:xfrm rot="5400000">
            <a:off x="6896100" y="2324100"/>
            <a:ext cx="1219200" cy="2666999"/>
          </a:xfrm>
          <a:prstGeom prst="downArrow">
            <a:avLst>
              <a:gd name="adj1" fmla="val 50000"/>
              <a:gd name="adj2" fmla="val 49993"/>
            </a:avLst>
          </a:prstGeom>
          <a:solidFill>
            <a:srgbClr val="C7A2E3"/>
          </a:solidFill>
          <a:ln w="9525">
            <a:solidFill>
              <a:schemeClr val="tx1"/>
            </a:solidFill>
            <a:round/>
            <a:headEnd/>
            <a:tailEnd/>
          </a:ln>
        </p:spPr>
        <p:txBody>
          <a:bodyPr/>
          <a:lstStyle/>
          <a:p>
            <a:pPr eaLnBrk="0" hangingPunct="0"/>
            <a:endParaRPr lang="en-US"/>
          </a:p>
        </p:txBody>
      </p:sp>
      <p:sp>
        <p:nvSpPr>
          <p:cNvPr id="31752" name="TextBox 1"/>
          <p:cNvSpPr txBox="1">
            <a:spLocks noChangeArrowheads="1"/>
          </p:cNvSpPr>
          <p:nvPr/>
        </p:nvSpPr>
        <p:spPr bwMode="auto">
          <a:xfrm>
            <a:off x="381000" y="3124200"/>
            <a:ext cx="17526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800" dirty="0"/>
              <a:t>Expectations, Values, Culture </a:t>
            </a:r>
          </a:p>
        </p:txBody>
      </p:sp>
      <p:sp>
        <p:nvSpPr>
          <p:cNvPr id="31753" name="TextBox 16"/>
          <p:cNvSpPr txBox="1">
            <a:spLocks noChangeArrowheads="1"/>
          </p:cNvSpPr>
          <p:nvPr/>
        </p:nvSpPr>
        <p:spPr bwMode="auto">
          <a:xfrm>
            <a:off x="6781800" y="4419600"/>
            <a:ext cx="21336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endParaRPr lang="en-US" sz="1800" dirty="0"/>
          </a:p>
          <a:p>
            <a:pPr eaLnBrk="1" hangingPunct="1"/>
            <a:r>
              <a:rPr lang="en-US" sz="1800" dirty="0"/>
              <a:t>Capacity of </a:t>
            </a:r>
            <a:endParaRPr lang="en-US" sz="1800" dirty="0" smtClean="0"/>
          </a:p>
          <a:p>
            <a:pPr eaLnBrk="1" hangingPunct="1"/>
            <a:r>
              <a:rPr lang="en-US" sz="1800" dirty="0" smtClean="0"/>
              <a:t>Work </a:t>
            </a:r>
            <a:r>
              <a:rPr lang="en-US" sz="1800" dirty="0"/>
              <a:t>Force</a:t>
            </a:r>
          </a:p>
        </p:txBody>
      </p:sp>
      <p:sp>
        <p:nvSpPr>
          <p:cNvPr id="31754" name="TextBox 17"/>
          <p:cNvSpPr txBox="1">
            <a:spLocks noChangeArrowheads="1"/>
          </p:cNvSpPr>
          <p:nvPr/>
        </p:nvSpPr>
        <p:spPr bwMode="auto">
          <a:xfrm>
            <a:off x="6781800" y="3429000"/>
            <a:ext cx="2133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800" dirty="0"/>
              <a:t>Federal Budget</a:t>
            </a:r>
          </a:p>
          <a:p>
            <a:pPr eaLnBrk="1" hangingPunct="1"/>
            <a:endParaRPr lang="en-US" sz="1800" dirty="0"/>
          </a:p>
        </p:txBody>
      </p:sp>
      <p:sp>
        <p:nvSpPr>
          <p:cNvPr id="31755" name="TextBox 18"/>
          <p:cNvSpPr txBox="1">
            <a:spLocks noChangeArrowheads="1"/>
          </p:cNvSpPr>
          <p:nvPr/>
        </p:nvSpPr>
        <p:spPr bwMode="auto">
          <a:xfrm>
            <a:off x="6873875" y="1676400"/>
            <a:ext cx="22860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800" dirty="0"/>
              <a:t> </a:t>
            </a:r>
          </a:p>
          <a:p>
            <a:pPr eaLnBrk="1" hangingPunct="1"/>
            <a:r>
              <a:rPr lang="en-US" sz="1800" dirty="0"/>
              <a:t>Demand for Services</a:t>
            </a:r>
          </a:p>
        </p:txBody>
      </p:sp>
      <p:sp>
        <p:nvSpPr>
          <p:cNvPr id="31758" name="TextBox 2"/>
          <p:cNvSpPr txBox="1">
            <a:spLocks noChangeArrowheads="1"/>
          </p:cNvSpPr>
          <p:nvPr/>
        </p:nvSpPr>
        <p:spPr bwMode="auto">
          <a:xfrm rot="3037468">
            <a:off x="1257537" y="5277239"/>
            <a:ext cx="1219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sz="1800" dirty="0"/>
              <a:t>Federal Policy</a:t>
            </a:r>
          </a:p>
        </p:txBody>
      </p:sp>
      <p:pic>
        <p:nvPicPr>
          <p:cNvPr id="22" name="Picture 3" descr="C:\Users\stjohnj\AppData\Local\Microsoft\Windows\Temporary Internet Files\Content.Outlook\9N7AETT7\circles-services-colors.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91559" y="2114137"/>
            <a:ext cx="3769747" cy="376974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42590687"/>
      </p:ext>
    </p:extLst>
  </p:cSld>
  <p:clrMapOvr>
    <a:masterClrMapping/>
  </p:clrMapOvr>
  <p:transition spd="slow"/>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15636" y="178816"/>
            <a:ext cx="8063346" cy="837184"/>
          </a:xfrm>
        </p:spPr>
        <p:txBody>
          <a:bodyPr>
            <a:normAutofit/>
          </a:bodyPr>
          <a:lstStyle/>
          <a:p>
            <a:r>
              <a:rPr lang="en-US" dirty="0" err="1" smtClean="0">
                <a:solidFill>
                  <a:schemeClr val="accent1"/>
                </a:solidFill>
              </a:rPr>
              <a:t>LifeCourse</a:t>
            </a:r>
            <a:r>
              <a:rPr lang="en-US" dirty="0" smtClean="0">
                <a:solidFill>
                  <a:schemeClr val="accent1"/>
                </a:solidFill>
              </a:rPr>
              <a:t> </a:t>
            </a:r>
            <a:r>
              <a:rPr lang="en-US" dirty="0" smtClean="0"/>
              <a:t>S</a:t>
            </a:r>
            <a:r>
              <a:rPr lang="en-US" dirty="0" smtClean="0">
                <a:solidFill>
                  <a:schemeClr val="accent1"/>
                </a:solidFill>
              </a:rPr>
              <a:t>chool </a:t>
            </a:r>
            <a:r>
              <a:rPr lang="en-US" dirty="0" smtClean="0"/>
              <a:t>P</a:t>
            </a:r>
            <a:r>
              <a:rPr lang="en-US" dirty="0" smtClean="0">
                <a:solidFill>
                  <a:schemeClr val="accent1"/>
                </a:solidFill>
              </a:rPr>
              <a:t>ortfolio</a:t>
            </a:r>
            <a:endParaRPr lang="en-US" dirty="0">
              <a:solidFill>
                <a:schemeClr val="accent1"/>
              </a:solidFill>
            </a:endParaRPr>
          </a:p>
        </p:txBody>
      </p:sp>
      <p:pic>
        <p:nvPicPr>
          <p:cNvPr id="6" name="Picture Placeholder 5"/>
          <p:cNvPicPr>
            <a:picLocks noGrp="1" noChangeAspect="1"/>
          </p:cNvPicPr>
          <p:nvPr>
            <p:ph idx="1"/>
          </p:nvPr>
        </p:nvPicPr>
        <p:blipFill rotWithShape="1">
          <a:blip r:embed="rId3" cstate="email">
            <a:extLst>
              <a:ext uri="{28A0092B-C50C-407E-A947-70E740481C1C}">
                <a14:useLocalDpi xmlns:a14="http://schemas.microsoft.com/office/drawing/2010/main"/>
              </a:ext>
            </a:extLst>
          </a:blip>
          <a:stretch/>
        </p:blipFill>
        <p:spPr>
          <a:xfrm>
            <a:off x="280431" y="1100385"/>
            <a:ext cx="6224539" cy="4022725"/>
          </a:xfrm>
          <a:ln w="6350">
            <a:solidFill>
              <a:schemeClr val="tx1"/>
            </a:solidFill>
          </a:ln>
        </p:spPr>
      </p:pic>
      <p:sp>
        <p:nvSpPr>
          <p:cNvPr id="4" name="Text Placeholder 3"/>
          <p:cNvSpPr>
            <a:spLocks noGrp="1"/>
          </p:cNvSpPr>
          <p:nvPr>
            <p:ph type="body" sz="half" idx="4294967295"/>
          </p:nvPr>
        </p:nvSpPr>
        <p:spPr>
          <a:xfrm>
            <a:off x="6743700" y="4953000"/>
            <a:ext cx="2400300" cy="1463675"/>
          </a:xfrm>
        </p:spPr>
        <p:txBody>
          <a:bodyPr>
            <a:normAutofit lnSpcReduction="10000"/>
          </a:bodyPr>
          <a:lstStyle/>
          <a:p>
            <a:r>
              <a:rPr lang="en-US" sz="2400" b="1" dirty="0" smtClean="0">
                <a:solidFill>
                  <a:schemeClr val="tx1"/>
                </a:solidFill>
                <a:latin typeface="Georgia"/>
                <a:cs typeface="Georgia"/>
              </a:rPr>
              <a:t>Abilities First</a:t>
            </a:r>
          </a:p>
          <a:p>
            <a:r>
              <a:rPr lang="en-US" sz="2400" dirty="0" smtClean="0">
                <a:solidFill>
                  <a:schemeClr val="tx1"/>
                </a:solidFill>
                <a:latin typeface="Georgia"/>
                <a:cs typeface="Georgia"/>
              </a:rPr>
              <a:t>One Page School Profile</a:t>
            </a:r>
            <a:endParaRPr lang="en-US" sz="2400" dirty="0">
              <a:solidFill>
                <a:schemeClr val="tx1"/>
              </a:solidFill>
              <a:latin typeface="Georgia"/>
              <a:cs typeface="Georgia"/>
            </a:endParaRPr>
          </a:p>
        </p:txBody>
      </p:sp>
      <p:pic>
        <p:nvPicPr>
          <p:cNvPr id="5" name="Picture Placeholder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17574" y="3153928"/>
            <a:ext cx="5224826" cy="3397127"/>
          </a:xfrm>
          <a:prstGeom prst="rect">
            <a:avLst/>
          </a:prstGeom>
          <a:solidFill>
            <a:schemeClr val="accent1">
              <a:lumMod val="60000"/>
              <a:lumOff val="40000"/>
            </a:schemeClr>
          </a:solidFill>
          <a:ln>
            <a:solidFill>
              <a:schemeClr val="tx1"/>
            </a:solidFill>
          </a:ln>
        </p:spPr>
      </p:pic>
    </p:spTree>
    <p:extLst>
      <p:ext uri="{BB962C8B-B14F-4D97-AF65-F5344CB8AC3E}">
        <p14:creationId xmlns:p14="http://schemas.microsoft.com/office/powerpoint/2010/main" val="331763423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3" cstate="email">
            <a:extLst>
              <a:ext uri="{28A0092B-C50C-407E-A947-70E740481C1C}">
                <a14:useLocalDpi xmlns:a14="http://schemas.microsoft.com/office/drawing/2010/main"/>
              </a:ext>
            </a:extLst>
          </a:blip>
          <a:stretch>
            <a:fillRect/>
          </a:stretch>
        </p:blipFill>
        <p:spPr>
          <a:xfrm>
            <a:off x="265177" y="246078"/>
            <a:ext cx="6743791" cy="4330718"/>
          </a:xfrm>
          <a:ln w="6350">
            <a:solidFill>
              <a:schemeClr val="bg1"/>
            </a:solidFill>
          </a:ln>
        </p:spPr>
      </p:pic>
      <p:sp>
        <p:nvSpPr>
          <p:cNvPr id="4" name="Text Placeholder 3"/>
          <p:cNvSpPr>
            <a:spLocks noGrp="1"/>
          </p:cNvSpPr>
          <p:nvPr>
            <p:ph type="body" sz="half" idx="2"/>
          </p:nvPr>
        </p:nvSpPr>
        <p:spPr>
          <a:xfrm>
            <a:off x="6743700" y="4953000"/>
            <a:ext cx="2400300" cy="1463040"/>
          </a:xfrm>
        </p:spPr>
        <p:txBody>
          <a:bodyPr>
            <a:normAutofit/>
          </a:bodyPr>
          <a:lstStyle/>
          <a:p>
            <a:r>
              <a:rPr lang="en-US" sz="2400" b="1" dirty="0" smtClean="0">
                <a:solidFill>
                  <a:schemeClr val="tx1"/>
                </a:solidFill>
                <a:latin typeface="Georgia"/>
                <a:cs typeface="Georgia"/>
              </a:rPr>
              <a:t>Abilities First</a:t>
            </a:r>
          </a:p>
          <a:p>
            <a:r>
              <a:rPr lang="en-US" sz="2400" dirty="0" smtClean="0">
                <a:solidFill>
                  <a:schemeClr val="tx1"/>
                </a:solidFill>
                <a:latin typeface="Georgia"/>
                <a:cs typeface="Georgia"/>
              </a:rPr>
              <a:t>One Page School Profile</a:t>
            </a:r>
            <a:endParaRPr lang="en-US" sz="2400" dirty="0">
              <a:solidFill>
                <a:schemeClr val="tx1"/>
              </a:solidFill>
              <a:latin typeface="Georgia"/>
              <a:cs typeface="Georgia"/>
            </a:endParaRPr>
          </a:p>
        </p:txBody>
      </p:sp>
      <p:pic>
        <p:nvPicPr>
          <p:cNvPr id="5" name="Picture Placeholder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64992" y="3045147"/>
            <a:ext cx="5486400" cy="3524035"/>
          </a:xfrm>
          <a:prstGeom prst="rect">
            <a:avLst/>
          </a:prstGeom>
          <a:solidFill>
            <a:schemeClr val="accent1">
              <a:lumMod val="60000"/>
              <a:lumOff val="40000"/>
            </a:schemeClr>
          </a:solidFill>
          <a:ln>
            <a:solidFill>
              <a:schemeClr val="bg1"/>
            </a:solidFill>
          </a:ln>
        </p:spPr>
      </p:pic>
      <p:sp>
        <p:nvSpPr>
          <p:cNvPr id="2" name="TextBox 1"/>
          <p:cNvSpPr txBox="1"/>
          <p:nvPr/>
        </p:nvSpPr>
        <p:spPr>
          <a:xfrm>
            <a:off x="341745" y="4734342"/>
            <a:ext cx="2586181" cy="2123658"/>
          </a:xfrm>
          <a:prstGeom prst="rect">
            <a:avLst/>
          </a:prstGeom>
          <a:noFill/>
        </p:spPr>
        <p:txBody>
          <a:bodyPr wrap="square" rtlCol="0">
            <a:spAutoFit/>
          </a:bodyPr>
          <a:lstStyle/>
          <a:p>
            <a:r>
              <a:rPr lang="en-US" sz="4400" dirty="0" smtClean="0">
                <a:solidFill>
                  <a:srgbClr val="FFFFFF"/>
                </a:solidFill>
              </a:rPr>
              <a:t>Max’s School Portfolio</a:t>
            </a:r>
            <a:endParaRPr lang="en-US" sz="4400" dirty="0">
              <a:solidFill>
                <a:srgbClr val="FFFFFF"/>
              </a:solidFill>
            </a:endParaRPr>
          </a:p>
        </p:txBody>
      </p:sp>
    </p:spTree>
    <p:extLst>
      <p:ext uri="{BB962C8B-B14F-4D97-AF65-F5344CB8AC3E}">
        <p14:creationId xmlns:p14="http://schemas.microsoft.com/office/powerpoint/2010/main" val="278041823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 y="228601"/>
            <a:ext cx="8079581" cy="1066799"/>
          </a:xfrm>
        </p:spPr>
        <p:txBody>
          <a:bodyPr>
            <a:normAutofit/>
          </a:bodyPr>
          <a:lstStyle/>
          <a:p>
            <a:r>
              <a:rPr lang="en-US" dirty="0" smtClean="0"/>
              <a:t>Adult Employment Trajectory</a:t>
            </a:r>
            <a:endParaRPr lang="en-US" dirty="0"/>
          </a:p>
        </p:txBody>
      </p:sp>
      <p:sp>
        <p:nvSpPr>
          <p:cNvPr id="4" name="Content Placeholder 3"/>
          <p:cNvSpPr>
            <a:spLocks noGrp="1"/>
          </p:cNvSpPr>
          <p:nvPr>
            <p:ph idx="1"/>
          </p:nvPr>
        </p:nvSpPr>
        <p:spPr>
          <a:xfrm>
            <a:off x="507206" y="1295400"/>
            <a:ext cx="8103394" cy="5257799"/>
          </a:xfrm>
        </p:spPr>
        <p:txBody>
          <a:bodyPr/>
          <a:lstStyle/>
          <a:p>
            <a:r>
              <a:rPr lang="en-US" dirty="0" smtClean="0"/>
              <a:t>    </a:t>
            </a:r>
            <a:endParaRPr lang="en-US" dirty="0"/>
          </a:p>
        </p:txBody>
      </p:sp>
      <p:pic>
        <p:nvPicPr>
          <p:cNvPr id="6"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1295400"/>
            <a:ext cx="6705600" cy="5180362"/>
          </a:xfrm>
          <a:prstGeom prst="rect">
            <a:avLst/>
          </a:prstGeom>
          <a:noFill/>
          <a:ln w="9525">
            <a:solidFill>
              <a:sysClr val="windowText" lastClr="000000"/>
            </a:solidFill>
            <a:miter lim="800000"/>
            <a:headEnd/>
            <a:tailEnd/>
          </a:ln>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p14="http://schemas.microsoft.com/office/powerpoint/2010/main" val="382369724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 y="499533"/>
            <a:ext cx="8079581" cy="1105747"/>
          </a:xfrm>
        </p:spPr>
        <p:txBody>
          <a:bodyPr>
            <a:noAutofit/>
          </a:bodyPr>
          <a:lstStyle/>
          <a:p>
            <a:pPr algn="ctr"/>
            <a:r>
              <a:rPr lang="en-US" sz="4400" dirty="0"/>
              <a:t>Cognitive Accessible </a:t>
            </a:r>
            <a:r>
              <a:rPr lang="en-US" sz="4400" dirty="0" smtClean="0"/>
              <a:t>Trajectory: Individual</a:t>
            </a:r>
            <a:endParaRPr lang="en-US" sz="4400"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341120" y="1648998"/>
            <a:ext cx="6532879" cy="5005802"/>
          </a:xfrm>
          <a:ln>
            <a:solidFill>
              <a:schemeClr val="tx1"/>
            </a:solidFill>
          </a:ln>
        </p:spPr>
      </p:pic>
    </p:spTree>
    <p:extLst>
      <p:ext uri="{BB962C8B-B14F-4D97-AF65-F5344CB8AC3E}">
        <p14:creationId xmlns:p14="http://schemas.microsoft.com/office/powerpoint/2010/main" val="174883547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 y="325121"/>
            <a:ext cx="8079581" cy="1402080"/>
          </a:xfrm>
        </p:spPr>
        <p:txBody>
          <a:bodyPr>
            <a:normAutofit fontScale="90000"/>
          </a:bodyPr>
          <a:lstStyle/>
          <a:p>
            <a:pPr algn="ctr"/>
            <a:r>
              <a:rPr lang="en-US" dirty="0" smtClean="0"/>
              <a:t>Cognitive Accessible Trajectory:</a:t>
            </a:r>
            <a:br>
              <a:rPr lang="en-US" dirty="0" smtClean="0"/>
            </a:br>
            <a:r>
              <a:rPr lang="en-US" dirty="0" smtClean="0"/>
              <a:t>Family</a:t>
            </a:r>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470500" y="1686560"/>
            <a:ext cx="6226985" cy="4796021"/>
          </a:xfrm>
          <a:ln>
            <a:solidFill>
              <a:schemeClr val="tx1"/>
            </a:solidFill>
          </a:ln>
        </p:spPr>
      </p:pic>
    </p:spTree>
    <p:extLst>
      <p:ext uri="{BB962C8B-B14F-4D97-AF65-F5344CB8AC3E}">
        <p14:creationId xmlns:p14="http://schemas.microsoft.com/office/powerpoint/2010/main" val="299887439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 y="228601"/>
            <a:ext cx="8079581" cy="609599"/>
          </a:xfrm>
        </p:spPr>
        <p:txBody>
          <a:bodyPr>
            <a:normAutofit fontScale="90000"/>
          </a:bodyPr>
          <a:lstStyle/>
          <a:p>
            <a:r>
              <a:rPr lang="en-US" dirty="0" smtClean="0"/>
              <a:t/>
            </a:r>
            <a:br>
              <a:rPr lang="en-US" dirty="0" smtClean="0"/>
            </a:br>
            <a:r>
              <a:rPr lang="en-US" dirty="0" smtClean="0">
                <a:solidFill>
                  <a:srgbClr val="7030A0"/>
                </a:solidFill>
              </a:rPr>
              <a:t>Bentley – age 5</a:t>
            </a:r>
            <a:endParaRPr lang="en-US" dirty="0">
              <a:solidFill>
                <a:srgbClr val="7030A0"/>
              </a:solidFill>
            </a:endParaRPr>
          </a:p>
        </p:txBody>
      </p:sp>
      <p:sp>
        <p:nvSpPr>
          <p:cNvPr id="3" name="Content Placeholder 2"/>
          <p:cNvSpPr>
            <a:spLocks noGrp="1"/>
          </p:cNvSpPr>
          <p:nvPr>
            <p:ph idx="1"/>
          </p:nvPr>
        </p:nvSpPr>
        <p:spPr/>
        <p:txBody>
          <a:bodyPr/>
          <a:lstStyle/>
          <a:p>
            <a:r>
              <a:rPr lang="en-US" dirty="0" smtClean="0"/>
              <a:t>  </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5000" y="228600"/>
            <a:ext cx="3238500" cy="4191000"/>
          </a:xfrm>
          <a:prstGeom prst="rect">
            <a:avLst/>
          </a:prstGeom>
          <a:ln>
            <a:solidFill>
              <a:srgbClr val="000000"/>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2201" y="1353711"/>
            <a:ext cx="3124200" cy="4043082"/>
          </a:xfrm>
          <a:prstGeom prst="rect">
            <a:avLst/>
          </a:prstGeom>
          <a:ln>
            <a:solidFill>
              <a:srgbClr val="000000"/>
            </a:solidFill>
          </a:ln>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3547780" y="3005074"/>
            <a:ext cx="3179618" cy="4114800"/>
          </a:xfrm>
          <a:prstGeom prst="rect">
            <a:avLst/>
          </a:prstGeom>
          <a:ln>
            <a:solidFill>
              <a:srgbClr val="000000"/>
            </a:solidFill>
          </a:ln>
        </p:spPr>
      </p:pic>
    </p:spTree>
    <p:extLst>
      <p:ext uri="{BB962C8B-B14F-4D97-AF65-F5344CB8AC3E}">
        <p14:creationId xmlns:p14="http://schemas.microsoft.com/office/powerpoint/2010/main" val="185174254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 y="246802"/>
            <a:ext cx="8079581" cy="1277198"/>
          </a:xfrm>
        </p:spPr>
        <p:txBody>
          <a:bodyPr>
            <a:normAutofit fontScale="90000"/>
          </a:bodyPr>
          <a:lstStyle/>
          <a:p>
            <a:pPr algn="ctr"/>
            <a:r>
              <a:rPr lang="en-US" sz="4400" dirty="0" smtClean="0"/>
              <a:t>Support Coordinator </a:t>
            </a:r>
            <a:br>
              <a:rPr lang="en-US" sz="4400" dirty="0" smtClean="0"/>
            </a:br>
            <a:r>
              <a:rPr lang="en-US" sz="4400" dirty="0" smtClean="0"/>
              <a:t>Planning with person</a:t>
            </a:r>
            <a:endParaRPr lang="en-US" sz="4400" dirty="0"/>
          </a:p>
        </p:txBody>
      </p:sp>
      <p:pic>
        <p:nvPicPr>
          <p:cNvPr id="1026" name="Picture 2"/>
          <p:cNvPicPr>
            <a:picLocks noGrp="1" noChangeAspect="1" noChangeArrowheads="1"/>
          </p:cNvPicPr>
          <p:nvPr>
            <p:ph idx="1"/>
          </p:nvPr>
        </p:nvPicPr>
        <p:blipFill rotWithShape="1">
          <a:blip r:embed="rId3" cstate="email">
            <a:extLst>
              <a:ext uri="{28A0092B-C50C-407E-A947-70E740481C1C}">
                <a14:useLocalDpi xmlns:a14="http://schemas.microsoft.com/office/drawing/2010/main"/>
              </a:ext>
            </a:extLst>
          </a:blip>
          <a:srcRect/>
          <a:stretch/>
        </p:blipFill>
        <p:spPr bwMode="auto">
          <a:xfrm>
            <a:off x="1219200" y="1600200"/>
            <a:ext cx="6477000" cy="4705856"/>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p14="http://schemas.microsoft.com/office/powerpoint/2010/main" val="81913142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 y="246802"/>
            <a:ext cx="8079581" cy="1658198"/>
          </a:xfrm>
        </p:spPr>
        <p:txBody>
          <a:bodyPr>
            <a:normAutofit/>
          </a:bodyPr>
          <a:lstStyle/>
          <a:p>
            <a:pPr algn="ctr"/>
            <a:r>
              <a:rPr lang="en-US" sz="4000" dirty="0" smtClean="0"/>
              <a:t>Support Coordinator </a:t>
            </a:r>
            <a:br>
              <a:rPr lang="en-US" sz="4000" dirty="0" smtClean="0"/>
            </a:br>
            <a:r>
              <a:rPr lang="en-US" sz="4000" dirty="0" smtClean="0"/>
              <a:t>Planning with Staff</a:t>
            </a:r>
            <a:endParaRPr lang="en-US" sz="4000" dirty="0"/>
          </a:p>
        </p:txBody>
      </p:sp>
      <p:pic>
        <p:nvPicPr>
          <p:cNvPr id="2052" name="Picture 4"/>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1809103" y="1682035"/>
            <a:ext cx="6140397" cy="473977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Box 2"/>
          <p:cNvSpPr txBox="1"/>
          <p:nvPr/>
        </p:nvSpPr>
        <p:spPr>
          <a:xfrm>
            <a:off x="609600" y="1720334"/>
            <a:ext cx="53340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08678119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4179780" y="1836543"/>
            <a:ext cx="4078431" cy="5277970"/>
          </a:xfrm>
          <a:prstGeom prst="rect">
            <a:avLst/>
          </a:prstGeom>
          <a:ln>
            <a:solidFill>
              <a:srgbClr val="000000"/>
            </a:solidFill>
          </a:ln>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6104" y="205716"/>
            <a:ext cx="3886200" cy="5029200"/>
          </a:xfrm>
          <a:prstGeom prst="rect">
            <a:avLst/>
          </a:prstGeom>
          <a:ln>
            <a:solidFill>
              <a:srgbClr val="000000"/>
            </a:solidFill>
          </a:ln>
        </p:spPr>
      </p:pic>
      <p:sp>
        <p:nvSpPr>
          <p:cNvPr id="4" name="Title 3"/>
          <p:cNvSpPr>
            <a:spLocks noGrp="1"/>
          </p:cNvSpPr>
          <p:nvPr>
            <p:ph type="title"/>
          </p:nvPr>
        </p:nvSpPr>
        <p:spPr>
          <a:xfrm>
            <a:off x="4267200" y="533400"/>
            <a:ext cx="4533900" cy="1024467"/>
          </a:xfrm>
        </p:spPr>
        <p:txBody>
          <a:bodyPr>
            <a:normAutofit fontScale="90000"/>
          </a:bodyPr>
          <a:lstStyle/>
          <a:p>
            <a:pPr algn="ctr"/>
            <a:r>
              <a:rPr lang="en-US" dirty="0" smtClean="0">
                <a:solidFill>
                  <a:srgbClr val="7030A0"/>
                </a:solidFill>
                <a:latin typeface="Georgia" panose="02040502050405020303" pitchFamily="18" charset="0"/>
              </a:rPr>
              <a:t>Tony – </a:t>
            </a:r>
            <a:br>
              <a:rPr lang="en-US" dirty="0" smtClean="0">
                <a:solidFill>
                  <a:srgbClr val="7030A0"/>
                </a:solidFill>
                <a:latin typeface="Georgia" panose="02040502050405020303" pitchFamily="18" charset="0"/>
              </a:rPr>
            </a:br>
            <a:r>
              <a:rPr lang="en-US" dirty="0" smtClean="0">
                <a:solidFill>
                  <a:srgbClr val="7030A0"/>
                </a:solidFill>
                <a:latin typeface="Georgia" panose="02040502050405020303" pitchFamily="18" charset="0"/>
              </a:rPr>
              <a:t>7 years old</a:t>
            </a:r>
            <a:endParaRPr lang="en-US" dirty="0">
              <a:solidFill>
                <a:srgbClr val="7030A0"/>
              </a:solidFill>
              <a:latin typeface="Georgia" panose="02040502050405020303" pitchFamily="18" charset="0"/>
            </a:endParaRPr>
          </a:p>
        </p:txBody>
      </p:sp>
      <p:sp>
        <p:nvSpPr>
          <p:cNvPr id="5" name="Content Placeholder 4"/>
          <p:cNvSpPr>
            <a:spLocks noGrp="1"/>
          </p:cNvSpPr>
          <p:nvPr>
            <p:ph idx="1"/>
          </p:nvPr>
        </p:nvSpPr>
        <p:spPr/>
        <p:txBody>
          <a:bodyPr/>
          <a:lstStyle/>
          <a:p>
            <a:r>
              <a:rPr lang="en-US" dirty="0" smtClean="0"/>
              <a:t>  </a:t>
            </a:r>
            <a:endParaRPr lang="en-US" dirty="0"/>
          </a:p>
        </p:txBody>
      </p:sp>
    </p:spTree>
    <p:extLst>
      <p:ext uri="{BB962C8B-B14F-4D97-AF65-F5344CB8AC3E}">
        <p14:creationId xmlns:p14="http://schemas.microsoft.com/office/powerpoint/2010/main" val="134446142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8346281" cy="1658198"/>
          </a:xfrm>
        </p:spPr>
        <p:txBody>
          <a:bodyPr>
            <a:noAutofit/>
          </a:bodyPr>
          <a:lstStyle/>
          <a:p>
            <a:pPr algn="ctr"/>
            <a:r>
              <a:rPr lang="en-US" sz="3300" b="1" dirty="0" smtClean="0"/>
              <a:t>John’s Vision for Good Life:</a:t>
            </a:r>
            <a:br>
              <a:rPr lang="en-US" sz="3300" b="1" dirty="0" smtClean="0"/>
            </a:br>
            <a:r>
              <a:rPr lang="en-US" sz="3300" dirty="0" smtClean="0"/>
              <a:t>Developed at Annual Person Centered Planning Meeting with Support Coordinator </a:t>
            </a:r>
            <a:endParaRPr lang="en-US" sz="3300" dirty="0"/>
          </a:p>
        </p:txBody>
      </p:sp>
      <p:pic>
        <p:nvPicPr>
          <p:cNvPr id="7" name="Content Placeholder 6" descr="20150115_160829.jpg"/>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a:stretch/>
        </p:blipFill>
        <p:spPr>
          <a:xfrm>
            <a:off x="4572000" y="2286000"/>
            <a:ext cx="4165600" cy="3767328"/>
          </a:xfrm>
        </p:spPr>
      </p:pic>
      <p:pic>
        <p:nvPicPr>
          <p:cNvPr id="8" name="Content Placeholder 7" descr="20150115_160821.jpg"/>
          <p:cNvPicPr>
            <a:picLocks noGrp="1" noChangeAspect="1"/>
          </p:cNvPicPr>
          <p:nvPr>
            <p:ph sz="half" idx="2"/>
          </p:nvPr>
        </p:nvPicPr>
        <p:blipFill rotWithShape="1">
          <a:blip r:embed="rId4" cstate="email">
            <a:extLst>
              <a:ext uri="{28A0092B-C50C-407E-A947-70E740481C1C}">
                <a14:useLocalDpi xmlns:a14="http://schemas.microsoft.com/office/drawing/2010/main"/>
              </a:ext>
            </a:extLst>
          </a:blip>
          <a:srcRect/>
          <a:stretch/>
        </p:blipFill>
        <p:spPr>
          <a:xfrm>
            <a:off x="304800" y="2057400"/>
            <a:ext cx="4067503" cy="4114800"/>
          </a:xfrm>
        </p:spPr>
      </p:pic>
    </p:spTree>
    <p:extLst>
      <p:ext uri="{BB962C8B-B14F-4D97-AF65-F5344CB8AC3E}">
        <p14:creationId xmlns:p14="http://schemas.microsoft.com/office/powerpoint/2010/main" val="31014858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45605" y="351616"/>
            <a:ext cx="6826395" cy="1325563"/>
          </a:xfrm>
        </p:spPr>
        <p:txBody>
          <a:bodyPr/>
          <a:lstStyle/>
          <a:p>
            <a:r>
              <a:rPr lang="en-US" sz="3600" dirty="0" smtClean="0">
                <a:solidFill>
                  <a:srgbClr val="7030A0"/>
                </a:solidFill>
                <a:latin typeface="Georgia" panose="02040502050405020303" pitchFamily="18" charset="0"/>
              </a:rPr>
              <a:t>Center for Medicaid Services- HCBS Final Rule</a:t>
            </a:r>
            <a:endParaRPr lang="en-US" dirty="0"/>
          </a:p>
        </p:txBody>
      </p:sp>
      <p:sp>
        <p:nvSpPr>
          <p:cNvPr id="6" name="Content Placeholder 5"/>
          <p:cNvSpPr>
            <a:spLocks noGrp="1"/>
          </p:cNvSpPr>
          <p:nvPr>
            <p:ph idx="1"/>
          </p:nvPr>
        </p:nvSpPr>
        <p:spPr>
          <a:xfrm>
            <a:off x="624522" y="2142719"/>
            <a:ext cx="7886700" cy="4351338"/>
          </a:xfrm>
        </p:spPr>
        <p:txBody>
          <a:bodyPr>
            <a:noAutofit/>
          </a:bodyPr>
          <a:lstStyle/>
          <a:p>
            <a:pPr marL="0" indent="0" fontAlgn="t">
              <a:buNone/>
            </a:pPr>
            <a:endParaRPr lang="en-US" b="1" dirty="0" smtClean="0">
              <a:latin typeface="+mj-lt"/>
            </a:endParaRPr>
          </a:p>
          <a:p>
            <a:pPr marL="0" indent="0" fontAlgn="t">
              <a:buNone/>
            </a:pPr>
            <a:r>
              <a:rPr lang="en-US" dirty="0" smtClean="0">
                <a:solidFill>
                  <a:srgbClr val="7030A0"/>
                </a:solidFill>
                <a:latin typeface="+mj-lt"/>
              </a:rPr>
              <a:t>Settings Rule:  </a:t>
            </a:r>
            <a:r>
              <a:rPr lang="en-US" dirty="0" smtClean="0">
                <a:latin typeface="+mj-lt"/>
              </a:rPr>
              <a:t>Individuals </a:t>
            </a:r>
            <a:r>
              <a:rPr lang="en-US" dirty="0">
                <a:latin typeface="+mj-lt"/>
              </a:rPr>
              <a:t>have the right to receive services in the community to the same degree as those not receiving </a:t>
            </a:r>
            <a:r>
              <a:rPr lang="en-US" dirty="0" smtClean="0">
                <a:latin typeface="+mj-lt"/>
              </a:rPr>
              <a:t>home and community based </a:t>
            </a:r>
            <a:r>
              <a:rPr lang="en-US" dirty="0">
                <a:latin typeface="+mj-lt"/>
              </a:rPr>
              <a:t>w</a:t>
            </a:r>
            <a:r>
              <a:rPr lang="en-US" dirty="0" smtClean="0">
                <a:latin typeface="+mj-lt"/>
              </a:rPr>
              <a:t>aiver services</a:t>
            </a:r>
          </a:p>
          <a:p>
            <a:pPr marL="0" indent="0" fontAlgn="t">
              <a:buNone/>
            </a:pPr>
            <a:r>
              <a:rPr lang="en-US" dirty="0">
                <a:solidFill>
                  <a:srgbClr val="7030A0"/>
                </a:solidFill>
                <a:latin typeface="+mj-lt"/>
              </a:rPr>
              <a:t>Person Centered </a:t>
            </a:r>
            <a:r>
              <a:rPr lang="en-US" dirty="0" smtClean="0">
                <a:solidFill>
                  <a:srgbClr val="7030A0"/>
                </a:solidFill>
                <a:latin typeface="+mj-lt"/>
              </a:rPr>
              <a:t>Planning: </a:t>
            </a:r>
            <a:r>
              <a:rPr lang="en-US" dirty="0">
                <a:solidFill>
                  <a:prstClr val="black"/>
                </a:solidFill>
                <a:latin typeface="+mj-lt"/>
                <a:cs typeface="Calibri (Body)"/>
              </a:rPr>
              <a:t>Service plans for HCBS must be developed through a person-centered planning process that provides necessary information and support so that the individual can direct the process and make informed choices. </a:t>
            </a:r>
          </a:p>
          <a:p>
            <a:pPr marL="0" indent="0" fontAlgn="t">
              <a:buNone/>
            </a:pPr>
            <a:endParaRPr lang="en-US" sz="1600" dirty="0" smtClean="0">
              <a:latin typeface="+mj-lt"/>
            </a:endParaRPr>
          </a:p>
          <a:p>
            <a:pPr marL="0" indent="0">
              <a:buNone/>
            </a:pPr>
            <a:r>
              <a:rPr lang="en-US" sz="1600" i="1" dirty="0" smtClean="0">
                <a:solidFill>
                  <a:prstClr val="black"/>
                </a:solidFill>
                <a:latin typeface="+mj-lt"/>
              </a:rPr>
              <a:t>Home </a:t>
            </a:r>
            <a:r>
              <a:rPr lang="en-US" sz="1600" i="1" dirty="0">
                <a:solidFill>
                  <a:prstClr val="black"/>
                </a:solidFill>
                <a:latin typeface="+mj-lt"/>
              </a:rPr>
              <a:t>and Community Based Services (HCBS) Final Federal Rule Presentation, 11/10/</a:t>
            </a:r>
            <a:r>
              <a:rPr lang="en-US" sz="1600" i="1" dirty="0" smtClean="0">
                <a:solidFill>
                  <a:prstClr val="black"/>
                </a:solidFill>
                <a:latin typeface="+mj-lt"/>
              </a:rPr>
              <a:t>16</a:t>
            </a:r>
            <a:endParaRPr lang="en-US" sz="1600" i="1" dirty="0">
              <a:solidFill>
                <a:prstClr val="black"/>
              </a:solidFill>
              <a:latin typeface="+mj-lt"/>
            </a:endParaRPr>
          </a:p>
        </p:txBody>
      </p:sp>
      <p:sp>
        <p:nvSpPr>
          <p:cNvPr id="7" name="Down Arrow 16"/>
          <p:cNvSpPr>
            <a:spLocks noChangeArrowheads="1"/>
          </p:cNvSpPr>
          <p:nvPr/>
        </p:nvSpPr>
        <p:spPr bwMode="auto">
          <a:xfrm rot="16200000">
            <a:off x="473554" y="-40246"/>
            <a:ext cx="1828800" cy="2128838"/>
          </a:xfrm>
          <a:prstGeom prst="downArrow">
            <a:avLst>
              <a:gd name="adj1" fmla="val 50000"/>
              <a:gd name="adj2" fmla="val 63000"/>
            </a:avLst>
          </a:prstGeom>
          <a:solidFill>
            <a:srgbClr val="7820BD"/>
          </a:solidFill>
          <a:ln w="9525">
            <a:solidFill>
              <a:schemeClr val="tx1"/>
            </a:solidFill>
            <a:round/>
            <a:headEnd/>
            <a:tailEnd/>
          </a:ln>
        </p:spPr>
        <p:txBody>
          <a:bodyPr/>
          <a:lstStyle/>
          <a:p>
            <a:pPr eaLnBrk="0" hangingPunct="0"/>
            <a:endParaRPr lang="en-US">
              <a:solidFill>
                <a:srgbClr val="7820BD"/>
              </a:solidFill>
            </a:endParaRPr>
          </a:p>
        </p:txBody>
      </p:sp>
      <p:sp>
        <p:nvSpPr>
          <p:cNvPr id="8" name="TextBox 2"/>
          <p:cNvSpPr txBox="1">
            <a:spLocks noChangeArrowheads="1"/>
          </p:cNvSpPr>
          <p:nvPr/>
        </p:nvSpPr>
        <p:spPr bwMode="auto">
          <a:xfrm>
            <a:off x="608981" y="710869"/>
            <a:ext cx="1219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Federal Policy</a:t>
            </a:r>
          </a:p>
        </p:txBody>
      </p:sp>
    </p:spTree>
    <p:extLst>
      <p:ext uri="{BB962C8B-B14F-4D97-AF65-F5344CB8AC3E}">
        <p14:creationId xmlns:p14="http://schemas.microsoft.com/office/powerpoint/2010/main" val="6933657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982132"/>
          </a:xfrm>
        </p:spPr>
        <p:txBody>
          <a:bodyPr>
            <a:noAutofit/>
          </a:bodyPr>
          <a:lstStyle/>
          <a:p>
            <a:pPr algn="ctr"/>
            <a:r>
              <a:rPr lang="en-US" sz="4400" dirty="0" smtClean="0">
                <a:solidFill>
                  <a:schemeClr val="tx1"/>
                </a:solidFill>
                <a:latin typeface="Georgia"/>
                <a:cs typeface="Georgia"/>
              </a:rPr>
              <a:t>Organizations &amp; Systems   </a:t>
            </a:r>
            <a:endParaRPr lang="en-US" sz="4400" dirty="0">
              <a:solidFill>
                <a:schemeClr val="tx1"/>
              </a:solidFill>
              <a:latin typeface="Georgia"/>
              <a:cs typeface="Georgia"/>
            </a:endParaRPr>
          </a:p>
        </p:txBody>
      </p:sp>
      <p:sp>
        <p:nvSpPr>
          <p:cNvPr id="6" name="Text Placeholder 5"/>
          <p:cNvSpPr>
            <a:spLocks noGrp="1"/>
          </p:cNvSpPr>
          <p:nvPr>
            <p:ph type="body" sz="half" idx="2"/>
          </p:nvPr>
        </p:nvSpPr>
        <p:spPr>
          <a:xfrm flipV="1">
            <a:off x="507492" y="6629399"/>
            <a:ext cx="8103108" cy="45719"/>
          </a:xfrm>
        </p:spPr>
        <p:txBody>
          <a:bodyPr>
            <a:normAutofit fontScale="25000" lnSpcReduction="20000"/>
          </a:bodyPr>
          <a:lstStyle/>
          <a:p>
            <a:r>
              <a:rPr lang="en-US" dirty="0" smtClean="0"/>
              <a:t>   </a:t>
            </a:r>
            <a:endParaRPr lang="en-US" dirty="0"/>
          </a:p>
        </p:txBody>
      </p:sp>
      <p:pic>
        <p:nvPicPr>
          <p:cNvPr id="8" name="Picture Placeholder 7" descr="X:\Family to Family Team\TOOLKITS\Life Course Tool Kit\Graphics\2015-circle.png"/>
          <p:cNvPicPr>
            <a:picLocks noGrp="1"/>
          </p:cNvPicPr>
          <p:nvPr>
            <p:ph type="pic" idx="1"/>
          </p:nvPr>
        </p:nvPicPr>
        <p:blipFill>
          <a:blip r:embed="rId3" cstate="email">
            <a:extLst>
              <a:ext uri="{28A0092B-C50C-407E-A947-70E740481C1C}">
                <a14:useLocalDpi xmlns:a14="http://schemas.microsoft.com/office/drawing/2010/main"/>
              </a:ext>
            </a:extLst>
          </a:blip>
          <a:srcRect/>
          <a:stretch>
            <a:fillRect/>
          </a:stretch>
        </p:blipFill>
        <p:spPr bwMode="auto">
          <a:prstGeom prst="rect">
            <a:avLst/>
          </a:prstGeom>
          <a:solidFill>
            <a:srgbClr val="FFFFFF">
              <a:shade val="85000"/>
            </a:srgbClr>
          </a:solidFill>
          <a:ln w="190500" cap="rnd">
            <a:noFill/>
          </a:ln>
          <a:effectLst/>
        </p:spPr>
      </p:pic>
    </p:spTree>
    <p:extLst>
      <p:ext uri="{BB962C8B-B14F-4D97-AF65-F5344CB8AC3E}">
        <p14:creationId xmlns:p14="http://schemas.microsoft.com/office/powerpoint/2010/main" val="235092044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Vertical Title 12"/>
          <p:cNvSpPr>
            <a:spLocks noGrp="1"/>
          </p:cNvSpPr>
          <p:nvPr>
            <p:ph type="title" orient="vert"/>
          </p:nvPr>
        </p:nvSpPr>
        <p:spPr>
          <a:xfrm>
            <a:off x="5943600" y="762000"/>
            <a:ext cx="3200400" cy="5410200"/>
          </a:xfrm>
        </p:spPr>
        <p:txBody>
          <a:bodyPr vert="horz">
            <a:normAutofit/>
          </a:bodyPr>
          <a:lstStyle/>
          <a:p>
            <a:pPr algn="ctr"/>
            <a:r>
              <a:rPr lang="en-US" sz="3000" dirty="0" smtClean="0">
                <a:solidFill>
                  <a:srgbClr val="7820BD"/>
                </a:solidFill>
                <a:latin typeface="Georgia"/>
                <a:cs typeface="Georgia"/>
              </a:rPr>
              <a:t>The Arc </a:t>
            </a:r>
            <a:r>
              <a:rPr lang="en-US" sz="3000" dirty="0" err="1" smtClean="0">
                <a:solidFill>
                  <a:srgbClr val="7820BD"/>
                </a:solidFill>
                <a:latin typeface="Georgia"/>
                <a:cs typeface="Georgia"/>
              </a:rPr>
              <a:t>StL</a:t>
            </a:r>
            <a:r>
              <a:rPr lang="en-US" sz="3000" dirty="0" smtClean="0">
                <a:solidFill>
                  <a:srgbClr val="7820BD"/>
                </a:solidFill>
                <a:latin typeface="Georgia"/>
                <a:cs typeface="Georgia"/>
              </a:rPr>
              <a:t/>
            </a:r>
            <a:br>
              <a:rPr lang="en-US" sz="3000" dirty="0" smtClean="0">
                <a:solidFill>
                  <a:srgbClr val="7820BD"/>
                </a:solidFill>
                <a:latin typeface="Georgia"/>
                <a:cs typeface="Georgia"/>
              </a:rPr>
            </a:br>
            <a:r>
              <a:rPr lang="en-US" sz="3000" dirty="0">
                <a:solidFill>
                  <a:srgbClr val="7820BD"/>
                </a:solidFill>
                <a:latin typeface="Georgia"/>
                <a:cs typeface="Georgia"/>
              </a:rPr>
              <a:t/>
            </a:r>
            <a:br>
              <a:rPr lang="en-US" sz="3000" dirty="0">
                <a:solidFill>
                  <a:srgbClr val="7820BD"/>
                </a:solidFill>
                <a:latin typeface="Georgia"/>
                <a:cs typeface="Georgia"/>
              </a:rPr>
            </a:br>
            <a:r>
              <a:rPr lang="en-US" sz="3000" dirty="0" smtClean="0">
                <a:solidFill>
                  <a:srgbClr val="7820BD"/>
                </a:solidFill>
                <a:latin typeface="Georgia"/>
                <a:cs typeface="Georgia"/>
              </a:rPr>
              <a:t>Problem Solving</a:t>
            </a:r>
            <a:br>
              <a:rPr lang="en-US" sz="3000" dirty="0" smtClean="0">
                <a:solidFill>
                  <a:srgbClr val="7820BD"/>
                </a:solidFill>
                <a:latin typeface="Georgia"/>
                <a:cs typeface="Georgia"/>
              </a:rPr>
            </a:br>
            <a:r>
              <a:rPr lang="en-US" sz="3000" dirty="0" smtClean="0">
                <a:solidFill>
                  <a:srgbClr val="7820BD"/>
                </a:solidFill>
                <a:latin typeface="Georgia"/>
                <a:cs typeface="Georgia"/>
              </a:rPr>
              <a:t>for</a:t>
            </a:r>
            <a:br>
              <a:rPr lang="en-US" sz="3000" dirty="0" smtClean="0">
                <a:solidFill>
                  <a:srgbClr val="7820BD"/>
                </a:solidFill>
                <a:latin typeface="Georgia"/>
                <a:cs typeface="Georgia"/>
              </a:rPr>
            </a:br>
            <a:r>
              <a:rPr lang="en-US" sz="3000" dirty="0" smtClean="0">
                <a:solidFill>
                  <a:srgbClr val="7820BD"/>
                </a:solidFill>
                <a:latin typeface="Georgia"/>
                <a:cs typeface="Georgia"/>
              </a:rPr>
              <a:t>Info and </a:t>
            </a:r>
            <a:r>
              <a:rPr lang="en-US" sz="3000" dirty="0">
                <a:solidFill>
                  <a:srgbClr val="7820BD"/>
                </a:solidFill>
                <a:latin typeface="Georgia"/>
                <a:cs typeface="Georgia"/>
              </a:rPr>
              <a:t>R</a:t>
            </a:r>
            <a:r>
              <a:rPr lang="en-US" sz="3000" dirty="0" smtClean="0">
                <a:solidFill>
                  <a:srgbClr val="7820BD"/>
                </a:solidFill>
                <a:latin typeface="Georgia"/>
                <a:cs typeface="Georgia"/>
              </a:rPr>
              <a:t>eferral</a:t>
            </a:r>
            <a:endParaRPr lang="en-US" sz="3000" dirty="0">
              <a:solidFill>
                <a:srgbClr val="7820BD"/>
              </a:solidFill>
              <a:latin typeface="Georgia"/>
              <a:cs typeface="Georgia"/>
            </a:endParaRPr>
          </a:p>
        </p:txBody>
      </p:sp>
      <p:sp>
        <p:nvSpPr>
          <p:cNvPr id="14" name="Vertical Text Placeholder 13"/>
          <p:cNvSpPr>
            <a:spLocks noGrp="1"/>
          </p:cNvSpPr>
          <p:nvPr>
            <p:ph type="body" orient="vert" idx="1"/>
          </p:nvPr>
        </p:nvSpPr>
        <p:spPr/>
        <p:txBody>
          <a:bodyPr/>
          <a:lstStyle/>
          <a:p>
            <a:r>
              <a:rPr lang="en-US" dirty="0" smtClean="0"/>
              <a:t>   </a:t>
            </a:r>
            <a:endParaRPr lang="en-US" dirty="0"/>
          </a:p>
        </p:txBody>
      </p:sp>
      <p:pic>
        <p:nvPicPr>
          <p:cNvPr id="12" name="Content Placeholder 11"/>
          <p:cNvPicPr>
            <a:picLocks noGrp="1" noChangeAspect="1"/>
          </p:cNvPicPr>
          <p:nvPr>
            <p:ph sz="half" idx="4294967295"/>
          </p:nvPr>
        </p:nvPicPr>
        <p:blipFill>
          <a:blip r:embed="rId3" cstate="email">
            <a:extLst>
              <a:ext uri="{28A0092B-C50C-407E-A947-70E740481C1C}">
                <a14:useLocalDpi xmlns:a14="http://schemas.microsoft.com/office/drawing/2010/main"/>
              </a:ext>
            </a:extLst>
          </a:blip>
          <a:srcRect/>
          <a:stretch>
            <a:fillRect/>
          </a:stretch>
        </p:blipFill>
        <p:spPr>
          <a:xfrm>
            <a:off x="0" y="142793"/>
            <a:ext cx="5951995" cy="6715207"/>
          </a:xfrm>
        </p:spPr>
      </p:pic>
    </p:spTree>
    <p:extLst>
      <p:ext uri="{BB962C8B-B14F-4D97-AF65-F5344CB8AC3E}">
        <p14:creationId xmlns:p14="http://schemas.microsoft.com/office/powerpoint/2010/main" val="221972400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0" y="228601"/>
            <a:ext cx="2781300" cy="1066799"/>
          </a:xfrm>
        </p:spPr>
        <p:txBody>
          <a:bodyPr/>
          <a:lstStyle/>
          <a:p>
            <a:r>
              <a:rPr lang="en-US" dirty="0" smtClean="0"/>
              <a:t>                 </a:t>
            </a:r>
            <a:endParaRPr lang="en-US" dirty="0"/>
          </a:p>
        </p:txBody>
      </p:sp>
      <p:pic>
        <p:nvPicPr>
          <p:cNvPr id="4" name="Content Placeholder 3" descr="loqw trajectory1.png"/>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218440" y="1168942"/>
            <a:ext cx="5562600" cy="3571592"/>
          </a:xfrm>
          <a:ln>
            <a:solidFill>
              <a:srgbClr val="000000"/>
            </a:solidFill>
          </a:ln>
        </p:spPr>
      </p:pic>
      <p:pic>
        <p:nvPicPr>
          <p:cNvPr id="5" name="Picture 4" descr="loqw trajectory2.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538928" y="3281680"/>
            <a:ext cx="5400174" cy="3495040"/>
          </a:xfrm>
          <a:prstGeom prst="rect">
            <a:avLst/>
          </a:prstGeom>
          <a:ln>
            <a:solidFill>
              <a:srgbClr val="000000"/>
            </a:solidFill>
          </a:ln>
        </p:spPr>
      </p:pic>
      <p:sp>
        <p:nvSpPr>
          <p:cNvPr id="3" name="TextBox 2"/>
          <p:cNvSpPr txBox="1"/>
          <p:nvPr/>
        </p:nvSpPr>
        <p:spPr>
          <a:xfrm>
            <a:off x="2458720" y="233680"/>
            <a:ext cx="4570482" cy="707886"/>
          </a:xfrm>
          <a:prstGeom prst="rect">
            <a:avLst/>
          </a:prstGeom>
          <a:noFill/>
        </p:spPr>
        <p:txBody>
          <a:bodyPr wrap="none" rtlCol="0">
            <a:spAutoFit/>
          </a:bodyPr>
          <a:lstStyle/>
          <a:p>
            <a:r>
              <a:rPr lang="en-US" sz="4000" dirty="0" smtClean="0">
                <a:solidFill>
                  <a:schemeClr val="accent1"/>
                </a:solidFill>
                <a:latin typeface="+mj-lt"/>
              </a:rPr>
              <a:t>Draft ISP Template</a:t>
            </a:r>
            <a:endParaRPr lang="en-US" sz="4000" dirty="0">
              <a:solidFill>
                <a:schemeClr val="accent1"/>
              </a:solidFill>
              <a:latin typeface="+mj-lt"/>
            </a:endParaRPr>
          </a:p>
        </p:txBody>
      </p:sp>
    </p:spTree>
    <p:extLst>
      <p:ext uri="{BB962C8B-B14F-4D97-AF65-F5344CB8AC3E}">
        <p14:creationId xmlns:p14="http://schemas.microsoft.com/office/powerpoint/2010/main" val="145261994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840" y="542282"/>
            <a:ext cx="2783839" cy="4100838"/>
          </a:xfrm>
        </p:spPr>
        <p:txBody>
          <a:bodyPr/>
          <a:lstStyle/>
          <a:p>
            <a:pPr algn="ctr"/>
            <a:r>
              <a:rPr lang="en-US" dirty="0" smtClean="0"/>
              <a:t>Organization:</a:t>
            </a:r>
            <a:br>
              <a:rPr lang="en-US" dirty="0" smtClean="0"/>
            </a:br>
            <a:r>
              <a:rPr lang="en-US" dirty="0"/>
              <a:t/>
            </a:r>
            <a:br>
              <a:rPr lang="en-US" dirty="0"/>
            </a:br>
            <a:r>
              <a:rPr lang="en-US" dirty="0" smtClean="0"/>
              <a:t>Hiring New Support Coordinators</a:t>
            </a:r>
            <a:endParaRPr lang="en-US" dirty="0"/>
          </a:p>
        </p:txBody>
      </p:sp>
      <p:sp>
        <p:nvSpPr>
          <p:cNvPr id="4" name="Content Placeholder 3"/>
          <p:cNvSpPr>
            <a:spLocks noGrp="1"/>
          </p:cNvSpPr>
          <p:nvPr>
            <p:ph idx="1"/>
          </p:nvPr>
        </p:nvSpPr>
        <p:spPr/>
        <p:txBody>
          <a:bodyPr/>
          <a:lstStyle/>
          <a:p>
            <a:pPr marL="0" indent="0">
              <a:buNone/>
            </a:pPr>
            <a:r>
              <a:rPr lang="en-US" dirty="0" smtClean="0"/>
              <a:t>    </a:t>
            </a:r>
            <a:endParaRPr lang="en-US" dirty="0"/>
          </a:p>
        </p:txBody>
      </p:sp>
      <p:sp>
        <p:nvSpPr>
          <p:cNvPr id="3" name="Text Placeholder 2"/>
          <p:cNvSpPr>
            <a:spLocks noGrp="1"/>
          </p:cNvSpPr>
          <p:nvPr>
            <p:ph type="body" sz="half" idx="2"/>
          </p:nvPr>
        </p:nvSpPr>
        <p:spPr>
          <a:xfrm>
            <a:off x="6206987" y="4582160"/>
            <a:ext cx="2357893" cy="1056640"/>
          </a:xfrm>
        </p:spPr>
        <p:txBody>
          <a:bodyPr/>
          <a:lstStyle/>
          <a:p>
            <a:r>
              <a:rPr lang="en-US" dirty="0" smtClean="0"/>
              <a:t>   </a:t>
            </a:r>
            <a:endParaRPr lang="en-US" dirty="0"/>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1320" y="203200"/>
            <a:ext cx="5029200" cy="6503768"/>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p14="http://schemas.microsoft.com/office/powerpoint/2010/main" val="78889808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t>  </a:t>
            </a:r>
            <a:endParaRPr lang="en-US" dirty="0"/>
          </a:p>
        </p:txBody>
      </p:sp>
      <p:pic>
        <p:nvPicPr>
          <p:cNvPr id="2050" name="Picture 2"/>
          <p:cNvPicPr>
            <a:picLocks noGrp="1" noChangeAspect="1" noChangeArrowheads="1"/>
          </p:cNvPicPr>
          <p:nvPr>
            <p:ph idx="4294967295"/>
          </p:nvPr>
        </p:nvPicPr>
        <p:blipFill>
          <a:blip r:embed="rId3" cstate="email">
            <a:extLst>
              <a:ext uri="{28A0092B-C50C-407E-A947-70E740481C1C}">
                <a14:useLocalDpi xmlns:a14="http://schemas.microsoft.com/office/drawing/2010/main"/>
              </a:ext>
            </a:extLst>
          </a:blip>
          <a:srcRect/>
          <a:stretch>
            <a:fillRect/>
          </a:stretch>
        </p:blipFill>
        <p:spPr bwMode="auto">
          <a:xfrm>
            <a:off x="946761" y="1158860"/>
            <a:ext cx="7100792" cy="5491177"/>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3" name="TextBox 2"/>
          <p:cNvSpPr txBox="1"/>
          <p:nvPr/>
        </p:nvSpPr>
        <p:spPr>
          <a:xfrm>
            <a:off x="762000" y="204559"/>
            <a:ext cx="7470315" cy="769441"/>
          </a:xfrm>
          <a:prstGeom prst="rect">
            <a:avLst/>
          </a:prstGeom>
          <a:noFill/>
        </p:spPr>
        <p:txBody>
          <a:bodyPr wrap="none" rtlCol="0">
            <a:spAutoFit/>
          </a:bodyPr>
          <a:lstStyle/>
          <a:p>
            <a:pPr algn="ctr"/>
            <a:r>
              <a:rPr lang="en-US" sz="4400" dirty="0" smtClean="0">
                <a:solidFill>
                  <a:schemeClr val="accent1"/>
                </a:solidFill>
                <a:latin typeface="+mj-lt"/>
              </a:rPr>
              <a:t>Team within an Organization</a:t>
            </a:r>
            <a:endParaRPr lang="en-US" sz="4400" dirty="0">
              <a:solidFill>
                <a:schemeClr val="accent1"/>
              </a:solidFill>
              <a:latin typeface="+mj-lt"/>
            </a:endParaRPr>
          </a:p>
        </p:txBody>
      </p:sp>
    </p:spTree>
    <p:extLst>
      <p:ext uri="{BB962C8B-B14F-4D97-AF65-F5344CB8AC3E}">
        <p14:creationId xmlns:p14="http://schemas.microsoft.com/office/powerpoint/2010/main" val="48889438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 y="397164"/>
            <a:ext cx="8189263" cy="1357746"/>
          </a:xfrm>
        </p:spPr>
        <p:txBody>
          <a:bodyPr>
            <a:normAutofit fontScale="90000"/>
          </a:bodyPr>
          <a:lstStyle/>
          <a:p>
            <a:r>
              <a:rPr lang="en-US" sz="4400" spc="0" dirty="0" smtClean="0"/>
              <a:t>Organizational Strategic Thinking:</a:t>
            </a:r>
            <a:br>
              <a:rPr lang="en-US" sz="4400" spc="0" dirty="0" smtClean="0"/>
            </a:br>
            <a:r>
              <a:rPr lang="en-US" sz="4400" spc="0" dirty="0" smtClean="0"/>
              <a:t>Evolving Day Habilitation Services</a:t>
            </a:r>
            <a:endParaRPr lang="en-US" sz="4400" spc="0" dirty="0"/>
          </a:p>
        </p:txBody>
      </p:sp>
      <p:pic>
        <p:nvPicPr>
          <p:cNvPr id="8" name="Content Placeholder 7" descr="LOQW community center STAR.pdf"/>
          <p:cNvPicPr>
            <a:picLocks noGrp="1" noChangeAspect="1"/>
          </p:cNvPicPr>
          <p:nvPr>
            <p:ph sz="half" idx="2"/>
          </p:nvPr>
        </p:nvPicPr>
        <p:blipFill>
          <a:blip r:embed="rId3" cstate="email">
            <a:extLst>
              <a:ext uri="{28A0092B-C50C-407E-A947-70E740481C1C}">
                <a14:useLocalDpi xmlns:a14="http://schemas.microsoft.com/office/drawing/2010/main"/>
              </a:ext>
            </a:extLst>
          </a:blip>
          <a:srcRect l="-1202" r="-1202"/>
          <a:stretch>
            <a:fillRect/>
          </a:stretch>
        </p:blipFill>
        <p:spPr>
          <a:xfrm>
            <a:off x="5181600" y="1828800"/>
            <a:ext cx="3810000" cy="4814854"/>
          </a:xfrm>
          <a:ln>
            <a:solidFill>
              <a:srgbClr val="000000"/>
            </a:solidFill>
          </a:ln>
        </p:spPr>
      </p:pic>
      <p:pic>
        <p:nvPicPr>
          <p:cNvPr id="10" name="Content Placeholder 9" descr="LOQWCommunity%20Center%20-%20Trajectory.pdf"/>
          <p:cNvPicPr>
            <a:picLocks noGrp="1" noChangeAspect="1"/>
          </p:cNvPicPr>
          <p:nvPr>
            <p:ph sz="half" idx="1"/>
          </p:nvPr>
        </p:nvPicPr>
        <p:blipFill>
          <a:blip r:embed="rId4" cstate="email">
            <a:extLst>
              <a:ext uri="{28A0092B-C50C-407E-A947-70E740481C1C}">
                <a14:useLocalDpi xmlns:a14="http://schemas.microsoft.com/office/drawing/2010/main"/>
              </a:ext>
            </a:extLst>
          </a:blip>
          <a:srcRect t="-541"/>
          <a:stretch>
            <a:fillRect/>
          </a:stretch>
        </p:blipFill>
        <p:spPr>
          <a:xfrm>
            <a:off x="167267" y="1981200"/>
            <a:ext cx="4832195" cy="3810000"/>
          </a:xfrm>
          <a:ln>
            <a:solidFill>
              <a:srgbClr val="000000"/>
            </a:solidFill>
          </a:ln>
        </p:spPr>
      </p:pic>
    </p:spTree>
    <p:extLst>
      <p:ext uri="{BB962C8B-B14F-4D97-AF65-F5344CB8AC3E}">
        <p14:creationId xmlns:p14="http://schemas.microsoft.com/office/powerpoint/2010/main" val="186994652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079581" cy="1658198"/>
          </a:xfrm>
        </p:spPr>
        <p:txBody>
          <a:bodyPr>
            <a:normAutofit/>
          </a:bodyPr>
          <a:lstStyle/>
          <a:p>
            <a:pPr algn="ctr"/>
            <a:r>
              <a:rPr lang="en-US" sz="4000" dirty="0" smtClean="0"/>
              <a:t>Organizational Strategic Thinking:</a:t>
            </a:r>
            <a:br>
              <a:rPr lang="en-US" sz="4000" dirty="0" smtClean="0"/>
            </a:br>
            <a:r>
              <a:rPr lang="en-US" sz="4000" dirty="0" smtClean="0"/>
              <a:t>LOQW and PCS </a:t>
            </a:r>
            <a:endParaRPr lang="en-US" sz="4000" dirty="0"/>
          </a:p>
        </p:txBody>
      </p:sp>
      <p:pic>
        <p:nvPicPr>
          <p:cNvPr id="4" name="Picture 3" descr="p5.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3000" y="2667000"/>
            <a:ext cx="3704927" cy="2823193"/>
          </a:xfrm>
          <a:prstGeom prst="rect">
            <a:avLst/>
          </a:prstGeom>
          <a:ln>
            <a:solidFill>
              <a:schemeClr val="tx1"/>
            </a:solidFill>
          </a:ln>
        </p:spPr>
      </p:pic>
      <p:pic>
        <p:nvPicPr>
          <p:cNvPr id="6" name="Picture 2"/>
          <p:cNvPicPr>
            <a:picLocks noGrp="1" noChangeAspect="1" noChangeArrowheads="1"/>
          </p:cNvPicPr>
          <p:nvPr>
            <p:ph sz="half" idx="1"/>
          </p:nvPr>
        </p:nvPicPr>
        <p:blipFill rotWithShape="1">
          <a:blip r:embed="rId4" cstate="email">
            <a:extLst>
              <a:ext uri="{28A0092B-C50C-407E-A947-70E740481C1C}">
                <a14:useLocalDpi xmlns:a14="http://schemas.microsoft.com/office/drawing/2010/main"/>
              </a:ext>
            </a:extLst>
          </a:blip>
          <a:srcRect l="-768" t="-179" r="-374" b="-1591"/>
          <a:stretch/>
        </p:blipFill>
        <p:spPr bwMode="auto">
          <a:xfrm>
            <a:off x="717847" y="1820254"/>
            <a:ext cx="3743058" cy="4873154"/>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p14="http://schemas.microsoft.com/office/powerpoint/2010/main" val="130730879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92919" y="264161"/>
            <a:ext cx="8079581" cy="1584960"/>
          </a:xfrm>
        </p:spPr>
        <p:txBody>
          <a:bodyPr>
            <a:normAutofit/>
          </a:bodyPr>
          <a:lstStyle/>
          <a:p>
            <a:pPr algn="ctr"/>
            <a:r>
              <a:rPr lang="en-US" sz="4400" dirty="0" smtClean="0"/>
              <a:t>Organizational Change:</a:t>
            </a:r>
            <a:endParaRPr lang="en-US" sz="4400" dirty="0"/>
          </a:p>
        </p:txBody>
      </p:sp>
      <p:pic>
        <p:nvPicPr>
          <p:cNvPr id="3074"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bwMode="auto">
          <a:xfrm>
            <a:off x="1586256" y="2440940"/>
            <a:ext cx="6068961" cy="3765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
        <p:nvSpPr>
          <p:cNvPr id="6" name="Text Placeholder 5"/>
          <p:cNvSpPr>
            <a:spLocks noGrp="1"/>
          </p:cNvSpPr>
          <p:nvPr>
            <p:ph type="body" sz="half" idx="4294967295"/>
          </p:nvPr>
        </p:nvSpPr>
        <p:spPr>
          <a:xfrm>
            <a:off x="822960" y="1336040"/>
            <a:ext cx="7289800" cy="533400"/>
          </a:xfrm>
        </p:spPr>
        <p:txBody>
          <a:bodyPr>
            <a:noAutofit/>
          </a:bodyPr>
          <a:lstStyle/>
          <a:p>
            <a:pPr algn="ctr"/>
            <a:r>
              <a:rPr lang="en-US" sz="3200" i="1" dirty="0" smtClean="0">
                <a:solidFill>
                  <a:schemeClr val="accent1"/>
                </a:solidFill>
                <a:latin typeface="+mj-lt"/>
              </a:rPr>
              <a:t>Website organized around </a:t>
            </a:r>
            <a:r>
              <a:rPr lang="en-US" sz="3200" i="1" dirty="0" err="1" smtClean="0">
                <a:solidFill>
                  <a:schemeClr val="accent1"/>
                </a:solidFill>
                <a:latin typeface="+mj-lt"/>
              </a:rPr>
              <a:t>LifeCourse</a:t>
            </a:r>
            <a:endParaRPr lang="en-US" sz="3200" i="1" dirty="0">
              <a:solidFill>
                <a:schemeClr val="accent1"/>
              </a:solidFill>
              <a:latin typeface="+mj-lt"/>
            </a:endParaRPr>
          </a:p>
        </p:txBody>
      </p:sp>
    </p:spTree>
    <p:extLst>
      <p:ext uri="{BB962C8B-B14F-4D97-AF65-F5344CB8AC3E}">
        <p14:creationId xmlns:p14="http://schemas.microsoft.com/office/powerpoint/2010/main" val="185106036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5963" y="428968"/>
            <a:ext cx="8732664" cy="1658198"/>
          </a:xfrm>
        </p:spPr>
        <p:txBody>
          <a:bodyPr/>
          <a:lstStyle/>
          <a:p>
            <a:pPr algn="ctr"/>
            <a:r>
              <a:rPr lang="en-US" b="1" dirty="0" smtClean="0"/>
              <a:t>Mo DD State Agency</a:t>
            </a:r>
            <a:br>
              <a:rPr lang="en-US" b="1" dirty="0" smtClean="0"/>
            </a:br>
            <a:r>
              <a:rPr lang="en-US" b="1" dirty="0" err="1" smtClean="0"/>
              <a:t>LifeCourse</a:t>
            </a:r>
            <a:r>
              <a:rPr lang="en-US" b="1" dirty="0" smtClean="0"/>
              <a:t> Focus</a:t>
            </a:r>
            <a:endParaRPr lang="en-US" b="1" dirty="0"/>
          </a:p>
        </p:txBody>
      </p:sp>
      <p:pic>
        <p:nvPicPr>
          <p:cNvPr id="8" name="Content Placeholder 7"/>
          <p:cNvPicPr>
            <a:picLocks noGrp="1" noChangeAspect="1"/>
          </p:cNvPicPr>
          <p:nvPr>
            <p:ph sz="half" idx="1"/>
          </p:nvPr>
        </p:nvPicPr>
        <p:blipFill>
          <a:blip r:embed="rId3" cstate="email">
            <a:extLst>
              <a:ext uri="{28A0092B-C50C-407E-A947-70E740481C1C}">
                <a14:useLocalDpi xmlns:a14="http://schemas.microsoft.com/office/drawing/2010/main"/>
              </a:ext>
            </a:extLst>
          </a:blip>
          <a:srcRect t="-109" b="-109"/>
          <a:stretch>
            <a:fillRect/>
          </a:stretch>
        </p:blipFill>
        <p:spPr>
          <a:xfrm>
            <a:off x="573603" y="2479063"/>
            <a:ext cx="4037009" cy="3128908"/>
          </a:xfrm>
          <a:ln>
            <a:solidFill>
              <a:srgbClr val="000000"/>
            </a:solidFill>
          </a:ln>
        </p:spPr>
      </p:pic>
      <p:sp>
        <p:nvSpPr>
          <p:cNvPr id="9" name="Content Placeholder 8"/>
          <p:cNvSpPr>
            <a:spLocks noGrp="1"/>
          </p:cNvSpPr>
          <p:nvPr>
            <p:ph sz="half" idx="2"/>
          </p:nvPr>
        </p:nvSpPr>
        <p:spPr>
          <a:xfrm>
            <a:off x="4814908" y="2590800"/>
            <a:ext cx="3719491" cy="4267200"/>
          </a:xfrm>
        </p:spPr>
        <p:txBody>
          <a:bodyPr/>
          <a:lstStyle/>
          <a:p>
            <a:r>
              <a:rPr lang="en-US" sz="3200" dirty="0" smtClean="0">
                <a:solidFill>
                  <a:schemeClr val="accent1"/>
                </a:solidFill>
                <a:latin typeface="+mj-lt"/>
              </a:rPr>
              <a:t>New Mo Quality Outcomes</a:t>
            </a:r>
            <a:endParaRPr lang="en-US" sz="3200" dirty="0">
              <a:solidFill>
                <a:schemeClr val="accent1"/>
              </a:solidFill>
              <a:latin typeface="+mj-lt"/>
            </a:endParaRPr>
          </a:p>
          <a:p>
            <a:r>
              <a:rPr lang="en-US" sz="3200" dirty="0" smtClean="0">
                <a:solidFill>
                  <a:schemeClr val="accent1"/>
                </a:solidFill>
                <a:latin typeface="+mj-lt"/>
              </a:rPr>
              <a:t>ISP Guidelines</a:t>
            </a:r>
            <a:endParaRPr lang="en-US" sz="3200" dirty="0">
              <a:solidFill>
                <a:schemeClr val="accent1"/>
              </a:solidFill>
              <a:latin typeface="+mj-lt"/>
            </a:endParaRPr>
          </a:p>
          <a:p>
            <a:r>
              <a:rPr lang="en-US" sz="3200" dirty="0" smtClean="0">
                <a:solidFill>
                  <a:schemeClr val="accent1"/>
                </a:solidFill>
                <a:latin typeface="+mj-lt"/>
              </a:rPr>
              <a:t>Service Coordinator Manual</a:t>
            </a:r>
          </a:p>
          <a:p>
            <a:endParaRPr lang="en-US" dirty="0"/>
          </a:p>
        </p:txBody>
      </p:sp>
    </p:spTree>
    <p:extLst>
      <p:ext uri="{BB962C8B-B14F-4D97-AF65-F5344CB8AC3E}">
        <p14:creationId xmlns:p14="http://schemas.microsoft.com/office/powerpoint/2010/main" val="242689685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mployment-bookle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940000">
            <a:off x="4291546" y="2333639"/>
            <a:ext cx="2037423" cy="2660871"/>
          </a:xfrm>
          <a:prstGeom prst="rect">
            <a:avLst/>
          </a:prstGeom>
          <a:ln>
            <a:solidFill>
              <a:schemeClr val="tx1"/>
            </a:solidFill>
          </a:ln>
        </p:spPr>
      </p:pic>
      <p:sp>
        <p:nvSpPr>
          <p:cNvPr id="2" name="Title 1"/>
          <p:cNvSpPr>
            <a:spLocks noGrp="1"/>
          </p:cNvSpPr>
          <p:nvPr>
            <p:ph type="title"/>
          </p:nvPr>
        </p:nvSpPr>
        <p:spPr>
          <a:xfrm>
            <a:off x="3999760" y="447491"/>
            <a:ext cx="4985482" cy="1123950"/>
          </a:xfrm>
        </p:spPr>
        <p:txBody>
          <a:bodyPr>
            <a:noAutofit/>
          </a:bodyPr>
          <a:lstStyle/>
          <a:p>
            <a:pPr algn="ctr"/>
            <a:r>
              <a:rPr lang="en-US" sz="3600" spc="0" dirty="0" err="1" smtClean="0">
                <a:solidFill>
                  <a:srgbClr val="7030A0"/>
                </a:solidFill>
              </a:rPr>
              <a:t>LifeCourse</a:t>
            </a:r>
            <a:r>
              <a:rPr lang="en-US" sz="3600" spc="0" dirty="0" smtClean="0">
                <a:solidFill>
                  <a:srgbClr val="7030A0"/>
                </a:solidFill>
              </a:rPr>
              <a:t> </a:t>
            </a:r>
            <a:br>
              <a:rPr lang="en-US" sz="3600" spc="0" dirty="0" smtClean="0">
                <a:solidFill>
                  <a:srgbClr val="7030A0"/>
                </a:solidFill>
              </a:rPr>
            </a:br>
            <a:r>
              <a:rPr lang="en-US" sz="3600" spc="0" dirty="0" smtClean="0">
                <a:solidFill>
                  <a:srgbClr val="7030A0"/>
                </a:solidFill>
              </a:rPr>
              <a:t>Educational Materials </a:t>
            </a:r>
            <a:endParaRPr lang="en-US" sz="3600" spc="0" dirty="0">
              <a:solidFill>
                <a:srgbClr val="7030A0"/>
              </a:solidFill>
            </a:endParaRPr>
          </a:p>
        </p:txBody>
      </p:sp>
      <p:pic>
        <p:nvPicPr>
          <p:cNvPr id="9"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20000">
            <a:off x="6161808" y="1967825"/>
            <a:ext cx="2020474" cy="2614221"/>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8" name="Picture 7" descr="lifecourse-experiences-and-questions booklet.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737261">
            <a:off x="6287824" y="3461080"/>
            <a:ext cx="1968916" cy="2549230"/>
          </a:xfrm>
          <a:prstGeom prst="rect">
            <a:avLst/>
          </a:prstGeom>
          <a:ln>
            <a:solidFill>
              <a:schemeClr val="tx1"/>
            </a:solidFill>
          </a:ln>
        </p:spPr>
      </p:pic>
      <p:pic>
        <p:nvPicPr>
          <p:cNvPr id="5" name="Picture 4" descr="f2f-folder-screenshot-7th.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29034" y="3772611"/>
            <a:ext cx="1891362" cy="2524980"/>
          </a:xfrm>
          <a:prstGeom prst="rect">
            <a:avLst/>
          </a:prstGeom>
          <a:ln>
            <a:solidFill>
              <a:schemeClr val="tx1"/>
            </a:solidFill>
          </a:ln>
        </p:spPr>
      </p:pic>
      <p:sp>
        <p:nvSpPr>
          <p:cNvPr id="3" name="Content Placeholder 2"/>
          <p:cNvSpPr>
            <a:spLocks noGrp="1"/>
          </p:cNvSpPr>
          <p:nvPr>
            <p:ph idx="1"/>
          </p:nvPr>
        </p:nvSpPr>
        <p:spPr>
          <a:xfrm>
            <a:off x="867374" y="1362904"/>
            <a:ext cx="8065294" cy="5086350"/>
          </a:xfrm>
        </p:spPr>
        <p:txBody>
          <a:bodyPr/>
          <a:lstStyle/>
          <a:p>
            <a:r>
              <a:rPr lang="en-US" dirty="0" smtClean="0"/>
              <a:t>   </a:t>
            </a:r>
            <a:endParaRPr lang="en-US" dirty="0"/>
          </a:p>
        </p:txBody>
      </p:sp>
      <p:pic>
        <p:nvPicPr>
          <p:cNvPr id="10" name="Picture 9"/>
          <p:cNvPicPr>
            <a:picLocks noChangeAspect="1"/>
          </p:cNvPicPr>
          <p:nvPr/>
        </p:nvPicPr>
        <p:blipFill>
          <a:blip r:embed="rId7">
            <a:extLst>
              <a:ext uri="{28A0092B-C50C-407E-A947-70E740481C1C}">
                <a14:useLocalDpi xmlns:a14="http://schemas.microsoft.com/office/drawing/2010/main"/>
              </a:ext>
            </a:extLst>
          </a:blip>
          <a:stretch>
            <a:fillRect/>
          </a:stretch>
        </p:blipFill>
        <p:spPr>
          <a:xfrm rot="20710448">
            <a:off x="463543" y="2480031"/>
            <a:ext cx="1737360" cy="221933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a:ext>
            </a:extLst>
          </a:blip>
          <a:stretch>
            <a:fillRect/>
          </a:stretch>
        </p:blipFill>
        <p:spPr>
          <a:xfrm rot="535339">
            <a:off x="1648619" y="2122321"/>
            <a:ext cx="2194560" cy="1706879"/>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a:ext>
            </a:extLst>
          </a:blip>
          <a:stretch>
            <a:fillRect/>
          </a:stretch>
        </p:blipFill>
        <p:spPr>
          <a:xfrm rot="21322713">
            <a:off x="1087764" y="3978565"/>
            <a:ext cx="2194560" cy="1699014"/>
          </a:xfrm>
          <a:prstGeom prst="rect">
            <a:avLst/>
          </a:prstGeom>
        </p:spPr>
      </p:pic>
      <p:sp>
        <p:nvSpPr>
          <p:cNvPr id="14" name="Title 1"/>
          <p:cNvSpPr txBox="1">
            <a:spLocks/>
          </p:cNvSpPr>
          <p:nvPr/>
        </p:nvSpPr>
        <p:spPr>
          <a:xfrm>
            <a:off x="-151650" y="467186"/>
            <a:ext cx="4429035" cy="11239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lgn="ctr"/>
            <a:r>
              <a:rPr lang="en-US" sz="3600" spc="0" dirty="0" err="1" smtClean="0">
                <a:solidFill>
                  <a:srgbClr val="7030A0"/>
                </a:solidFill>
              </a:rPr>
              <a:t>LifeCourse</a:t>
            </a:r>
            <a:r>
              <a:rPr lang="en-US" sz="3600" spc="0" dirty="0" smtClean="0">
                <a:solidFill>
                  <a:srgbClr val="7030A0"/>
                </a:solidFill>
              </a:rPr>
              <a:t> </a:t>
            </a:r>
            <a:br>
              <a:rPr lang="en-US" sz="3600" spc="0" dirty="0" smtClean="0">
                <a:solidFill>
                  <a:srgbClr val="7030A0"/>
                </a:solidFill>
              </a:rPr>
            </a:br>
            <a:r>
              <a:rPr lang="en-US" sz="3600" spc="0" dirty="0" smtClean="0">
                <a:solidFill>
                  <a:srgbClr val="7030A0"/>
                </a:solidFill>
              </a:rPr>
              <a:t>Tools</a:t>
            </a:r>
            <a:endParaRPr lang="en-US" sz="3600" spc="0" dirty="0">
              <a:solidFill>
                <a:srgbClr val="7030A0"/>
              </a:solidFill>
            </a:endParaRPr>
          </a:p>
        </p:txBody>
      </p:sp>
      <p:sp>
        <p:nvSpPr>
          <p:cNvPr id="15" name="TextBox 14"/>
          <p:cNvSpPr txBox="1"/>
          <p:nvPr/>
        </p:nvSpPr>
        <p:spPr>
          <a:xfrm>
            <a:off x="232252" y="5913599"/>
            <a:ext cx="4149156" cy="584776"/>
          </a:xfrm>
          <a:prstGeom prst="rect">
            <a:avLst/>
          </a:prstGeom>
          <a:noFill/>
        </p:spPr>
        <p:txBody>
          <a:bodyPr wrap="square" rtlCol="0">
            <a:spAutoFit/>
          </a:bodyPr>
          <a:lstStyle/>
          <a:p>
            <a:pPr algn="ctr"/>
            <a:r>
              <a:rPr lang="en-US" sz="3200" dirty="0" smtClean="0"/>
              <a:t>Lifecoursetools.com</a:t>
            </a:r>
            <a:endParaRPr lang="en-US" sz="3200" dirty="0"/>
          </a:p>
        </p:txBody>
      </p:sp>
    </p:spTree>
    <p:extLst>
      <p:ext uri="{BB962C8B-B14F-4D97-AF65-F5344CB8AC3E}">
        <p14:creationId xmlns:p14="http://schemas.microsoft.com/office/powerpoint/2010/main" val="41928893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11072"/>
            <a:ext cx="9144000" cy="1446928"/>
          </a:xfrm>
        </p:spPr>
        <p:txBody>
          <a:bodyPr>
            <a:noAutofit/>
          </a:bodyPr>
          <a:lstStyle/>
          <a:p>
            <a:r>
              <a:rPr lang="en-US" sz="3600" cap="all" spc="0" dirty="0" smtClean="0">
                <a:solidFill>
                  <a:schemeClr val="tx1"/>
                </a:solidFill>
              </a:rPr>
              <a:t>Guiding Principles For the  </a:t>
            </a:r>
            <a:br>
              <a:rPr lang="en-US" sz="3600" cap="all" spc="0" dirty="0" smtClean="0">
                <a:solidFill>
                  <a:schemeClr val="tx1"/>
                </a:solidFill>
              </a:rPr>
            </a:br>
            <a:r>
              <a:rPr lang="en-US" sz="3600" cap="all" spc="0" dirty="0" smtClean="0">
                <a:solidFill>
                  <a:schemeClr val="tx1"/>
                </a:solidFill>
              </a:rPr>
              <a:t>Supporting families            </a:t>
            </a:r>
            <a:r>
              <a:rPr lang="en-US" sz="3600" cap="all" spc="0" dirty="0" err="1" smtClean="0">
                <a:solidFill>
                  <a:schemeClr val="tx1"/>
                </a:solidFill>
              </a:rPr>
              <a:t>LifeCourse</a:t>
            </a:r>
            <a:r>
              <a:rPr lang="en-US" sz="3600" cap="all" spc="0" dirty="0" smtClean="0">
                <a:solidFill>
                  <a:schemeClr val="tx1"/>
                </a:solidFill>
              </a:rPr>
              <a:t> Framework</a:t>
            </a:r>
            <a:endParaRPr lang="en-US" sz="3600" dirty="0">
              <a:solidFill>
                <a:schemeClr val="tx1"/>
              </a:solidFill>
            </a:endParaRPr>
          </a:p>
        </p:txBody>
      </p:sp>
      <p:pic>
        <p:nvPicPr>
          <p:cNvPr id="6" name="Picture Placeholder 5"/>
          <p:cNvPicPr>
            <a:picLocks noGrp="1" noChangeAspect="1"/>
          </p:cNvPicPr>
          <p:nvPr>
            <p:ph type="pic" idx="1"/>
          </p:nvPr>
        </p:nvPicPr>
        <p:blipFill rotWithShape="1">
          <a:blip r:embed="rId3" cstate="print">
            <a:extLst>
              <a:ext uri="{28A0092B-C50C-407E-A947-70E740481C1C}">
                <a14:useLocalDpi xmlns:a14="http://schemas.microsoft.com/office/drawing/2010/main"/>
              </a:ext>
            </a:extLst>
          </a:blip>
          <a:srcRect/>
          <a:stretch/>
        </p:blipFill>
        <p:spPr/>
      </p:pic>
      <p:sp>
        <p:nvSpPr>
          <p:cNvPr id="5" name="Text Placeholder 2"/>
          <p:cNvSpPr txBox="1">
            <a:spLocks/>
          </p:cNvSpPr>
          <p:nvPr/>
        </p:nvSpPr>
        <p:spPr>
          <a:xfrm>
            <a:off x="2133600" y="6096000"/>
            <a:ext cx="7010400" cy="1143000"/>
          </a:xfrm>
          <a:prstGeom prst="rect">
            <a:avLst/>
          </a:prstGeom>
        </p:spPr>
        <p:txBody>
          <a:bodyPr vert="horz" lIns="91440" tIns="45720" rIns="91440" bIns="45720" rtlCol="0" anchor="t">
            <a:normAutofit/>
          </a:bodyPr>
          <a:lstStyle>
            <a:lvl1pPr marL="0" indent="0" algn="l" defTabSz="914400" rtl="0" eaLnBrk="1" latinLnBrk="0" hangingPunct="1">
              <a:lnSpc>
                <a:spcPct val="85000"/>
              </a:lnSpc>
              <a:spcBef>
                <a:spcPts val="1300"/>
              </a:spcBef>
              <a:buFont typeface="Arial" pitchFamily="34" charset="0"/>
              <a:buNone/>
              <a:defRPr sz="2800" kern="1200">
                <a:solidFill>
                  <a:schemeClr val="tx1"/>
                </a:solidFill>
                <a:latin typeface="+mj-lt"/>
                <a:ea typeface="+mn-ea"/>
                <a:cs typeface="+mn-cs"/>
              </a:defRPr>
            </a:lvl1pPr>
            <a:lvl2pPr marL="457200" indent="0" algn="l" defTabSz="914400" rtl="0" eaLnBrk="1" latinLnBrk="0" hangingPunct="1">
              <a:lnSpc>
                <a:spcPct val="85000"/>
              </a:lnSpc>
              <a:spcBef>
                <a:spcPts val="6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1600" i="1" kern="1200">
                <a:solidFill>
                  <a:schemeClr val="tx1">
                    <a:tint val="7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9pPr>
          </a:lstStyle>
          <a:p>
            <a:pPr fontAlgn="auto">
              <a:spcAft>
                <a:spcPts val="0"/>
              </a:spcAft>
              <a:defRPr/>
            </a:pPr>
            <a:endParaRPr lang="en-US" dirty="0">
              <a:solidFill>
                <a:sysClr val="windowText" lastClr="000000"/>
              </a:solidFill>
              <a:latin typeface="Georgia"/>
            </a:endParaRPr>
          </a:p>
        </p:txBody>
      </p:sp>
      <p:sp>
        <p:nvSpPr>
          <p:cNvPr id="7" name="Text Placeholder 4"/>
          <p:cNvSpPr txBox="1">
            <a:spLocks/>
          </p:cNvSpPr>
          <p:nvPr/>
        </p:nvSpPr>
        <p:spPr bwMode="auto">
          <a:xfrm>
            <a:off x="38100" y="4267200"/>
            <a:ext cx="7772400" cy="150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1pPr>
            <a:lvl2pPr marL="457200" indent="0" algn="l" rtl="0" eaLnBrk="0" fontAlgn="base" hangingPunct="0">
              <a:spcBef>
                <a:spcPct val="20000"/>
              </a:spcBef>
              <a:spcAft>
                <a:spcPct val="0"/>
              </a:spcAft>
              <a:buFont typeface="Arial" panose="020B0604020202020204" pitchFamily="34" charset="0"/>
              <a:buNone/>
              <a:defRPr sz="1800" kern="1200">
                <a:solidFill>
                  <a:schemeClr val="tx1">
                    <a:tint val="75000"/>
                  </a:schemeClr>
                </a:solidFill>
                <a:latin typeface="+mn-lt"/>
                <a:ea typeface="+mn-ea"/>
                <a:cs typeface="+mn-cs"/>
              </a:defRPr>
            </a:lvl2pPr>
            <a:lvl3pPr marL="914400" indent="0" algn="l" rtl="0" eaLnBrk="0" fontAlgn="base" hangingPunct="0">
              <a:spcBef>
                <a:spcPct val="20000"/>
              </a:spcBef>
              <a:spcAft>
                <a:spcPct val="0"/>
              </a:spcAft>
              <a:buFont typeface="Arial" panose="020B0604020202020204" pitchFamily="34" charset="0"/>
              <a:buNone/>
              <a:defRPr sz="1600" kern="1200">
                <a:solidFill>
                  <a:schemeClr val="tx1">
                    <a:tint val="75000"/>
                  </a:schemeClr>
                </a:solidFill>
                <a:latin typeface="+mn-lt"/>
                <a:ea typeface="+mn-ea"/>
                <a:cs typeface="+mn-cs"/>
              </a:defRPr>
            </a:lvl3pPr>
            <a:lvl4pPr marL="1371600" indent="0" algn="l" rtl="0" eaLnBrk="0" fontAlgn="base" hangingPunct="0">
              <a:spcBef>
                <a:spcPct val="20000"/>
              </a:spcBef>
              <a:spcAft>
                <a:spcPct val="0"/>
              </a:spcAft>
              <a:buFont typeface="Arial" panose="020B0604020202020204" pitchFamily="34" charset="0"/>
              <a:buNone/>
              <a:defRPr sz="1400" kern="1200">
                <a:solidFill>
                  <a:schemeClr val="tx1">
                    <a:tint val="75000"/>
                  </a:schemeClr>
                </a:solidFill>
                <a:latin typeface="+mn-lt"/>
                <a:ea typeface="+mn-ea"/>
                <a:cs typeface="+mn-cs"/>
              </a:defRPr>
            </a:lvl4pPr>
            <a:lvl5pPr marL="1828800" indent="0" algn="l" rtl="0" eaLnBrk="0" fontAlgn="base" hangingPunct="0">
              <a:spcBef>
                <a:spcPct val="20000"/>
              </a:spcBef>
              <a:spcAft>
                <a:spcPct val="0"/>
              </a:spcAft>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tx1"/>
              </a:solidFill>
              <a:effectLst/>
              <a:uLnTx/>
              <a:uFillTx/>
              <a:latin typeface="+mj-lt"/>
              <a:ea typeface="+mn-ea"/>
              <a:cs typeface="+mn-cs"/>
            </a:endParaRPr>
          </a:p>
        </p:txBody>
      </p:sp>
    </p:spTree>
    <p:extLst>
      <p:ext uri="{BB962C8B-B14F-4D97-AF65-F5344CB8AC3E}">
        <p14:creationId xmlns:p14="http://schemas.microsoft.com/office/powerpoint/2010/main" val="85010952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50211" y="470995"/>
            <a:ext cx="8079581" cy="1658198"/>
          </a:xfrm>
        </p:spPr>
        <p:txBody>
          <a:bodyPr/>
          <a:lstStyle/>
          <a:p>
            <a:r>
              <a:rPr lang="en-US" dirty="0" smtClean="0"/>
              <a:t>Integrated </a:t>
            </a:r>
            <a:r>
              <a:rPr lang="en-US" dirty="0"/>
              <a:t>O</a:t>
            </a:r>
            <a:r>
              <a:rPr lang="en-US" dirty="0" smtClean="0"/>
              <a:t>ptions </a:t>
            </a:r>
            <a:br>
              <a:rPr lang="en-US" dirty="0" smtClean="0"/>
            </a:br>
            <a:r>
              <a:rPr lang="en-US" dirty="0" smtClean="0"/>
              <a:t>Support Stars</a:t>
            </a:r>
            <a:endParaRPr lang="en-US" dirty="0"/>
          </a:p>
        </p:txBody>
      </p:sp>
      <p:grpSp>
        <p:nvGrpSpPr>
          <p:cNvPr id="13" name="Group 12"/>
          <p:cNvGrpSpPr/>
          <p:nvPr/>
        </p:nvGrpSpPr>
        <p:grpSpPr>
          <a:xfrm>
            <a:off x="674406" y="2209285"/>
            <a:ext cx="3627234" cy="3181756"/>
            <a:chOff x="345205" y="1633950"/>
            <a:chExt cx="3627234" cy="3181756"/>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43639" y="1633950"/>
              <a:ext cx="1828800" cy="2393668"/>
            </a:xfrm>
            <a:prstGeom prst="rect">
              <a:avLst/>
            </a:prstGeom>
            <a:ln w="3175">
              <a:solidFill>
                <a:schemeClr val="tx1"/>
              </a:solidFill>
            </a:ln>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357485">
              <a:off x="345205" y="2060536"/>
              <a:ext cx="2331527" cy="2755170"/>
            </a:xfrm>
            <a:prstGeom prst="rect">
              <a:avLst/>
            </a:prstGeom>
            <a:ln w="3175">
              <a:solidFill>
                <a:schemeClr val="tx1"/>
              </a:solidFill>
            </a:ln>
          </p:spPr>
        </p:pic>
      </p:grpSp>
      <p:grpSp>
        <p:nvGrpSpPr>
          <p:cNvPr id="14" name="Group 13"/>
          <p:cNvGrpSpPr/>
          <p:nvPr/>
        </p:nvGrpSpPr>
        <p:grpSpPr>
          <a:xfrm rot="890434">
            <a:off x="2366463" y="3444296"/>
            <a:ext cx="6227465" cy="3471230"/>
            <a:chOff x="3320821" y="3201145"/>
            <a:chExt cx="6227465" cy="3471230"/>
          </a:xfrm>
        </p:grpSpPr>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709566">
              <a:off x="7536606" y="3201145"/>
              <a:ext cx="2011680" cy="2404266"/>
            </a:xfrm>
            <a:prstGeom prst="rect">
              <a:avLst/>
            </a:prstGeom>
            <a:ln w="3175">
              <a:solidFill>
                <a:schemeClr val="tx1"/>
              </a:solidFill>
            </a:ln>
          </p:spPr>
        </p:pic>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0806484">
              <a:off x="5915153" y="3445241"/>
              <a:ext cx="2011680" cy="2363723"/>
            </a:xfrm>
            <a:prstGeom prst="rect">
              <a:avLst/>
            </a:prstGeom>
            <a:ln w="3175">
              <a:solidFill>
                <a:schemeClr val="tx1"/>
              </a:solidFill>
            </a:ln>
          </p:spPr>
        </p:pic>
        <p:pic>
          <p:nvPicPr>
            <p:cNvPr id="5" name="Picture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0340644">
              <a:off x="4658522" y="3876177"/>
              <a:ext cx="2011680" cy="2371452"/>
            </a:xfrm>
            <a:prstGeom prst="rect">
              <a:avLst/>
            </a:prstGeom>
            <a:ln w="3175">
              <a:solidFill>
                <a:schemeClr val="tx1"/>
              </a:solidFill>
            </a:ln>
          </p:spPr>
        </p:pic>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0481153">
              <a:off x="3320821" y="4297016"/>
              <a:ext cx="2011680" cy="2375359"/>
            </a:xfrm>
            <a:prstGeom prst="rect">
              <a:avLst/>
            </a:prstGeom>
            <a:ln w="3175">
              <a:solidFill>
                <a:schemeClr val="tx1"/>
              </a:solidFill>
            </a:ln>
          </p:spPr>
        </p:pic>
      </p:grpSp>
      <p:grpSp>
        <p:nvGrpSpPr>
          <p:cNvPr id="12" name="Group 11"/>
          <p:cNvGrpSpPr/>
          <p:nvPr/>
        </p:nvGrpSpPr>
        <p:grpSpPr>
          <a:xfrm>
            <a:off x="4703792" y="2426027"/>
            <a:ext cx="3473231" cy="2697476"/>
            <a:chOff x="4197421" y="1873844"/>
            <a:chExt cx="3473231" cy="2697476"/>
          </a:xfrm>
        </p:grpSpPr>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884487">
              <a:off x="5841852" y="2349294"/>
              <a:ext cx="1828800" cy="2179496"/>
            </a:xfrm>
            <a:prstGeom prst="rect">
              <a:avLst/>
            </a:prstGeom>
            <a:ln w="3175">
              <a:solidFill>
                <a:schemeClr val="tx1"/>
              </a:solidFill>
            </a:ln>
          </p:spPr>
        </p:pic>
        <p:pic>
          <p:nvPicPr>
            <p:cNvPr id="6" name="Picture 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1338928">
              <a:off x="4197421" y="1873844"/>
              <a:ext cx="2278703" cy="2697476"/>
            </a:xfrm>
            <a:prstGeom prst="rect">
              <a:avLst/>
            </a:prstGeom>
            <a:ln w="3175">
              <a:solidFill>
                <a:schemeClr val="tx1"/>
              </a:solidFill>
            </a:ln>
          </p:spPr>
        </p:pic>
      </p:grpSp>
      <p:pic>
        <p:nvPicPr>
          <p:cNvPr id="15" name="Picture 14"/>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282489" y="581068"/>
            <a:ext cx="3657600" cy="2369833"/>
          </a:xfrm>
          <a:prstGeom prst="rect">
            <a:avLst/>
          </a:prstGeom>
          <a:ln w="3175">
            <a:solidFill>
              <a:schemeClr val="tx1"/>
            </a:solidFill>
          </a:ln>
        </p:spPr>
      </p:pic>
    </p:spTree>
    <p:extLst>
      <p:ext uri="{BB962C8B-B14F-4D97-AF65-F5344CB8AC3E}">
        <p14:creationId xmlns:p14="http://schemas.microsoft.com/office/powerpoint/2010/main" val="189861433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Focus on…. Life stages</a:t>
            </a:r>
            <a:endParaRPr lang="en-US" dirty="0"/>
          </a:p>
        </p:txBody>
      </p:sp>
      <p:pic>
        <p:nvPicPr>
          <p:cNvPr id="5" name="Picture 4"/>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86353" y="3197502"/>
            <a:ext cx="2494732" cy="3234521"/>
          </a:xfrm>
          <a:prstGeom prst="rect">
            <a:avLst/>
          </a:prstGeom>
          <a:ln w="3175">
            <a:solidFill>
              <a:schemeClr val="tx1"/>
            </a:solidFill>
          </a:ln>
        </p:spPr>
      </p:pic>
      <p:pic>
        <p:nvPicPr>
          <p:cNvPr id="4" name="Picture 3"/>
          <p:cNvPicPr>
            <a:picLocks noChangeAspect="1"/>
          </p:cNvPicPr>
          <p:nvPr/>
        </p:nvPicPr>
        <p:blipFill>
          <a:blip r:embed="rId4"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628158" y="2907916"/>
            <a:ext cx="2494732" cy="3231624"/>
          </a:xfrm>
          <a:prstGeom prst="rect">
            <a:avLst/>
          </a:prstGeom>
          <a:ln w="3175">
            <a:solidFill>
              <a:schemeClr val="tx1"/>
            </a:solidFill>
          </a:ln>
        </p:spPr>
      </p:pic>
      <p:pic>
        <p:nvPicPr>
          <p:cNvPr id="6" name="Picture 5"/>
          <p:cNvPicPr>
            <a:picLocks noChangeAspect="1"/>
          </p:cNvPicPr>
          <p:nvPr/>
        </p:nvPicPr>
        <p:blipFill>
          <a:blip r:embed="rId5"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580927" y="2608633"/>
            <a:ext cx="2494732" cy="3250587"/>
          </a:xfrm>
          <a:prstGeom prst="rect">
            <a:avLst/>
          </a:prstGeom>
          <a:ln w="3175">
            <a:solidFill>
              <a:schemeClr val="tx1"/>
            </a:solidFill>
          </a:ln>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35098" y="2234934"/>
            <a:ext cx="2494732" cy="3223393"/>
          </a:xfrm>
          <a:prstGeom prst="rect">
            <a:avLst/>
          </a:prstGeom>
          <a:ln w="3175">
            <a:solidFill>
              <a:schemeClr val="tx1"/>
            </a:solidFill>
          </a:ln>
        </p:spPr>
      </p:pic>
      <p:pic>
        <p:nvPicPr>
          <p:cNvPr id="2" name="Picture 1"/>
          <p:cNvPicPr>
            <a:picLocks noChangeAspect="1"/>
          </p:cNvPicPr>
          <p:nvPr/>
        </p:nvPicPr>
        <p:blipFill>
          <a:blip r:embed="rId7"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841938" y="1829174"/>
            <a:ext cx="2494732" cy="3236967"/>
          </a:xfrm>
          <a:prstGeom prst="rect">
            <a:avLst/>
          </a:prstGeom>
          <a:ln w="3175">
            <a:solidFill>
              <a:schemeClr val="tx1"/>
            </a:solidFill>
          </a:ln>
        </p:spPr>
      </p:pic>
      <p:pic>
        <p:nvPicPr>
          <p:cNvPr id="3" name="Picture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65173" y="1437865"/>
            <a:ext cx="2494732" cy="3234521"/>
          </a:xfrm>
          <a:prstGeom prst="rect">
            <a:avLst/>
          </a:prstGeom>
          <a:ln w="3175">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08473590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Life Domain &amp; subtopic guides</a:t>
            </a:r>
            <a:endParaRPr lang="en-US" dirty="0"/>
          </a:p>
        </p:txBody>
      </p:sp>
      <p:pic>
        <p:nvPicPr>
          <p:cNvPr id="14" name="Picture 13"/>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21223261">
            <a:off x="6824330" y="2062644"/>
            <a:ext cx="1979708" cy="2578225"/>
          </a:xfrm>
          <a:prstGeom prst="rect">
            <a:avLst/>
          </a:prstGeom>
          <a:ln w="3175">
            <a:solidFill>
              <a:schemeClr val="tx1"/>
            </a:solidFill>
          </a:ln>
          <a:effectLst/>
        </p:spPr>
      </p:pic>
      <p:pic>
        <p:nvPicPr>
          <p:cNvPr id="13" name="Picture 12"/>
          <p:cNvPicPr>
            <a:picLocks noChangeAspect="1"/>
          </p:cNvPicPr>
          <p:nvPr/>
        </p:nvPicPr>
        <p:blipFill>
          <a:blip r:embed="rId4"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867470">
            <a:off x="5741386" y="3521727"/>
            <a:ext cx="1972077" cy="2580175"/>
          </a:xfrm>
          <a:prstGeom prst="rect">
            <a:avLst/>
          </a:prstGeom>
          <a:ln w="3175">
            <a:solidFill>
              <a:schemeClr val="tx1"/>
            </a:solidFill>
          </a:ln>
        </p:spPr>
      </p:pic>
      <p:pic>
        <p:nvPicPr>
          <p:cNvPr id="12" name="Picture 11"/>
          <p:cNvPicPr>
            <a:picLocks noChangeAspect="1"/>
          </p:cNvPicPr>
          <p:nvPr/>
        </p:nvPicPr>
        <p:blipFill>
          <a:blip r:embed="rId5"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216443">
            <a:off x="4410351" y="2182685"/>
            <a:ext cx="1980897" cy="2569355"/>
          </a:xfrm>
          <a:prstGeom prst="rect">
            <a:avLst/>
          </a:prstGeom>
          <a:ln w="3175">
            <a:solidFill>
              <a:schemeClr val="tx1"/>
            </a:solidFill>
          </a:ln>
        </p:spPr>
      </p:pic>
      <p:pic>
        <p:nvPicPr>
          <p:cNvPr id="11" name="Picture 10"/>
          <p:cNvPicPr>
            <a:picLocks noChangeAspect="1"/>
          </p:cNvPicPr>
          <p:nvPr/>
        </p:nvPicPr>
        <p:blipFill>
          <a:blip r:embed="rId6"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21426120">
            <a:off x="2796323" y="3079349"/>
            <a:ext cx="1988542" cy="2578548"/>
          </a:xfrm>
          <a:prstGeom prst="rect">
            <a:avLst/>
          </a:prstGeom>
          <a:ln w="3175">
            <a:solidFill>
              <a:schemeClr val="tx1"/>
            </a:solidFill>
          </a:ln>
        </p:spPr>
      </p:pic>
      <p:pic>
        <p:nvPicPr>
          <p:cNvPr id="10" name="Picture 9"/>
          <p:cNvPicPr>
            <a:picLocks noChangeAspect="1"/>
          </p:cNvPicPr>
          <p:nvPr/>
        </p:nvPicPr>
        <p:blipFill>
          <a:blip r:embed="rId7"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21049906">
            <a:off x="1495657" y="3905284"/>
            <a:ext cx="1988542" cy="2567026"/>
          </a:xfrm>
          <a:prstGeom prst="rect">
            <a:avLst/>
          </a:prstGeom>
          <a:ln w="3175">
            <a:solidFill>
              <a:schemeClr val="tx1"/>
            </a:solidFill>
          </a:ln>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1137516">
            <a:off x="483012" y="2178249"/>
            <a:ext cx="1974142" cy="2578225"/>
          </a:xfrm>
          <a:prstGeom prst="rect">
            <a:avLst/>
          </a:prstGeom>
          <a:ln w="3175">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16770956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Coming soon</a:t>
            </a:r>
            <a:endParaRPr lang="en-US" dirty="0"/>
          </a:p>
        </p:txBody>
      </p:sp>
      <p:pic>
        <p:nvPicPr>
          <p:cNvPr id="12" name="Content Placeholder 11"/>
          <p:cNvPicPr>
            <a:picLocks noGrp="1" noChangeAspect="1"/>
          </p:cNvPicPr>
          <p:nvPr>
            <p:ph idx="1"/>
          </p:nvPr>
        </p:nvPicPr>
        <p:blipFill>
          <a:blip r:embed="rId3" cstate="email">
            <a:extLst>
              <a:ext uri="{28A0092B-C50C-407E-A947-70E740481C1C}">
                <a14:useLocalDpi xmlns:a14="http://schemas.microsoft.com/office/drawing/2010/main"/>
              </a:ext>
            </a:extLst>
          </a:blip>
          <a:srcRect l="-8526" r="-8526"/>
          <a:stretch>
            <a:fillRect/>
          </a:stretch>
        </p:blipFill>
        <p:spPr>
          <a:ln w="3175">
            <a:solidFill>
              <a:schemeClr val="tx1"/>
            </a:solidFill>
          </a:ln>
        </p:spPr>
      </p:pic>
      <p:sp>
        <p:nvSpPr>
          <p:cNvPr id="11" name="Text Placeholder 10"/>
          <p:cNvSpPr>
            <a:spLocks noGrp="1"/>
          </p:cNvSpPr>
          <p:nvPr>
            <p:ph type="body" sz="half" idx="2"/>
          </p:nvPr>
        </p:nvSpPr>
        <p:spPr/>
        <p:txBody>
          <a:bodyPr/>
          <a:lstStyle/>
          <a:p>
            <a:r>
              <a:rPr lang="en-US" dirty="0" smtClean="0"/>
              <a:t>Guide focused on supporter/caregiver</a:t>
            </a:r>
            <a:endParaRPr lang="en-US" dirty="0"/>
          </a:p>
        </p:txBody>
      </p:sp>
    </p:spTree>
    <p:extLst>
      <p:ext uri="{BB962C8B-B14F-4D97-AF65-F5344CB8AC3E}">
        <p14:creationId xmlns:p14="http://schemas.microsoft.com/office/powerpoint/2010/main" val="198910947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6931" y="894679"/>
            <a:ext cx="3357069" cy="4920731"/>
          </a:xfrm>
        </p:spPr>
        <p:txBody>
          <a:bodyPr anchor="ctr"/>
          <a:lstStyle/>
          <a:p>
            <a:pPr>
              <a:lnSpc>
                <a:spcPct val="114000"/>
              </a:lnSpc>
              <a:spcAft>
                <a:spcPts val="3600"/>
              </a:spcAft>
            </a:pPr>
            <a:r>
              <a:rPr lang="en-US" dirty="0" smtClean="0"/>
              <a:t>Ways to Get Involved:</a:t>
            </a:r>
            <a:br>
              <a:rPr lang="en-US" dirty="0" smtClean="0"/>
            </a:br>
            <a:r>
              <a:rPr lang="en-US" dirty="0" smtClean="0"/>
              <a:t>-Webinars</a:t>
            </a:r>
            <a:br>
              <a:rPr lang="en-US" dirty="0" smtClean="0"/>
            </a:br>
            <a:r>
              <a:rPr lang="en-US" dirty="0" smtClean="0"/>
              <a:t>-</a:t>
            </a:r>
            <a:r>
              <a:rPr lang="en-US" dirty="0" err="1" smtClean="0"/>
              <a:t>CoP</a:t>
            </a:r>
            <a:r>
              <a:rPr lang="en-US" dirty="0" smtClean="0"/>
              <a:t> Listserv</a:t>
            </a:r>
            <a:br>
              <a:rPr lang="en-US" dirty="0" smtClean="0"/>
            </a:br>
            <a:r>
              <a:rPr lang="en-US" dirty="0" smtClean="0"/>
              <a:t>-Website Links</a:t>
            </a:r>
            <a:br>
              <a:rPr lang="en-US" dirty="0" smtClean="0"/>
            </a:br>
            <a:r>
              <a:rPr lang="en-US" dirty="0"/>
              <a:t/>
            </a:r>
            <a:br>
              <a:rPr lang="en-US" dirty="0"/>
            </a:br>
            <a:r>
              <a:rPr lang="en-US" sz="2400" dirty="0" err="1" smtClean="0"/>
              <a:t>supportstofamilies.org</a:t>
            </a:r>
            <a:r>
              <a:rPr lang="en-US" sz="2400" dirty="0" smtClean="0"/>
              <a:t/>
            </a:r>
            <a:br>
              <a:rPr lang="en-US" sz="2400" dirty="0" smtClean="0"/>
            </a:br>
            <a:r>
              <a:rPr lang="en-US" sz="2400" dirty="0" err="1" smtClean="0"/>
              <a:t>lifecoursetools.org</a:t>
            </a:r>
            <a:r>
              <a:rPr lang="en-US" sz="2400" dirty="0" smtClean="0"/>
              <a:t/>
            </a:r>
            <a:br>
              <a:rPr lang="en-US" sz="2400" dirty="0" smtClean="0"/>
            </a:br>
            <a:r>
              <a:rPr lang="en-US" sz="2400" dirty="0" err="1" smtClean="0"/>
              <a:t>mofamilytofamily.org</a:t>
            </a:r>
            <a:endParaRPr lang="en-US" sz="2400" dirty="0"/>
          </a:p>
        </p:txBody>
      </p:sp>
      <p:pic>
        <p:nvPicPr>
          <p:cNvPr id="4" name="Content Placeholder 3" descr="CoP-Innovations-webinar-series-2015-front-door.pdf"/>
          <p:cNvPicPr>
            <a:picLocks noGrp="1" noChangeAspect="1"/>
          </p:cNvPicPr>
          <p:nvPr>
            <p:ph idx="1"/>
          </p:nvPr>
        </p:nvPicPr>
        <p:blipFill>
          <a:blip r:embed="rId3" cstate="email">
            <a:extLst>
              <a:ext uri="{28A0092B-C50C-407E-A947-70E740481C1C}">
                <a14:useLocalDpi xmlns:a14="http://schemas.microsoft.com/office/drawing/2010/main"/>
              </a:ext>
            </a:extLst>
          </a:blip>
          <a:srcRect l="-6481" r="-6481"/>
          <a:stretch>
            <a:fillRect/>
          </a:stretch>
        </p:blipFill>
        <p:spPr>
          <a:xfrm>
            <a:off x="202038" y="341183"/>
            <a:ext cx="5339562" cy="6113965"/>
          </a:xfrm>
          <a:ln>
            <a:solidFill>
              <a:schemeClr val="tx1"/>
            </a:solidFill>
          </a:ln>
        </p:spPr>
      </p:pic>
    </p:spTree>
    <p:extLst>
      <p:ext uri="{BB962C8B-B14F-4D97-AF65-F5344CB8AC3E}">
        <p14:creationId xmlns:p14="http://schemas.microsoft.com/office/powerpoint/2010/main" val="103152646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4"/>
          <p:cNvSpPr>
            <a:spLocks noGrp="1"/>
          </p:cNvSpPr>
          <p:nvPr>
            <p:ph type="title"/>
          </p:nvPr>
        </p:nvSpPr>
        <p:spPr/>
        <p:txBody>
          <a:bodyPr/>
          <a:lstStyle/>
          <a:p>
            <a:pPr eaLnBrk="1" hangingPunct="1"/>
            <a:endParaRPr lang="en-US">
              <a:latin typeface="Garamond" charset="0"/>
            </a:endParaRPr>
          </a:p>
        </p:txBody>
      </p:sp>
      <p:pic>
        <p:nvPicPr>
          <p:cNvPr id="30723" name="Content Placeholder 3"/>
          <p:cNvPicPr>
            <a:picLocks noGrp="1" noChangeAspect="1"/>
          </p:cNvPicPr>
          <p:nvPr>
            <p:ph sz="half" idx="1"/>
          </p:nvPr>
        </p:nvPicPr>
        <p:blipFill>
          <a:blip r:embed="rId3" cstate="email">
            <a:extLst>
              <a:ext uri="{28A0092B-C50C-407E-A947-70E740481C1C}">
                <a14:useLocalDpi xmlns:a14="http://schemas.microsoft.com/office/drawing/2010/main"/>
              </a:ext>
            </a:extLst>
          </a:blip>
          <a:srcRect/>
          <a:stretch>
            <a:fillRect/>
          </a:stretch>
        </p:blipFill>
        <p:spPr>
          <a:xfrm>
            <a:off x="5029200" y="838200"/>
            <a:ext cx="3324225" cy="4530725"/>
          </a:xfrm>
        </p:spPr>
      </p:pic>
      <p:sp>
        <p:nvSpPr>
          <p:cNvPr id="30724" name="Content Placeholder 5"/>
          <p:cNvSpPr>
            <a:spLocks noGrp="1"/>
          </p:cNvSpPr>
          <p:nvPr>
            <p:ph sz="half" idx="2"/>
          </p:nvPr>
        </p:nvSpPr>
        <p:spPr>
          <a:xfrm>
            <a:off x="533400" y="1676400"/>
            <a:ext cx="4114800" cy="4530725"/>
          </a:xfrm>
        </p:spPr>
        <p:txBody>
          <a:bodyPr/>
          <a:lstStyle/>
          <a:p>
            <a:pPr marL="0" indent="0" algn="ctr" eaLnBrk="1" hangingPunct="1">
              <a:buFont typeface="Wingdings" charset="0"/>
              <a:buNone/>
            </a:pPr>
            <a:r>
              <a:rPr lang="en-US" sz="4000" b="1" i="1">
                <a:latin typeface="Verdana" charset="0"/>
              </a:rPr>
              <a:t>Life isn</a:t>
            </a:r>
            <a:r>
              <a:rPr lang="ja-JP" altLang="en-US" sz="4000" b="1" i="1">
                <a:latin typeface="Verdana" charset="0"/>
              </a:rPr>
              <a:t>’</a:t>
            </a:r>
            <a:r>
              <a:rPr lang="en-US" sz="4000" b="1" i="1">
                <a:latin typeface="Verdana" charset="0"/>
              </a:rPr>
              <a:t>t about how to survive the storm, but how to dance in the rain.</a:t>
            </a:r>
          </a:p>
          <a:p>
            <a:pPr marL="0" indent="0" algn="ctr" eaLnBrk="1" hangingPunct="1">
              <a:buFont typeface="Wingdings" charset="0"/>
              <a:buNone/>
            </a:pPr>
            <a:r>
              <a:rPr lang="en-US" sz="2200">
                <a:latin typeface="Verdana" charset="0"/>
              </a:rPr>
              <a:t>-unknown</a:t>
            </a:r>
          </a:p>
        </p:txBody>
      </p:sp>
    </p:spTree>
    <p:extLst>
      <p:ext uri="{BB962C8B-B14F-4D97-AF65-F5344CB8AC3E}">
        <p14:creationId xmlns:p14="http://schemas.microsoft.com/office/powerpoint/2010/main" val="261217276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Questions, Reflections and Discussion</a:t>
            </a:r>
          </a:p>
        </p:txBody>
      </p:sp>
      <p:sp>
        <p:nvSpPr>
          <p:cNvPr id="5" name="Subtitle 4"/>
          <p:cNvSpPr>
            <a:spLocks noGrp="1"/>
          </p:cNvSpPr>
          <p:nvPr>
            <p:ph type="subTitle" idx="1"/>
          </p:nvPr>
        </p:nvSpPr>
        <p:spPr/>
        <p:txBody>
          <a:bodyPr/>
          <a:lstStyle/>
          <a:p>
            <a:r>
              <a:rPr lang="en-US" dirty="0" smtClean="0"/>
              <a:t>   </a:t>
            </a:r>
            <a:endParaRPr lang="en-US" dirty="0"/>
          </a:p>
        </p:txBody>
      </p:sp>
    </p:spTree>
    <p:extLst>
      <p:ext uri="{BB962C8B-B14F-4D97-AF65-F5344CB8AC3E}">
        <p14:creationId xmlns:p14="http://schemas.microsoft.com/office/powerpoint/2010/main" val="175551075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 y="327709"/>
            <a:ext cx="8079581" cy="1597583"/>
          </a:xfrm>
        </p:spPr>
        <p:txBody>
          <a:bodyPr/>
          <a:lstStyle/>
          <a:p>
            <a:pPr algn="ctr"/>
            <a:r>
              <a:rPr lang="en-US" dirty="0" smtClean="0"/>
              <a:t>Contact Information</a:t>
            </a:r>
            <a:endParaRPr lang="en-US" dirty="0"/>
          </a:p>
        </p:txBody>
      </p:sp>
      <p:sp>
        <p:nvSpPr>
          <p:cNvPr id="3" name="Content Placeholder 2"/>
          <p:cNvSpPr>
            <a:spLocks noGrp="1"/>
          </p:cNvSpPr>
          <p:nvPr>
            <p:ph idx="1"/>
          </p:nvPr>
        </p:nvSpPr>
        <p:spPr>
          <a:xfrm>
            <a:off x="876361" y="1744733"/>
            <a:ext cx="7293763" cy="4341466"/>
          </a:xfrm>
        </p:spPr>
        <p:txBody>
          <a:bodyPr>
            <a:normAutofit/>
          </a:bodyPr>
          <a:lstStyle/>
          <a:p>
            <a:pPr algn="ctr"/>
            <a:r>
              <a:rPr lang="en-US" sz="4400" dirty="0" smtClean="0"/>
              <a:t>Sheli Reynolds</a:t>
            </a:r>
          </a:p>
          <a:p>
            <a:pPr algn="ctr"/>
            <a:r>
              <a:rPr lang="en-US" sz="4400" dirty="0" smtClean="0">
                <a:hlinkClick r:id="rId3"/>
              </a:rPr>
              <a:t>reynoldsmc@umkc.edu</a:t>
            </a:r>
            <a:endParaRPr lang="en-US" sz="4400" dirty="0" smtClean="0"/>
          </a:p>
          <a:p>
            <a:pPr algn="ctr"/>
            <a:endParaRPr lang="en-US" sz="4400" dirty="0" smtClean="0"/>
          </a:p>
          <a:p>
            <a:pPr algn="ctr"/>
            <a:r>
              <a:rPr lang="en-US" sz="4400" dirty="0" smtClean="0"/>
              <a:t>Barb Brent</a:t>
            </a:r>
          </a:p>
          <a:p>
            <a:pPr algn="ctr"/>
            <a:r>
              <a:rPr lang="en-US" sz="4000" u="sng" dirty="0">
                <a:hlinkClick r:id="rId4"/>
              </a:rPr>
              <a:t>bbrent@</a:t>
            </a:r>
            <a:r>
              <a:rPr lang="en-US" sz="4000" u="sng" dirty="0" smtClean="0">
                <a:hlinkClick r:id="rId4"/>
              </a:rPr>
              <a:t>nasddds.org</a:t>
            </a:r>
            <a:endParaRPr lang="en-US" sz="4000" u="sng" dirty="0" smtClean="0"/>
          </a:p>
          <a:p>
            <a:pPr algn="ctr"/>
            <a:endParaRPr lang="en-US" sz="4400" dirty="0" smtClean="0"/>
          </a:p>
        </p:txBody>
      </p:sp>
    </p:spTree>
    <p:extLst>
      <p:ext uri="{BB962C8B-B14F-4D97-AF65-F5344CB8AC3E}">
        <p14:creationId xmlns:p14="http://schemas.microsoft.com/office/powerpoint/2010/main" val="381872599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85479" y="2426611"/>
            <a:ext cx="2990534" cy="3498202"/>
          </a:xfrm>
        </p:spPr>
        <p:txBody>
          <a:bodyPr/>
          <a:lstStyle/>
          <a:p>
            <a:pPr algn="ctr"/>
            <a:r>
              <a:rPr lang="en-US" sz="5400" dirty="0" smtClean="0"/>
              <a:t>THANK YOU!!!</a:t>
            </a:r>
            <a:br>
              <a:rPr lang="en-US" sz="5400" dirty="0" smtClean="0"/>
            </a:br>
            <a:r>
              <a:rPr lang="en-US" sz="5400" dirty="0" smtClean="0"/>
              <a:t/>
            </a:r>
            <a:br>
              <a:rPr lang="en-US" sz="5400" dirty="0" smtClean="0"/>
            </a:br>
            <a:r>
              <a:rPr lang="en-US" sz="4400" dirty="0" smtClean="0"/>
              <a:t>Please complete your evaluations</a:t>
            </a:r>
            <a:endParaRPr lang="en-US" sz="4400" dirty="0"/>
          </a:p>
        </p:txBody>
      </p:sp>
      <p:sp>
        <p:nvSpPr>
          <p:cNvPr id="5" name="Content Placeholder 4"/>
          <p:cNvSpPr>
            <a:spLocks noGrp="1"/>
          </p:cNvSpPr>
          <p:nvPr>
            <p:ph idx="1"/>
          </p:nvPr>
        </p:nvSpPr>
        <p:spPr>
          <a:xfrm>
            <a:off x="609600" y="762000"/>
            <a:ext cx="4572000" cy="4572000"/>
          </a:xfrm>
        </p:spPr>
        <p:txBody>
          <a:bodyPr/>
          <a:lstStyle/>
          <a:p>
            <a:r>
              <a:rPr lang="en-US" dirty="0" smtClean="0"/>
              <a:t> </a:t>
            </a:r>
            <a:endParaRPr lang="en-US" dirty="0"/>
          </a:p>
        </p:txBody>
      </p:sp>
      <p:sp>
        <p:nvSpPr>
          <p:cNvPr id="6" name="Text Placeholder 5"/>
          <p:cNvSpPr>
            <a:spLocks noGrp="1"/>
          </p:cNvSpPr>
          <p:nvPr>
            <p:ph type="body" sz="half" idx="2"/>
          </p:nvPr>
        </p:nvSpPr>
        <p:spPr>
          <a:xfrm>
            <a:off x="6537356" y="5151616"/>
            <a:ext cx="2454244" cy="487183"/>
          </a:xfrm>
        </p:spPr>
        <p:txBody>
          <a:bodyPr>
            <a:normAutofit/>
          </a:bodyPr>
          <a:lstStyle/>
          <a:p>
            <a:pPr>
              <a:spcBef>
                <a:spcPts val="0"/>
              </a:spcBef>
            </a:pPr>
            <a:r>
              <a:rPr lang="en-US" sz="2400" dirty="0" smtClean="0">
                <a:solidFill>
                  <a:schemeClr val="bg1"/>
                </a:solidFill>
              </a:rPr>
              <a:t>   </a:t>
            </a:r>
            <a:endParaRPr lang="en-US" sz="2400" dirty="0">
              <a:solidFill>
                <a:schemeClr val="bg1"/>
              </a:solidFill>
            </a:endParaRPr>
          </a:p>
        </p:txBody>
      </p:sp>
      <p:pic>
        <p:nvPicPr>
          <p:cNvPr id="7" name="Picture Placeholder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9257"/>
            <a:ext cx="5715000" cy="3331845"/>
          </a:xfrm>
          <a:prstGeom prst="rect">
            <a:avLst/>
          </a:prstGeom>
          <a:ln w="228600" cap="sq" cmpd="thickThin">
            <a:noFill/>
            <a:prstDash val="solid"/>
            <a:miter lim="800000"/>
          </a:ln>
          <a:effectLst/>
        </p:spPr>
      </p:pic>
      <p:pic>
        <p:nvPicPr>
          <p:cNvPr id="9" name="Picture 3" descr="C:\Users\stjohnj\Desktop\NASDDDS\gas mask.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5032592"/>
            <a:ext cx="1943592" cy="186371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C:\Users\stjohnj\Pictures\2011-04-14 ben's retirment party\ben for KCRO.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0" y="3295136"/>
            <a:ext cx="2198406" cy="2029634"/>
          </a:xfrm>
          <a:prstGeom prst="rect">
            <a:avLst/>
          </a:prstGeom>
          <a:noFill/>
          <a:effectLst>
            <a:softEdge rad="31750"/>
          </a:effectLst>
          <a:extLst>
            <a:ext uri="{909E8E84-426E-40dd-AFC4-6F175D3DCCD1}">
              <a14:hiddenFill xmlns="" xmlns:a14="http://schemas.microsoft.com/office/drawing/2010/main">
                <a:solidFill>
                  <a:srgbClr val="FFFFFF"/>
                </a:solidFill>
              </a14:hiddenFill>
            </a:ext>
          </a:extLst>
        </p:spPr>
      </p:pic>
      <p:pic>
        <p:nvPicPr>
          <p:cNvPr id="10" name="Picture 2" descr="C:\Users\stjohnj\Desktop\NASDDDS\ben in gear.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362278" y="4961419"/>
            <a:ext cx="2352722" cy="1914385"/>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4" descr="C:\Users\stjohnj\Desktop\NASDDDS\gator.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43592" y="5070895"/>
            <a:ext cx="1418686" cy="1787105"/>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3"/>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3544328" y="3295136"/>
            <a:ext cx="2159990" cy="1708930"/>
          </a:xfrm>
          <a:prstGeom prst="rect">
            <a:avLst/>
          </a:prstGeom>
          <a:noFill/>
          <a:ln w="9525">
            <a:solidFill>
              <a:sysClr val="windowText" lastClr="000000"/>
            </a:solidFill>
            <a:miter lim="800000"/>
            <a:headEnd/>
            <a:tailEnd/>
          </a:ln>
          <a:effectLst>
            <a:outerShdw dist="35921" dir="2700000" algn="ctr" rotWithShape="0">
              <a:srgbClr val="EEECE1"/>
            </a:outerShdw>
            <a:softEdge rad="31750"/>
          </a:effectLst>
          <a:extLst>
            <a:ext uri="{909E8E84-426E-40dd-AFC4-6F175D3DCCD1}">
              <a14:hiddenFill xmlns="" xmlns:a14="http://schemas.microsoft.com/office/drawing/2010/main">
                <a:solidFill>
                  <a:schemeClr val="accent1"/>
                </a:solidFill>
              </a14:hiddenFill>
            </a:ext>
          </a:extLst>
        </p:spPr>
      </p:pic>
      <p:pic>
        <p:nvPicPr>
          <p:cNvPr id="14" name="Picture 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138089" y="3371012"/>
            <a:ext cx="1451639" cy="25708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631478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7533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tjohnj\AppData\Local\Microsoft\Windows\Temporary Internet Files\Content.Outlook\9N7AETT7\circles-int-stars-DOS.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54922" y="2392326"/>
            <a:ext cx="2803008" cy="2803008"/>
          </a:xfrm>
          <a:prstGeom prst="rect">
            <a:avLst/>
          </a:prstGeom>
          <a:noFill/>
          <a:extLst>
            <a:ext uri="{909E8E84-426E-40dd-AFC4-6F175D3DCCD1}">
              <a14:hiddenFill xmlns="" xmlns:a14="http://schemas.microsoft.com/office/drawing/2010/main">
                <a:solidFill>
                  <a:srgbClr val="FFFFFF"/>
                </a:solidFill>
              </a14:hiddenFill>
            </a:ext>
          </a:extLst>
        </p:spPr>
      </p:pic>
      <p:pic>
        <p:nvPicPr>
          <p:cNvPr id="3075" name="Picture 3" descr="C:\Users\stjohnj\AppData\Local\Microsoft\Windows\Temporary Internet Files\Content.Outlook\9N7AETT7\circles-services-colors.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20655" y="2392326"/>
            <a:ext cx="2803008" cy="2803008"/>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C:\Users\stjohnj\AppData\Local\Microsoft\Windows\Temporary Internet Files\Content.Outlook\9N7AETT7\circles-normal-colors.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0849" y="2416914"/>
            <a:ext cx="2778420" cy="277842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itle 3"/>
          <p:cNvSpPr>
            <a:spLocks noGrp="1"/>
          </p:cNvSpPr>
          <p:nvPr>
            <p:ph type="title"/>
          </p:nvPr>
        </p:nvSpPr>
        <p:spPr>
          <a:xfrm>
            <a:off x="482368" y="180556"/>
            <a:ext cx="8079581" cy="1658198"/>
          </a:xfrm>
        </p:spPr>
        <p:txBody>
          <a:bodyPr/>
          <a:lstStyle/>
          <a:p>
            <a:pPr algn="ctr"/>
            <a:r>
              <a:rPr lang="en-US" dirty="0" smtClean="0"/>
              <a:t>Services and Supports </a:t>
            </a:r>
            <a:br>
              <a:rPr lang="en-US" dirty="0" smtClean="0"/>
            </a:br>
            <a:r>
              <a:rPr lang="en-US" dirty="0" smtClean="0"/>
              <a:t>are Evolving</a:t>
            </a:r>
            <a:endParaRPr lang="en-US" dirty="0"/>
          </a:p>
        </p:txBody>
      </p:sp>
      <p:sp>
        <p:nvSpPr>
          <p:cNvPr id="5" name="Content Placeholder 4"/>
          <p:cNvSpPr>
            <a:spLocks noGrp="1"/>
          </p:cNvSpPr>
          <p:nvPr>
            <p:ph idx="1"/>
          </p:nvPr>
        </p:nvSpPr>
        <p:spPr/>
        <p:txBody>
          <a:bodyPr/>
          <a:lstStyle/>
          <a:p>
            <a:r>
              <a:rPr lang="en-US" dirty="0" smtClean="0"/>
              <a:t>  </a:t>
            </a:r>
            <a:endParaRPr lang="en-US" dirty="0"/>
          </a:p>
        </p:txBody>
      </p:sp>
      <p:sp>
        <p:nvSpPr>
          <p:cNvPr id="2" name="TextBox 1"/>
          <p:cNvSpPr txBox="1"/>
          <p:nvPr/>
        </p:nvSpPr>
        <p:spPr>
          <a:xfrm>
            <a:off x="498658" y="5455920"/>
            <a:ext cx="2082801" cy="1200329"/>
          </a:xfrm>
          <a:prstGeom prst="rect">
            <a:avLst/>
          </a:prstGeom>
          <a:noFill/>
        </p:spPr>
        <p:txBody>
          <a:bodyPr wrap="square" rtlCol="0">
            <a:spAutoFit/>
          </a:bodyPr>
          <a:lstStyle/>
          <a:p>
            <a:pPr algn="ctr"/>
            <a:r>
              <a:rPr lang="en-US" dirty="0"/>
              <a:t>Everyone exists within the context of family and community</a:t>
            </a:r>
          </a:p>
        </p:txBody>
      </p:sp>
      <p:sp>
        <p:nvSpPr>
          <p:cNvPr id="3" name="TextBox 2"/>
          <p:cNvSpPr txBox="1"/>
          <p:nvPr/>
        </p:nvSpPr>
        <p:spPr>
          <a:xfrm>
            <a:off x="3564397" y="5594419"/>
            <a:ext cx="1915524" cy="923330"/>
          </a:xfrm>
          <a:prstGeom prst="rect">
            <a:avLst/>
          </a:prstGeom>
          <a:noFill/>
        </p:spPr>
        <p:txBody>
          <a:bodyPr wrap="none" rtlCol="0">
            <a:spAutoFit/>
          </a:bodyPr>
          <a:lstStyle/>
          <a:p>
            <a:pPr algn="ctr"/>
            <a:r>
              <a:rPr lang="en-US" dirty="0"/>
              <a:t>Traditional</a:t>
            </a:r>
          </a:p>
          <a:p>
            <a:pPr algn="ctr"/>
            <a:r>
              <a:rPr lang="en-US" dirty="0"/>
              <a:t> Disability Services</a:t>
            </a:r>
          </a:p>
          <a:p>
            <a:endParaRPr lang="en-US" dirty="0"/>
          </a:p>
        </p:txBody>
      </p:sp>
      <p:sp>
        <p:nvSpPr>
          <p:cNvPr id="6" name="TextBox 5"/>
          <p:cNvSpPr txBox="1"/>
          <p:nvPr/>
        </p:nvSpPr>
        <p:spPr>
          <a:xfrm>
            <a:off x="6442598" y="5486400"/>
            <a:ext cx="2227655" cy="1477328"/>
          </a:xfrm>
          <a:prstGeom prst="rect">
            <a:avLst/>
          </a:prstGeom>
          <a:noFill/>
        </p:spPr>
        <p:txBody>
          <a:bodyPr wrap="square" rtlCol="0">
            <a:spAutoFit/>
          </a:bodyPr>
          <a:lstStyle/>
          <a:p>
            <a:pPr algn="ctr"/>
            <a:r>
              <a:rPr lang="en-US" dirty="0"/>
              <a:t>Integrated Services and Supports within context of person, family and community </a:t>
            </a:r>
          </a:p>
          <a:p>
            <a:endParaRPr lang="en-US" dirty="0"/>
          </a:p>
        </p:txBody>
      </p:sp>
    </p:spTree>
    <p:extLst>
      <p:ext uri="{BB962C8B-B14F-4D97-AF65-F5344CB8AC3E}">
        <p14:creationId xmlns:p14="http://schemas.microsoft.com/office/powerpoint/2010/main" val="131447478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0482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2480" y="542282"/>
            <a:ext cx="3047999" cy="2584612"/>
          </a:xfrm>
        </p:spPr>
        <p:txBody>
          <a:bodyPr/>
          <a:lstStyle/>
          <a:p>
            <a:pPr algn="ctr"/>
            <a:r>
              <a:rPr lang="en-US" dirty="0" smtClean="0"/>
              <a:t>National</a:t>
            </a:r>
            <a:r>
              <a:rPr lang="en-US" dirty="0"/>
              <a:t> </a:t>
            </a:r>
            <a:r>
              <a:rPr lang="en-US" dirty="0" smtClean="0"/>
              <a:t>Community of Practice on Supporting Families</a:t>
            </a:r>
            <a:endParaRPr lang="en-US" dirty="0">
              <a:solidFill>
                <a:srgbClr val="0070C0"/>
              </a:solidFill>
            </a:endParaRPr>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sp>
        <p:nvSpPr>
          <p:cNvPr id="4" name="Content Placeholder 3"/>
          <p:cNvSpPr>
            <a:spLocks noGrp="1"/>
          </p:cNvSpPr>
          <p:nvPr>
            <p:ph type="body" sz="half" idx="2"/>
          </p:nvPr>
        </p:nvSpPr>
        <p:spPr/>
        <p:txBody>
          <a:bodyPr/>
          <a:lstStyle/>
          <a:p>
            <a:pPr>
              <a:buNone/>
            </a:pPr>
            <a:r>
              <a:rPr lang="en-US" dirty="0" smtClean="0"/>
              <a:t>  </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984" y="250801"/>
            <a:ext cx="5273344" cy="3261360"/>
          </a:xfrm>
          <a:prstGeom prst="rect">
            <a:avLst/>
          </a:prstGeom>
        </p:spPr>
      </p:pic>
      <p:sp>
        <p:nvSpPr>
          <p:cNvPr id="8" name="TextBox 7"/>
          <p:cNvSpPr txBox="1"/>
          <p:nvPr/>
        </p:nvSpPr>
        <p:spPr>
          <a:xfrm>
            <a:off x="5934792" y="3504380"/>
            <a:ext cx="2875368" cy="3139321"/>
          </a:xfrm>
          <a:prstGeom prst="rect">
            <a:avLst/>
          </a:prstGeom>
          <a:noFill/>
        </p:spPr>
        <p:txBody>
          <a:bodyPr wrap="square" rtlCol="0">
            <a:spAutoFit/>
          </a:bodyPr>
          <a:lstStyle/>
          <a:p>
            <a:r>
              <a:rPr lang="en-US" b="1" dirty="0" smtClean="0">
                <a:solidFill>
                  <a:schemeClr val="bg1"/>
                </a:solidFill>
              </a:rPr>
              <a:t>Project Goal</a:t>
            </a:r>
          </a:p>
          <a:p>
            <a:r>
              <a:rPr lang="en-US" dirty="0" smtClean="0">
                <a:solidFill>
                  <a:schemeClr val="bg1"/>
                </a:solidFill>
              </a:rPr>
              <a:t>To build capacity through a community of practice across and within States to create policies, practices and systems to better assist and support families that include a member with I/DD across the lifespan.</a:t>
            </a:r>
          </a:p>
          <a:p>
            <a:endParaRPr lang="en-US" dirty="0" smtClean="0"/>
          </a:p>
          <a:p>
            <a:pPr marL="285750" indent="-285750">
              <a:buFont typeface="Arial" panose="020B0604020202020204" pitchFamily="34" charset="0"/>
              <a:buChar char="•"/>
            </a:pPr>
            <a:endParaRPr lang="en-US" dirty="0"/>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36356" y="4275952"/>
            <a:ext cx="2483930" cy="669072"/>
          </a:xfrm>
          <a:prstGeom prst="rect">
            <a:avLst/>
          </a:prstGeom>
        </p:spPr>
      </p:pic>
      <p:sp>
        <p:nvSpPr>
          <p:cNvPr id="10" name="TextBox 9"/>
          <p:cNvSpPr txBox="1"/>
          <p:nvPr/>
        </p:nvSpPr>
        <p:spPr>
          <a:xfrm>
            <a:off x="1543427" y="3681177"/>
            <a:ext cx="2942156" cy="523220"/>
          </a:xfrm>
          <a:prstGeom prst="rect">
            <a:avLst/>
          </a:prstGeom>
          <a:noFill/>
        </p:spPr>
        <p:txBody>
          <a:bodyPr wrap="square" rtlCol="0">
            <a:spAutoFit/>
          </a:bodyPr>
          <a:lstStyle/>
          <a:p>
            <a:pPr algn="ctr"/>
            <a:r>
              <a:rPr lang="en-US" sz="2800" dirty="0" smtClean="0">
                <a:solidFill>
                  <a:schemeClr val="accent1"/>
                </a:solidFill>
              </a:rPr>
              <a:t>Funded by</a:t>
            </a:r>
            <a:endParaRPr lang="en-US" sz="2800" dirty="0">
              <a:solidFill>
                <a:schemeClr val="accent1"/>
              </a:solidFill>
            </a:endParaRPr>
          </a:p>
        </p:txBody>
      </p:sp>
      <p:sp>
        <p:nvSpPr>
          <p:cNvPr id="11" name="TextBox 10"/>
          <p:cNvSpPr txBox="1"/>
          <p:nvPr/>
        </p:nvSpPr>
        <p:spPr>
          <a:xfrm>
            <a:off x="1768510" y="5160077"/>
            <a:ext cx="2667141" cy="523220"/>
          </a:xfrm>
          <a:prstGeom prst="rect">
            <a:avLst/>
          </a:prstGeom>
          <a:noFill/>
        </p:spPr>
        <p:txBody>
          <a:bodyPr wrap="none" rtlCol="0">
            <a:spAutoFit/>
          </a:bodyPr>
          <a:lstStyle/>
          <a:p>
            <a:r>
              <a:rPr lang="en-US" sz="2800" dirty="0" smtClean="0">
                <a:solidFill>
                  <a:srgbClr val="7030A0"/>
                </a:solidFill>
              </a:rPr>
              <a:t>National Partners</a:t>
            </a:r>
            <a:endParaRPr lang="en-US" sz="2800" dirty="0">
              <a:solidFill>
                <a:srgbClr val="7030A0"/>
              </a:solidFill>
            </a:endParaRPr>
          </a:p>
        </p:txBody>
      </p:sp>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23274" y="5805102"/>
            <a:ext cx="1763912" cy="827848"/>
          </a:xfrm>
          <a:prstGeom prst="rect">
            <a:avLst/>
          </a:prstGeom>
        </p:spPr>
      </p:pic>
      <p:pic>
        <p:nvPicPr>
          <p:cNvPr id="13" name="Picture 1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04832" y="5916606"/>
            <a:ext cx="1980034" cy="567526"/>
          </a:xfrm>
          <a:prstGeom prst="rect">
            <a:avLst/>
          </a:prstGeom>
        </p:spPr>
      </p:pic>
      <p:pic>
        <p:nvPicPr>
          <p:cNvPr id="14" name="Picture 1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337535" y="5666613"/>
            <a:ext cx="974417" cy="885832"/>
          </a:xfrm>
          <a:prstGeom prst="rect">
            <a:avLst/>
          </a:prstGeom>
        </p:spPr>
      </p:pic>
    </p:spTree>
    <p:extLst>
      <p:ext uri="{BB962C8B-B14F-4D97-AF65-F5344CB8AC3E}">
        <p14:creationId xmlns:p14="http://schemas.microsoft.com/office/powerpoint/2010/main" val="86359909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56190" y="1717524"/>
            <a:ext cx="4813905" cy="4851513"/>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2" name="Title 1"/>
          <p:cNvSpPr>
            <a:spLocks noGrp="1"/>
          </p:cNvSpPr>
          <p:nvPr>
            <p:ph type="title"/>
          </p:nvPr>
        </p:nvSpPr>
        <p:spPr>
          <a:xfrm>
            <a:off x="254000" y="164253"/>
            <a:ext cx="8623905" cy="1553271"/>
          </a:xfrm>
        </p:spPr>
        <p:txBody>
          <a:bodyPr>
            <a:normAutofit fontScale="90000"/>
          </a:bodyPr>
          <a:lstStyle/>
          <a:p>
            <a:pPr algn="ctr"/>
            <a:r>
              <a:rPr lang="en-US" dirty="0" err="1" smtClean="0"/>
              <a:t>LifeCourse</a:t>
            </a:r>
            <a:r>
              <a:rPr lang="en-US" dirty="0" smtClean="0"/>
              <a:t> Integrated STAR:  Exploration &amp; Discovery (Mapping)</a:t>
            </a:r>
            <a:endParaRPr lang="en-US" dirty="0"/>
          </a:p>
        </p:txBody>
      </p:sp>
      <p:sp>
        <p:nvSpPr>
          <p:cNvPr id="4" name="Content Placeholder 3"/>
          <p:cNvSpPr>
            <a:spLocks noGrp="1"/>
          </p:cNvSpPr>
          <p:nvPr>
            <p:ph sz="half" idx="2"/>
          </p:nvPr>
        </p:nvSpPr>
        <p:spPr/>
        <p:txBody>
          <a:bodyPr/>
          <a:lstStyle/>
          <a:p>
            <a:r>
              <a:rPr lang="en-US" dirty="0" smtClean="0"/>
              <a:t>  </a:t>
            </a:r>
            <a:endParaRPr lang="en-US" dirty="0"/>
          </a:p>
        </p:txBody>
      </p:sp>
      <p:sp>
        <p:nvSpPr>
          <p:cNvPr id="6" name="Content Placeholder 5"/>
          <p:cNvSpPr>
            <a:spLocks noGrp="1"/>
          </p:cNvSpPr>
          <p:nvPr>
            <p:ph sz="quarter" idx="4"/>
          </p:nvPr>
        </p:nvSpPr>
        <p:spPr/>
        <p:txBody>
          <a:bodyPr/>
          <a:lstStyle/>
          <a:p>
            <a:r>
              <a:rPr lang="en-US" dirty="0" smtClean="0"/>
              <a:t>  </a:t>
            </a:r>
            <a:endParaRPr lang="en-US" dirty="0"/>
          </a:p>
        </p:txBody>
      </p:sp>
    </p:spTree>
    <p:extLst>
      <p:ext uri="{BB962C8B-B14F-4D97-AF65-F5344CB8AC3E}">
        <p14:creationId xmlns:p14="http://schemas.microsoft.com/office/powerpoint/2010/main" val="135381186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400" y="152400"/>
            <a:ext cx="5626321" cy="6519124"/>
            <a:chOff x="1343435" y="374505"/>
            <a:chExt cx="6330566" cy="5930247"/>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43435" y="374505"/>
              <a:ext cx="6230588" cy="59302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829835" y="2523326"/>
              <a:ext cx="1355503" cy="307972"/>
            </a:xfrm>
            <a:prstGeom prst="rect">
              <a:avLst/>
            </a:prstGeom>
            <a:noFill/>
          </p:spPr>
          <p:txBody>
            <a:bodyPr wrap="square" rtlCol="0">
              <a:spAutoFit/>
            </a:bodyPr>
            <a:lstStyle/>
            <a:p>
              <a:r>
                <a:rPr lang="en-US" sz="1600" b="1" dirty="0" smtClean="0">
                  <a:solidFill>
                    <a:prstClr val="white"/>
                  </a:solidFill>
                </a:rPr>
                <a:t>SHAYLEE’S</a:t>
              </a:r>
              <a:endParaRPr lang="en-US" sz="1600" b="1" dirty="0">
                <a:solidFill>
                  <a:prstClr val="white"/>
                </a:solidFill>
              </a:endParaRPr>
            </a:p>
          </p:txBody>
        </p:sp>
        <p:sp>
          <p:nvSpPr>
            <p:cNvPr id="6" name="TextBox 5"/>
            <p:cNvSpPr txBox="1"/>
            <p:nvPr/>
          </p:nvSpPr>
          <p:spPr>
            <a:xfrm>
              <a:off x="1600649" y="1295400"/>
              <a:ext cx="1599752" cy="1455869"/>
            </a:xfrm>
            <a:prstGeom prst="rect">
              <a:avLst/>
            </a:prstGeom>
            <a:noFill/>
          </p:spPr>
          <p:txBody>
            <a:bodyPr wrap="square" rtlCol="0">
              <a:spAutoFit/>
            </a:bodyPr>
            <a:lstStyle/>
            <a:p>
              <a:r>
                <a:rPr lang="en-US" sz="1400" dirty="0">
                  <a:solidFill>
                    <a:prstClr val="white"/>
                  </a:solidFill>
                </a:rPr>
                <a:t>ID </a:t>
              </a:r>
              <a:r>
                <a:rPr lang="en-US" sz="1400" dirty="0" smtClean="0">
                  <a:solidFill>
                    <a:prstClr val="white"/>
                  </a:solidFill>
                </a:rPr>
                <a:t>tag/jewelry Cell phone alarm clock microwave</a:t>
              </a:r>
            </a:p>
            <a:p>
              <a:r>
                <a:rPr lang="en-US" sz="1400" dirty="0" smtClean="0">
                  <a:solidFill>
                    <a:prstClr val="white"/>
                  </a:solidFill>
                </a:rPr>
                <a:t>Timer</a:t>
              </a:r>
            </a:p>
            <a:p>
              <a:r>
                <a:rPr lang="en-US" sz="1400" dirty="0" smtClean="0">
                  <a:solidFill>
                    <a:prstClr val="white"/>
                  </a:solidFill>
                </a:rPr>
                <a:t>computer </a:t>
              </a:r>
              <a:r>
                <a:rPr lang="en-US" sz="1400" dirty="0">
                  <a:solidFill>
                    <a:prstClr val="white"/>
                  </a:solidFill>
                </a:rPr>
                <a:t>kindle or </a:t>
              </a:r>
              <a:r>
                <a:rPr lang="en-US" sz="1400" dirty="0" smtClean="0">
                  <a:solidFill>
                    <a:prstClr val="white"/>
                  </a:solidFill>
                </a:rPr>
                <a:t>I-pad </a:t>
              </a:r>
              <a:r>
                <a:rPr lang="en-US" sz="1400" dirty="0">
                  <a:solidFill>
                    <a:prstClr val="white"/>
                  </a:solidFill>
                </a:rPr>
                <a:t>daily </a:t>
              </a:r>
              <a:r>
                <a:rPr lang="en-US" sz="1400" dirty="0" smtClean="0">
                  <a:solidFill>
                    <a:prstClr val="white"/>
                  </a:solidFill>
                </a:rPr>
                <a:t>schedule</a:t>
              </a:r>
              <a:endParaRPr lang="en-US" sz="1400" dirty="0">
                <a:solidFill>
                  <a:prstClr val="white"/>
                </a:solidFill>
              </a:endParaRPr>
            </a:p>
          </p:txBody>
        </p:sp>
        <p:sp>
          <p:nvSpPr>
            <p:cNvPr id="7" name="TextBox 6"/>
            <p:cNvSpPr txBox="1"/>
            <p:nvPr/>
          </p:nvSpPr>
          <p:spPr>
            <a:xfrm>
              <a:off x="3243910" y="968512"/>
              <a:ext cx="2429635" cy="1102662"/>
            </a:xfrm>
            <a:prstGeom prst="rect">
              <a:avLst/>
            </a:prstGeom>
            <a:noFill/>
          </p:spPr>
          <p:txBody>
            <a:bodyPr wrap="square" rtlCol="0">
              <a:spAutoFit/>
            </a:bodyPr>
            <a:lstStyle/>
            <a:p>
              <a:pPr algn="ctr"/>
              <a:r>
                <a:rPr lang="en-US" sz="1400" b="1" dirty="0" smtClean="0">
                  <a:solidFill>
                    <a:prstClr val="white"/>
                  </a:solidFill>
                </a:rPr>
                <a:t>curious, </a:t>
              </a:r>
              <a:r>
                <a:rPr lang="en-US" sz="1400" b="1" dirty="0">
                  <a:solidFill>
                    <a:prstClr val="white"/>
                  </a:solidFill>
                </a:rPr>
                <a:t>sense of humor, friendly, loyal, ability to </a:t>
              </a:r>
              <a:r>
                <a:rPr lang="en-US" sz="1400" b="1" dirty="0" smtClean="0">
                  <a:solidFill>
                    <a:prstClr val="white"/>
                  </a:solidFill>
                </a:rPr>
                <a:t>focus, organized, </a:t>
              </a:r>
              <a:r>
                <a:rPr lang="en-US" sz="1400" b="1" dirty="0">
                  <a:solidFill>
                    <a:prstClr val="white"/>
                  </a:solidFill>
                </a:rPr>
                <a:t>stands firm in her beliefs, compassionate</a:t>
              </a:r>
            </a:p>
          </p:txBody>
        </p:sp>
        <p:sp>
          <p:nvSpPr>
            <p:cNvPr id="8" name="TextBox 7"/>
            <p:cNvSpPr txBox="1"/>
            <p:nvPr/>
          </p:nvSpPr>
          <p:spPr>
            <a:xfrm>
              <a:off x="5773526" y="1036675"/>
              <a:ext cx="1900475" cy="2267796"/>
            </a:xfrm>
            <a:prstGeom prst="rect">
              <a:avLst/>
            </a:prstGeom>
            <a:noFill/>
          </p:spPr>
          <p:txBody>
            <a:bodyPr wrap="square" rtlCol="0">
              <a:spAutoFit/>
            </a:bodyPr>
            <a:lstStyle/>
            <a:p>
              <a:r>
                <a:rPr lang="en-US" sz="1300" dirty="0" smtClean="0">
                  <a:solidFill>
                    <a:prstClr val="white"/>
                  </a:solidFill>
                </a:rPr>
                <a:t>Family</a:t>
              </a:r>
              <a:r>
                <a:rPr lang="en-US" sz="1300" dirty="0">
                  <a:solidFill>
                    <a:prstClr val="white"/>
                  </a:solidFill>
                </a:rPr>
                <a:t>, Support group families, neighbors, 4-H club members, Advocates, Librarian, Pastor, Sunday </a:t>
              </a:r>
              <a:r>
                <a:rPr lang="en-US" sz="1300" dirty="0" smtClean="0">
                  <a:solidFill>
                    <a:prstClr val="white"/>
                  </a:solidFill>
                </a:rPr>
                <a:t>School </a:t>
              </a:r>
              <a:r>
                <a:rPr lang="en-US" sz="1300" dirty="0">
                  <a:solidFill>
                    <a:prstClr val="white"/>
                  </a:solidFill>
                </a:rPr>
                <a:t>Teacher and Youth Leaders, Pharmacist, Doctor and Nursing staff, Homeschool families, bowling league members and owners of the lane.</a:t>
              </a:r>
            </a:p>
          </p:txBody>
        </p:sp>
      </p:grpSp>
      <p:sp>
        <p:nvSpPr>
          <p:cNvPr id="11" name="TextBox 10"/>
          <p:cNvSpPr txBox="1"/>
          <p:nvPr/>
        </p:nvSpPr>
        <p:spPr>
          <a:xfrm>
            <a:off x="152400" y="4191000"/>
            <a:ext cx="2549297" cy="1815882"/>
          </a:xfrm>
          <a:prstGeom prst="rect">
            <a:avLst/>
          </a:prstGeom>
          <a:noFill/>
        </p:spPr>
        <p:txBody>
          <a:bodyPr wrap="square" rtlCol="0">
            <a:spAutoFit/>
          </a:bodyPr>
          <a:lstStyle/>
          <a:p>
            <a:r>
              <a:rPr lang="en-US" sz="1400" dirty="0">
                <a:solidFill>
                  <a:schemeClr val="bg1"/>
                </a:solidFill>
              </a:rPr>
              <a:t>Church/Sunday </a:t>
            </a:r>
            <a:r>
              <a:rPr lang="en-US" sz="1400" dirty="0" smtClean="0">
                <a:solidFill>
                  <a:schemeClr val="bg1"/>
                </a:solidFill>
              </a:rPr>
              <a:t>School/Youth </a:t>
            </a:r>
            <a:r>
              <a:rPr lang="en-US" sz="1400" dirty="0">
                <a:solidFill>
                  <a:schemeClr val="bg1"/>
                </a:solidFill>
              </a:rPr>
              <a:t>Group, Parks and </a:t>
            </a:r>
            <a:r>
              <a:rPr lang="en-US" sz="1400" dirty="0" smtClean="0">
                <a:solidFill>
                  <a:schemeClr val="bg1"/>
                </a:solidFill>
              </a:rPr>
              <a:t>Recreation, </a:t>
            </a:r>
            <a:r>
              <a:rPr lang="en-US" sz="1400" dirty="0">
                <a:solidFill>
                  <a:schemeClr val="bg1"/>
                </a:solidFill>
              </a:rPr>
              <a:t>YMCA, Bank, Library, Grocery Store, Pharmacy, Doctor Office, Taxi, Bus or Oats Transportation, Support and Advocate Organizations, Homeschool Support Groups</a:t>
            </a:r>
          </a:p>
        </p:txBody>
      </p:sp>
      <p:sp>
        <p:nvSpPr>
          <p:cNvPr id="12" name="TextBox 11"/>
          <p:cNvSpPr txBox="1"/>
          <p:nvPr/>
        </p:nvSpPr>
        <p:spPr>
          <a:xfrm>
            <a:off x="3048000" y="4038600"/>
            <a:ext cx="2362200" cy="2031325"/>
          </a:xfrm>
          <a:prstGeom prst="rect">
            <a:avLst/>
          </a:prstGeom>
          <a:noFill/>
        </p:spPr>
        <p:txBody>
          <a:bodyPr wrap="square" rtlCol="0">
            <a:spAutoFit/>
          </a:bodyPr>
          <a:lstStyle/>
          <a:p>
            <a:r>
              <a:rPr lang="en-US" sz="1400" b="1" dirty="0">
                <a:solidFill>
                  <a:schemeClr val="bg1"/>
                </a:solidFill>
              </a:rPr>
              <a:t>service coordinators, insurance coverage, diagnosis and testing, age, location, living arrangements, therapies, income/SSI benefits or other financial aid, doctors, nursing, and specialists working as a team WITH her</a:t>
            </a:r>
          </a:p>
        </p:txBody>
      </p:sp>
      <p:sp>
        <p:nvSpPr>
          <p:cNvPr id="4" name="TextBox 3"/>
          <p:cNvSpPr txBox="1"/>
          <p:nvPr/>
        </p:nvSpPr>
        <p:spPr>
          <a:xfrm>
            <a:off x="6019800" y="228600"/>
            <a:ext cx="2895600" cy="2862322"/>
          </a:xfrm>
          <a:prstGeom prst="rect">
            <a:avLst/>
          </a:prstGeom>
          <a:noFill/>
        </p:spPr>
        <p:txBody>
          <a:bodyPr wrap="square" rtlCol="0">
            <a:spAutoFit/>
          </a:bodyPr>
          <a:lstStyle/>
          <a:p>
            <a:r>
              <a:rPr lang="en-US" sz="3600" dirty="0" smtClean="0">
                <a:solidFill>
                  <a:schemeClr val="bg1"/>
                </a:solidFill>
                <a:latin typeface="+mj-lt"/>
              </a:rPr>
              <a:t>Shaylee’s Integrated Services and Supports</a:t>
            </a:r>
          </a:p>
          <a:p>
            <a:endParaRPr lang="en-US" sz="3600" dirty="0">
              <a:solidFill>
                <a:schemeClr val="bg1"/>
              </a:solidFill>
            </a:endParaRPr>
          </a:p>
        </p:txBody>
      </p:sp>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tretch/>
        </p:blipFill>
        <p:spPr>
          <a:xfrm>
            <a:off x="6212620" y="2853154"/>
            <a:ext cx="2487384" cy="3688400"/>
          </a:xfrm>
          <a:prstGeom prst="rect">
            <a:avLst/>
          </a:prstGeom>
        </p:spPr>
      </p:pic>
    </p:spTree>
    <p:extLst>
      <p:ext uri="{BB962C8B-B14F-4D97-AF65-F5344CB8AC3E}">
        <p14:creationId xmlns:p14="http://schemas.microsoft.com/office/powerpoint/2010/main" val="92378027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0" y="228600"/>
            <a:ext cx="5157506" cy="6289986"/>
            <a:chOff x="1401735" y="387184"/>
            <a:chExt cx="6230588" cy="5930247"/>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01735" y="387184"/>
              <a:ext cx="6230588" cy="59302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071311" y="2614284"/>
              <a:ext cx="1130972" cy="348209"/>
            </a:xfrm>
            <a:prstGeom prst="rect">
              <a:avLst/>
            </a:prstGeom>
            <a:noFill/>
          </p:spPr>
          <p:txBody>
            <a:bodyPr wrap="square" rtlCol="0">
              <a:spAutoFit/>
            </a:bodyPr>
            <a:lstStyle/>
            <a:p>
              <a:r>
                <a:rPr lang="en-US" b="1" dirty="0" err="1" smtClean="0">
                  <a:solidFill>
                    <a:schemeClr val="bg1"/>
                  </a:solidFill>
                </a:rPr>
                <a:t>Izaac’s</a:t>
              </a:r>
              <a:endParaRPr lang="en-US" b="1" dirty="0">
                <a:solidFill>
                  <a:schemeClr val="bg1"/>
                </a:solidFill>
              </a:endParaRPr>
            </a:p>
          </p:txBody>
        </p:sp>
        <p:sp>
          <p:nvSpPr>
            <p:cNvPr id="6" name="TextBox 5"/>
            <p:cNvSpPr txBox="1"/>
            <p:nvPr/>
          </p:nvSpPr>
          <p:spPr>
            <a:xfrm>
              <a:off x="1752600" y="1295400"/>
              <a:ext cx="2045256" cy="2176305"/>
            </a:xfrm>
            <a:prstGeom prst="rect">
              <a:avLst/>
            </a:prstGeom>
            <a:noFill/>
          </p:spPr>
          <p:txBody>
            <a:bodyPr wrap="square" rtlCol="0">
              <a:spAutoFit/>
            </a:bodyPr>
            <a:lstStyle/>
            <a:p>
              <a:r>
                <a:rPr lang="en-US" dirty="0" smtClean="0">
                  <a:solidFill>
                    <a:schemeClr val="bg1"/>
                  </a:solidFill>
                </a:rPr>
                <a:t>Kindle</a:t>
              </a:r>
            </a:p>
            <a:p>
              <a:r>
                <a:rPr lang="en-US" dirty="0" smtClean="0">
                  <a:solidFill>
                    <a:schemeClr val="bg1"/>
                  </a:solidFill>
                </a:rPr>
                <a:t>Wii</a:t>
              </a:r>
            </a:p>
            <a:p>
              <a:r>
                <a:rPr lang="en-US" dirty="0" smtClean="0">
                  <a:solidFill>
                    <a:schemeClr val="bg1"/>
                  </a:solidFill>
                </a:rPr>
                <a:t>X-box</a:t>
              </a:r>
            </a:p>
            <a:p>
              <a:r>
                <a:rPr lang="en-US" dirty="0" smtClean="0">
                  <a:solidFill>
                    <a:schemeClr val="bg1"/>
                  </a:solidFill>
                </a:rPr>
                <a:t>You tube</a:t>
              </a:r>
            </a:p>
            <a:p>
              <a:r>
                <a:rPr lang="en-US" dirty="0" smtClean="0">
                  <a:solidFill>
                    <a:schemeClr val="bg1"/>
                  </a:solidFill>
                </a:rPr>
                <a:t>Scooter</a:t>
              </a:r>
            </a:p>
            <a:p>
              <a:r>
                <a:rPr lang="en-US" dirty="0" smtClean="0">
                  <a:solidFill>
                    <a:schemeClr val="bg1"/>
                  </a:solidFill>
                </a:rPr>
                <a:t>Vent/</a:t>
              </a:r>
              <a:r>
                <a:rPr lang="en-US" dirty="0" err="1" smtClean="0">
                  <a:solidFill>
                    <a:schemeClr val="bg1"/>
                  </a:solidFill>
                </a:rPr>
                <a:t>trach</a:t>
              </a:r>
              <a:endParaRPr lang="en-US" dirty="0" smtClean="0">
                <a:solidFill>
                  <a:schemeClr val="bg1"/>
                </a:solidFill>
              </a:endParaRPr>
            </a:p>
            <a:p>
              <a:r>
                <a:rPr lang="en-US" dirty="0" smtClean="0">
                  <a:solidFill>
                    <a:schemeClr val="bg1"/>
                  </a:solidFill>
                </a:rPr>
                <a:t>Life Support Equipment</a:t>
              </a:r>
              <a:endParaRPr lang="en-US" dirty="0">
                <a:solidFill>
                  <a:schemeClr val="bg1"/>
                </a:solidFill>
              </a:endParaRPr>
            </a:p>
          </p:txBody>
        </p:sp>
        <p:sp>
          <p:nvSpPr>
            <p:cNvPr id="7" name="TextBox 6"/>
            <p:cNvSpPr txBox="1"/>
            <p:nvPr/>
          </p:nvSpPr>
          <p:spPr>
            <a:xfrm>
              <a:off x="3242822" y="890078"/>
              <a:ext cx="2608081" cy="1015609"/>
            </a:xfrm>
            <a:prstGeom prst="rect">
              <a:avLst/>
            </a:prstGeom>
            <a:noFill/>
          </p:spPr>
          <p:txBody>
            <a:bodyPr wrap="square" rtlCol="0">
              <a:spAutoFit/>
            </a:bodyPr>
            <a:lstStyle/>
            <a:p>
              <a:pPr algn="ctr"/>
              <a:r>
                <a:rPr lang="en-US" sz="1600" b="1" dirty="0" smtClean="0">
                  <a:solidFill>
                    <a:schemeClr val="bg1"/>
                  </a:solidFill>
                </a:rPr>
                <a:t>Extremely outgoing, funny, natural leader, cute, thick-skinned, nonchalant, </a:t>
              </a:r>
              <a:endParaRPr lang="en-US" sz="1600" b="1" dirty="0">
                <a:solidFill>
                  <a:schemeClr val="bg1"/>
                </a:solidFill>
              </a:endParaRPr>
            </a:p>
          </p:txBody>
        </p:sp>
        <p:sp>
          <p:nvSpPr>
            <p:cNvPr id="8" name="TextBox 7"/>
            <p:cNvSpPr txBox="1"/>
            <p:nvPr/>
          </p:nvSpPr>
          <p:spPr>
            <a:xfrm>
              <a:off x="5713723" y="1535321"/>
              <a:ext cx="1861335" cy="1653993"/>
            </a:xfrm>
            <a:prstGeom prst="rect">
              <a:avLst/>
            </a:prstGeom>
            <a:noFill/>
          </p:spPr>
          <p:txBody>
            <a:bodyPr wrap="square" rtlCol="0">
              <a:spAutoFit/>
            </a:bodyPr>
            <a:lstStyle/>
            <a:p>
              <a:r>
                <a:rPr lang="en-US" dirty="0" smtClean="0">
                  <a:solidFill>
                    <a:schemeClr val="bg1"/>
                  </a:solidFill>
                </a:rPr>
                <a:t>Family, neighbors, school friends, nurses, church, cheer, </a:t>
              </a:r>
              <a:r>
                <a:rPr lang="en-US" dirty="0" err="1" smtClean="0">
                  <a:solidFill>
                    <a:schemeClr val="bg1"/>
                  </a:solidFill>
                </a:rPr>
                <a:t>tae</a:t>
              </a:r>
              <a:r>
                <a:rPr lang="en-US" dirty="0" smtClean="0">
                  <a:solidFill>
                    <a:schemeClr val="bg1"/>
                  </a:solidFill>
                </a:rPr>
                <a:t> kwon do, dog</a:t>
              </a:r>
              <a:endParaRPr lang="en-US" dirty="0">
                <a:solidFill>
                  <a:schemeClr val="bg1"/>
                </a:solidFill>
              </a:endParaRPr>
            </a:p>
          </p:txBody>
        </p:sp>
        <p:sp>
          <p:nvSpPr>
            <p:cNvPr id="9" name="TextBox 8"/>
            <p:cNvSpPr txBox="1"/>
            <p:nvPr/>
          </p:nvSpPr>
          <p:spPr>
            <a:xfrm>
              <a:off x="1676400" y="4038600"/>
              <a:ext cx="2895600" cy="1653992"/>
            </a:xfrm>
            <a:prstGeom prst="rect">
              <a:avLst/>
            </a:prstGeom>
            <a:noFill/>
          </p:spPr>
          <p:txBody>
            <a:bodyPr wrap="square" rtlCol="0">
              <a:spAutoFit/>
            </a:bodyPr>
            <a:lstStyle/>
            <a:p>
              <a:r>
                <a:rPr lang="en-US" dirty="0" smtClean="0">
                  <a:solidFill>
                    <a:schemeClr val="bg1"/>
                  </a:solidFill>
                </a:rPr>
                <a:t>Athlete’s Plus Cheer</a:t>
              </a:r>
            </a:p>
            <a:p>
              <a:r>
                <a:rPr lang="en-US" dirty="0" smtClean="0">
                  <a:solidFill>
                    <a:schemeClr val="bg1"/>
                  </a:solidFill>
                </a:rPr>
                <a:t>Tai Kwon Do</a:t>
              </a:r>
            </a:p>
            <a:p>
              <a:r>
                <a:rPr lang="en-US" dirty="0" smtClean="0">
                  <a:solidFill>
                    <a:schemeClr val="bg1"/>
                  </a:solidFill>
                </a:rPr>
                <a:t>McAllister’s family night</a:t>
              </a:r>
            </a:p>
            <a:p>
              <a:r>
                <a:rPr lang="en-US" dirty="0" smtClean="0">
                  <a:solidFill>
                    <a:schemeClr val="bg1"/>
                  </a:solidFill>
                </a:rPr>
                <a:t>Church</a:t>
              </a:r>
            </a:p>
            <a:p>
              <a:r>
                <a:rPr lang="en-US" dirty="0" smtClean="0">
                  <a:solidFill>
                    <a:schemeClr val="bg1"/>
                  </a:solidFill>
                </a:rPr>
                <a:t>School</a:t>
              </a:r>
              <a:endParaRPr lang="en-US" dirty="0">
                <a:solidFill>
                  <a:schemeClr val="bg1"/>
                </a:solidFill>
              </a:endParaRPr>
            </a:p>
            <a:p>
              <a:endParaRPr lang="en-US" dirty="0">
                <a:solidFill>
                  <a:schemeClr val="bg1"/>
                </a:solidFill>
              </a:endParaRPr>
            </a:p>
          </p:txBody>
        </p:sp>
        <p:sp>
          <p:nvSpPr>
            <p:cNvPr id="10" name="TextBox 9"/>
            <p:cNvSpPr txBox="1"/>
            <p:nvPr/>
          </p:nvSpPr>
          <p:spPr>
            <a:xfrm>
              <a:off x="4724401" y="4267200"/>
              <a:ext cx="2743200" cy="1392836"/>
            </a:xfrm>
            <a:prstGeom prst="rect">
              <a:avLst/>
            </a:prstGeom>
            <a:noFill/>
          </p:spPr>
          <p:txBody>
            <a:bodyPr wrap="square" rtlCol="0">
              <a:spAutoFit/>
            </a:bodyPr>
            <a:lstStyle/>
            <a:p>
              <a:r>
                <a:rPr lang="en-US" b="1" dirty="0" smtClean="0">
                  <a:solidFill>
                    <a:schemeClr val="bg1"/>
                  </a:solidFill>
                </a:rPr>
                <a:t>Service Coordination</a:t>
              </a:r>
            </a:p>
            <a:p>
              <a:r>
                <a:rPr lang="en-US" b="1" dirty="0" smtClean="0">
                  <a:solidFill>
                    <a:schemeClr val="bg1"/>
                  </a:solidFill>
                </a:rPr>
                <a:t>Nursing</a:t>
              </a:r>
            </a:p>
            <a:p>
              <a:r>
                <a:rPr lang="en-US" b="1" dirty="0" smtClean="0">
                  <a:solidFill>
                    <a:schemeClr val="bg1"/>
                  </a:solidFill>
                </a:rPr>
                <a:t>Adaptive Equipment</a:t>
              </a:r>
            </a:p>
            <a:p>
              <a:r>
                <a:rPr lang="en-US" b="1" dirty="0" smtClean="0">
                  <a:solidFill>
                    <a:schemeClr val="bg1"/>
                  </a:solidFill>
                </a:rPr>
                <a:t>Medical Supplies</a:t>
              </a:r>
            </a:p>
            <a:p>
              <a:r>
                <a:rPr lang="en-US" b="1" dirty="0" smtClean="0">
                  <a:solidFill>
                    <a:schemeClr val="bg1"/>
                  </a:solidFill>
                </a:rPr>
                <a:t>Insurance</a:t>
              </a:r>
              <a:endParaRPr lang="en-US" b="1" dirty="0">
                <a:solidFill>
                  <a:schemeClr val="bg1"/>
                </a:solidFill>
              </a:endParaRPr>
            </a:p>
          </p:txBody>
        </p:sp>
      </p:grpSp>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22109" y="2667000"/>
            <a:ext cx="2844800" cy="3826164"/>
          </a:xfrm>
          <a:prstGeom prst="rect">
            <a:avLst/>
          </a:prstGeom>
        </p:spPr>
      </p:pic>
      <p:sp>
        <p:nvSpPr>
          <p:cNvPr id="12" name="TextBox 11"/>
          <p:cNvSpPr txBox="1"/>
          <p:nvPr/>
        </p:nvSpPr>
        <p:spPr>
          <a:xfrm>
            <a:off x="5943600" y="228600"/>
            <a:ext cx="2971800" cy="2862322"/>
          </a:xfrm>
          <a:prstGeom prst="rect">
            <a:avLst/>
          </a:prstGeom>
          <a:noFill/>
        </p:spPr>
        <p:txBody>
          <a:bodyPr wrap="square" rtlCol="0">
            <a:spAutoFit/>
          </a:bodyPr>
          <a:lstStyle/>
          <a:p>
            <a:r>
              <a:rPr lang="en-US" sz="3600" dirty="0" err="1" smtClean="0">
                <a:solidFill>
                  <a:schemeClr val="bg1"/>
                </a:solidFill>
                <a:latin typeface="+mj-lt"/>
              </a:rPr>
              <a:t>Izaac’s</a:t>
            </a:r>
            <a:r>
              <a:rPr lang="en-US" sz="3600" dirty="0" smtClean="0">
                <a:solidFill>
                  <a:schemeClr val="bg1"/>
                </a:solidFill>
                <a:latin typeface="+mj-lt"/>
              </a:rPr>
              <a:t> Integrated Services and Supports</a:t>
            </a:r>
          </a:p>
          <a:p>
            <a:endParaRPr lang="en-US" sz="3600" dirty="0">
              <a:solidFill>
                <a:schemeClr val="bg1"/>
              </a:solidFill>
            </a:endParaRPr>
          </a:p>
        </p:txBody>
      </p:sp>
    </p:spTree>
    <p:extLst>
      <p:ext uri="{BB962C8B-B14F-4D97-AF65-F5344CB8AC3E}">
        <p14:creationId xmlns:p14="http://schemas.microsoft.com/office/powerpoint/2010/main" val="181586499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361292" y="1693333"/>
            <a:ext cx="4810035" cy="4888888"/>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2" name="Title 1"/>
          <p:cNvSpPr>
            <a:spLocks noGrp="1"/>
          </p:cNvSpPr>
          <p:nvPr>
            <p:ph type="title"/>
          </p:nvPr>
        </p:nvSpPr>
        <p:spPr>
          <a:xfrm>
            <a:off x="653144" y="215053"/>
            <a:ext cx="7753046" cy="1103328"/>
          </a:xfrm>
        </p:spPr>
        <p:txBody>
          <a:bodyPr>
            <a:noAutofit/>
          </a:bodyPr>
          <a:lstStyle/>
          <a:p>
            <a:pPr algn="ctr"/>
            <a:r>
              <a:rPr lang="en-US" sz="4400" dirty="0" err="1" smtClean="0"/>
              <a:t>LifeCourse</a:t>
            </a:r>
            <a:r>
              <a:rPr lang="en-US" sz="4400" dirty="0"/>
              <a:t> </a:t>
            </a:r>
            <a:r>
              <a:rPr lang="en-US" sz="4400" dirty="0" smtClean="0"/>
              <a:t>Integrated STAR:  Support &amp; Service Planning</a:t>
            </a:r>
            <a:endParaRPr lang="en-US" sz="4400" dirty="0"/>
          </a:p>
        </p:txBody>
      </p:sp>
      <p:sp>
        <p:nvSpPr>
          <p:cNvPr id="4" name="Content Placeholder 3"/>
          <p:cNvSpPr>
            <a:spLocks noGrp="1"/>
          </p:cNvSpPr>
          <p:nvPr>
            <p:ph sz="half" idx="2"/>
          </p:nvPr>
        </p:nvSpPr>
        <p:spPr/>
        <p:txBody>
          <a:bodyPr/>
          <a:lstStyle/>
          <a:p>
            <a:r>
              <a:rPr lang="en-US" dirty="0" smtClean="0"/>
              <a:t>   </a:t>
            </a:r>
            <a:endParaRPr lang="en-US" dirty="0"/>
          </a:p>
        </p:txBody>
      </p:sp>
      <p:sp>
        <p:nvSpPr>
          <p:cNvPr id="6" name="Content Placeholder 5"/>
          <p:cNvSpPr>
            <a:spLocks noGrp="1"/>
          </p:cNvSpPr>
          <p:nvPr>
            <p:ph sz="quarter" idx="4"/>
          </p:nvPr>
        </p:nvSpPr>
        <p:spPr/>
        <p:txBody>
          <a:bodyPr/>
          <a:lstStyle/>
          <a:p>
            <a:r>
              <a:rPr lang="en-US" dirty="0" smtClean="0"/>
              <a:t>   </a:t>
            </a:r>
            <a:endParaRPr lang="en-US" dirty="0"/>
          </a:p>
        </p:txBody>
      </p:sp>
    </p:spTree>
    <p:extLst>
      <p:ext uri="{BB962C8B-B14F-4D97-AF65-F5344CB8AC3E}">
        <p14:creationId xmlns:p14="http://schemas.microsoft.com/office/powerpoint/2010/main" val="86267531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079" y="215053"/>
            <a:ext cx="8079581" cy="910198"/>
          </a:xfrm>
        </p:spPr>
        <p:txBody>
          <a:bodyPr>
            <a:noAutofit/>
          </a:bodyPr>
          <a:lstStyle/>
          <a:p>
            <a:pPr algn="ctr"/>
            <a:r>
              <a:rPr lang="en-US" sz="4400" dirty="0" err="1" smtClean="0"/>
              <a:t>LifeCourse</a:t>
            </a:r>
            <a:r>
              <a:rPr lang="en-US" sz="4400" dirty="0"/>
              <a:t> </a:t>
            </a:r>
            <a:r>
              <a:rPr lang="en-US" sz="4400" dirty="0" smtClean="0"/>
              <a:t>Integrated STAR:  </a:t>
            </a:r>
            <a:br>
              <a:rPr lang="en-US" sz="4400" dirty="0" smtClean="0"/>
            </a:br>
            <a:r>
              <a:rPr lang="en-US" sz="4400" dirty="0" smtClean="0"/>
              <a:t>Life Activities</a:t>
            </a:r>
            <a:endParaRPr lang="en-US" sz="4400" dirty="0"/>
          </a:p>
        </p:txBody>
      </p:sp>
      <p:sp>
        <p:nvSpPr>
          <p:cNvPr id="4" name="Content Placeholder 3"/>
          <p:cNvSpPr>
            <a:spLocks noGrp="1"/>
          </p:cNvSpPr>
          <p:nvPr>
            <p:ph sz="half" idx="2"/>
          </p:nvPr>
        </p:nvSpPr>
        <p:spPr/>
        <p:txBody>
          <a:bodyPr/>
          <a:lstStyle/>
          <a:p>
            <a:r>
              <a:rPr lang="en-US" dirty="0" smtClean="0"/>
              <a:t>   </a:t>
            </a:r>
            <a:endParaRPr lang="en-US" dirty="0"/>
          </a:p>
        </p:txBody>
      </p:sp>
      <p:sp>
        <p:nvSpPr>
          <p:cNvPr id="6" name="Content Placeholder 5"/>
          <p:cNvSpPr>
            <a:spLocks noGrp="1"/>
          </p:cNvSpPr>
          <p:nvPr>
            <p:ph sz="quarter" idx="4"/>
          </p:nvPr>
        </p:nvSpPr>
        <p:spPr/>
        <p:txBody>
          <a:bodyPr/>
          <a:lstStyle/>
          <a:p>
            <a:r>
              <a:rPr lang="en-US" dirty="0" smtClean="0"/>
              <a:t>   </a:t>
            </a:r>
            <a:endParaRPr lang="en-US" dirty="0"/>
          </a:p>
        </p:txBody>
      </p:sp>
      <p:pic>
        <p:nvPicPr>
          <p:cNvPr id="4100"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01520" y="1443646"/>
            <a:ext cx="5110480" cy="5184545"/>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p14="http://schemas.microsoft.com/office/powerpoint/2010/main" val="132186788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800" dirty="0" smtClean="0"/>
              <a:t>Domain Specific</a:t>
            </a:r>
            <a:endParaRPr lang="en-US" sz="3800" dirty="0"/>
          </a:p>
        </p:txBody>
      </p:sp>
      <p:sp>
        <p:nvSpPr>
          <p:cNvPr id="4" name="Text Placeholder 3"/>
          <p:cNvSpPr>
            <a:spLocks noGrp="1"/>
          </p:cNvSpPr>
          <p:nvPr>
            <p:ph type="body" sz="half" idx="2"/>
          </p:nvPr>
        </p:nvSpPr>
        <p:spPr>
          <a:xfrm>
            <a:off x="6206987" y="2743200"/>
            <a:ext cx="2548890" cy="2895600"/>
          </a:xfrm>
        </p:spPr>
        <p:txBody>
          <a:bodyPr>
            <a:normAutofit/>
          </a:bodyPr>
          <a:lstStyle/>
          <a:p>
            <a:pPr algn="ctr"/>
            <a:r>
              <a:rPr lang="en-US" sz="3800" dirty="0" smtClean="0">
                <a:solidFill>
                  <a:schemeClr val="bg1"/>
                </a:solidFill>
                <a:latin typeface="+mj-lt"/>
              </a:rPr>
              <a:t>Daily Life: </a:t>
            </a:r>
            <a:r>
              <a:rPr lang="en-US" sz="2800" i="1" dirty="0" smtClean="0">
                <a:solidFill>
                  <a:schemeClr val="bg1"/>
                </a:solidFill>
                <a:latin typeface="+mj-lt"/>
              </a:rPr>
              <a:t>Focus on Employment</a:t>
            </a:r>
            <a:endParaRPr lang="en-US" sz="2800" i="1" dirty="0">
              <a:solidFill>
                <a:schemeClr val="bg1"/>
              </a:solidFill>
              <a:latin typeface="+mj-lt"/>
            </a:endParaRP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764" y="457200"/>
            <a:ext cx="5634354" cy="57911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itle 2"/>
          <p:cNvSpPr>
            <a:spLocks noGrp="1"/>
          </p:cNvSpPr>
          <p:nvPr>
            <p:ph idx="1"/>
          </p:nvPr>
        </p:nvSpPr>
        <p:spPr>
          <a:xfrm>
            <a:off x="5680648" y="286746"/>
            <a:ext cx="3463351" cy="5243752"/>
          </a:xfrm>
        </p:spPr>
        <p:txBody>
          <a:bodyPr>
            <a:normAutofit/>
          </a:bodyPr>
          <a:lstStyle/>
          <a:p>
            <a:pPr marL="0" indent="0">
              <a:spcAft>
                <a:spcPts val="600"/>
              </a:spcAft>
              <a:buNone/>
            </a:pPr>
            <a:r>
              <a:rPr lang="en-US" sz="2400" b="1" dirty="0" smtClean="0">
                <a:solidFill>
                  <a:schemeClr val="accent1"/>
                </a:solidFill>
              </a:rPr>
              <a:t>   </a:t>
            </a:r>
            <a:endParaRPr lang="en-US" sz="2400" b="1" dirty="0">
              <a:solidFill>
                <a:schemeClr val="accent1"/>
              </a:solidFill>
            </a:endParaRPr>
          </a:p>
        </p:txBody>
      </p:sp>
    </p:spTree>
    <p:extLst>
      <p:ext uri="{BB962C8B-B14F-4D97-AF65-F5344CB8AC3E}">
        <p14:creationId xmlns:p14="http://schemas.microsoft.com/office/powerpoint/2010/main" val="66022843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spect="1"/>
          </p:cNvSpPr>
          <p:nvPr/>
        </p:nvSpPr>
        <p:spPr>
          <a:xfrm>
            <a:off x="5716859" y="0"/>
            <a:ext cx="34271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a:xfrm>
            <a:off x="5791200" y="1698106"/>
            <a:ext cx="3352800" cy="3828934"/>
          </a:xfrm>
        </p:spPr>
        <p:txBody>
          <a:bodyPr>
            <a:noAutofit/>
          </a:bodyPr>
          <a:lstStyle/>
          <a:p>
            <a:pPr algn="ctr">
              <a:spcAft>
                <a:spcPts val="1200"/>
              </a:spcAft>
            </a:pPr>
            <a:r>
              <a:rPr lang="en-US" sz="4000" dirty="0" smtClean="0">
                <a:solidFill>
                  <a:schemeClr val="bg1"/>
                </a:solidFill>
              </a:rPr>
              <a:t>Domain Specific</a:t>
            </a:r>
            <a:r>
              <a:rPr lang="en-US" sz="4400" b="1" dirty="0" smtClean="0">
                <a:solidFill>
                  <a:schemeClr val="bg1"/>
                </a:solidFill>
              </a:rPr>
              <a:t/>
            </a:r>
            <a:br>
              <a:rPr lang="en-US" sz="4400" b="1" dirty="0" smtClean="0">
                <a:solidFill>
                  <a:schemeClr val="bg1"/>
                </a:solidFill>
              </a:rPr>
            </a:br>
            <a:r>
              <a:rPr lang="en-US" sz="4000" b="1" dirty="0" smtClean="0">
                <a:solidFill>
                  <a:schemeClr val="bg1"/>
                </a:solidFill>
              </a:rPr>
              <a:t/>
            </a:r>
            <a:br>
              <a:rPr lang="en-US" sz="4000" b="1" dirty="0" smtClean="0">
                <a:solidFill>
                  <a:schemeClr val="bg1"/>
                </a:solidFill>
              </a:rPr>
            </a:br>
            <a:r>
              <a:rPr lang="en-US" sz="4000" dirty="0" smtClean="0">
                <a:solidFill>
                  <a:schemeClr val="bg1"/>
                </a:solidFill>
              </a:rPr>
              <a:t>Safety and Security:  </a:t>
            </a:r>
            <a:r>
              <a:rPr lang="en-US" sz="4000" b="1" dirty="0" smtClean="0">
                <a:solidFill>
                  <a:schemeClr val="bg1"/>
                </a:solidFill>
              </a:rPr>
              <a:t/>
            </a:r>
            <a:br>
              <a:rPr lang="en-US" sz="4000" b="1" dirty="0" smtClean="0">
                <a:solidFill>
                  <a:schemeClr val="bg1"/>
                </a:solidFill>
              </a:rPr>
            </a:br>
            <a:r>
              <a:rPr lang="en-US" sz="2800" i="1" dirty="0" smtClean="0">
                <a:solidFill>
                  <a:schemeClr val="bg1"/>
                </a:solidFill>
                <a:latin typeface="Georgia"/>
                <a:cs typeface="Georgia"/>
              </a:rPr>
              <a:t>Focusing on Supports Beyond </a:t>
            </a:r>
            <a:br>
              <a:rPr lang="en-US" sz="2800" i="1" dirty="0" smtClean="0">
                <a:solidFill>
                  <a:schemeClr val="bg1"/>
                </a:solidFill>
                <a:latin typeface="Georgia"/>
                <a:cs typeface="Georgia"/>
              </a:rPr>
            </a:br>
            <a:r>
              <a:rPr lang="en-US" sz="2800" i="1" dirty="0" smtClean="0">
                <a:solidFill>
                  <a:schemeClr val="bg1"/>
                </a:solidFill>
                <a:latin typeface="Georgia"/>
                <a:cs typeface="Georgia"/>
              </a:rPr>
              <a:t>Legal Guardianship</a:t>
            </a:r>
            <a:r>
              <a:rPr lang="en-US" sz="4000" b="1" dirty="0" smtClean="0"/>
              <a:t/>
            </a:r>
            <a:br>
              <a:rPr lang="en-US" sz="4000" b="1" dirty="0" smtClean="0"/>
            </a:br>
            <a:endParaRPr lang="en-US" sz="3000" dirty="0">
              <a:solidFill>
                <a:schemeClr val="bg1"/>
              </a:solidFill>
              <a:latin typeface="Georgia"/>
              <a:cs typeface="Georgia"/>
            </a:endParaRP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01638" y="228600"/>
            <a:ext cx="3268775" cy="4244233"/>
          </a:xfrm>
          <a:ln>
            <a:solidFill>
              <a:schemeClr val="tx1"/>
            </a:solidFill>
          </a:ln>
        </p:spPr>
      </p:pic>
      <p:pic>
        <p:nvPicPr>
          <p:cNvPr id="6" name="Content Placeholder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471512" y="2515099"/>
            <a:ext cx="4090304" cy="4138083"/>
          </a:xfrm>
          <a:prstGeom prst="rect">
            <a:avLst/>
          </a:prstGeom>
          <a:ln>
            <a:solidFill>
              <a:schemeClr val="tx1"/>
            </a:solidFill>
          </a:ln>
        </p:spPr>
      </p:pic>
    </p:spTree>
    <p:extLst>
      <p:ext uri="{BB962C8B-B14F-4D97-AF65-F5344CB8AC3E}">
        <p14:creationId xmlns:p14="http://schemas.microsoft.com/office/powerpoint/2010/main" val="41131980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234" y="490106"/>
            <a:ext cx="8079581" cy="1290320"/>
          </a:xfrm>
        </p:spPr>
        <p:txBody>
          <a:bodyPr>
            <a:normAutofit/>
          </a:bodyPr>
          <a:lstStyle/>
          <a:p>
            <a:r>
              <a:rPr lang="en-US" sz="4500" dirty="0" smtClean="0"/>
              <a:t>About Jane</a:t>
            </a:r>
            <a:endParaRPr lang="en-US" sz="4500" dirty="0"/>
          </a:p>
        </p:txBody>
      </p:sp>
      <p:sp>
        <p:nvSpPr>
          <p:cNvPr id="4" name="Content Placeholder 3"/>
          <p:cNvSpPr>
            <a:spLocks noGrp="1"/>
          </p:cNvSpPr>
          <p:nvPr>
            <p:ph sz="half" idx="2"/>
          </p:nvPr>
        </p:nvSpPr>
        <p:spPr/>
        <p:txBody>
          <a:bodyPr>
            <a:normAutofit/>
          </a:bodyPr>
          <a:lstStyle/>
          <a:p>
            <a:pPr marL="0" indent="0">
              <a:buNone/>
            </a:pPr>
            <a:r>
              <a:rPr lang="en-US" dirty="0" smtClean="0"/>
              <a:t>  </a:t>
            </a:r>
            <a:endParaRPr lang="en-US" dirty="0"/>
          </a:p>
        </p:txBody>
      </p:sp>
      <p:pic>
        <p:nvPicPr>
          <p:cNvPr id="6" name="Picture 5" descr="Royals family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97018" y="1213881"/>
            <a:ext cx="4509417" cy="4509417"/>
          </a:xfrm>
          <a:prstGeom prst="rect">
            <a:avLst/>
          </a:prstGeom>
          <a:ln w="88900" cap="sq" cmpd="thickThin">
            <a:solidFill>
              <a:srgbClr val="000000"/>
            </a:solidFill>
            <a:prstDash val="solid"/>
            <a:miter lim="800000"/>
          </a:ln>
          <a:effectLst>
            <a:innerShdw blurRad="76200">
              <a:srgbClr val="000000"/>
            </a:innerShdw>
          </a:effectLst>
        </p:spPr>
      </p:pic>
      <p:sp>
        <p:nvSpPr>
          <p:cNvPr id="7" name="Content Placeholder 2"/>
          <p:cNvSpPr txBox="1">
            <a:spLocks/>
          </p:cNvSpPr>
          <p:nvPr/>
        </p:nvSpPr>
        <p:spPr>
          <a:xfrm>
            <a:off x="197057" y="1710566"/>
            <a:ext cx="3962400" cy="4530725"/>
          </a:xfrm>
          <a:prstGeom prst="rect">
            <a:avLst/>
          </a:prstGeom>
        </p:spPr>
        <p:txBody>
          <a:bodyPr vert="horz" lIns="91440" tIns="45720" rIns="91440" bIns="45720" rtlCol="0">
            <a:normAutofit lnSpcReduction="10000"/>
          </a:bodyPr>
          <a:lstStyle>
            <a:lvl1pPr marL="91440" indent="-91440" algn="l" defTabSz="914400" rtl="0" eaLnBrk="1" latinLnBrk="0" hangingPunct="1">
              <a:lnSpc>
                <a:spcPct val="85000"/>
              </a:lnSpc>
              <a:spcBef>
                <a:spcPts val="1300"/>
              </a:spcBef>
              <a:buFont typeface="Arial" pitchFamily="34" charset="0"/>
              <a:buChar char=" "/>
              <a:defRPr sz="22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19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17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5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4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4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4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4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400" kern="1200">
                <a:solidFill>
                  <a:schemeClr val="tx1">
                    <a:lumMod val="85000"/>
                    <a:lumOff val="15000"/>
                  </a:schemeClr>
                </a:solidFill>
                <a:latin typeface="+mn-lt"/>
                <a:ea typeface="+mn-ea"/>
                <a:cs typeface="+mn-cs"/>
              </a:defRPr>
            </a:lvl9pPr>
          </a:lstStyle>
          <a:p>
            <a:pPr marL="230188" indent="-230188">
              <a:buFont typeface="Arial" panose="020B0604020202020204" pitchFamily="34" charset="0"/>
              <a:buChar char="•"/>
              <a:defRPr/>
            </a:pPr>
            <a:r>
              <a:rPr lang="en-US" sz="2600" dirty="0" smtClean="0"/>
              <a:t>Mom of 3 sons, one with a developmental disability</a:t>
            </a:r>
          </a:p>
          <a:p>
            <a:pPr marL="230188" indent="-230188">
              <a:buFont typeface="Arial" panose="020B0604020202020204" pitchFamily="34" charset="0"/>
              <a:buChar char="•"/>
              <a:defRPr/>
            </a:pPr>
            <a:r>
              <a:rPr lang="en-US" sz="2600" dirty="0"/>
              <a:t>Partners in Policymaking </a:t>
            </a:r>
            <a:r>
              <a:rPr lang="en-US" sz="2600" dirty="0" smtClean="0"/>
              <a:t>Graduate</a:t>
            </a:r>
          </a:p>
          <a:p>
            <a:pPr marL="230188" indent="-230188">
              <a:buFont typeface="Arial" panose="020B0604020202020204" pitchFamily="34" charset="0"/>
              <a:buChar char="•"/>
              <a:defRPr/>
            </a:pPr>
            <a:r>
              <a:rPr lang="en-US" sz="2600" dirty="0" smtClean="0"/>
              <a:t>Community Inclusion and Field Research Specialist</a:t>
            </a:r>
          </a:p>
          <a:p>
            <a:pPr marL="413068" lvl="1" indent="-230188">
              <a:buFont typeface="Arial" panose="020B0604020202020204" pitchFamily="34" charset="0"/>
              <a:buChar char="•"/>
              <a:defRPr/>
            </a:pPr>
            <a:r>
              <a:rPr lang="en-US" sz="2400" dirty="0" smtClean="0"/>
              <a:t>National </a:t>
            </a:r>
            <a:r>
              <a:rPr lang="en-US" sz="2400" dirty="0"/>
              <a:t>Community of Practice on Supporting Families </a:t>
            </a:r>
            <a:r>
              <a:rPr lang="en-US" sz="2400" dirty="0" smtClean="0"/>
              <a:t>Staff</a:t>
            </a:r>
          </a:p>
          <a:p>
            <a:pPr marL="413068" lvl="1" indent="-230188">
              <a:buFont typeface="Arial" panose="020B0604020202020204" pitchFamily="34" charset="0"/>
              <a:buChar char="•"/>
              <a:defRPr/>
            </a:pPr>
            <a:r>
              <a:rPr lang="en-US" sz="2400" dirty="0" smtClean="0"/>
              <a:t>Missouri </a:t>
            </a:r>
            <a:r>
              <a:rPr lang="en-US" sz="2400" dirty="0"/>
              <a:t>Family-to-Family HIC </a:t>
            </a:r>
            <a:r>
              <a:rPr lang="en-US" sz="2400" dirty="0" smtClean="0"/>
              <a:t>staff</a:t>
            </a:r>
          </a:p>
          <a:p>
            <a:pPr marL="413068" lvl="1" indent="-230188">
              <a:buFont typeface="Arial" panose="020B0604020202020204" pitchFamily="34" charset="0"/>
              <a:buChar char="•"/>
              <a:defRPr/>
            </a:pPr>
            <a:r>
              <a:rPr lang="en-US" sz="2400" dirty="0" smtClean="0"/>
              <a:t>Alternatives to Guardianship Trainer</a:t>
            </a:r>
            <a:endParaRPr lang="en-US" sz="2400" dirty="0"/>
          </a:p>
        </p:txBody>
      </p:sp>
    </p:spTree>
    <p:extLst>
      <p:ext uri="{BB962C8B-B14F-4D97-AF65-F5344CB8AC3E}">
        <p14:creationId xmlns:p14="http://schemas.microsoft.com/office/powerpoint/2010/main" val="15560670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Type of Change that is Needed</a:t>
            </a:r>
            <a:endParaRPr lang="en-US" dirty="0"/>
          </a:p>
        </p:txBody>
      </p:sp>
      <p:sp>
        <p:nvSpPr>
          <p:cNvPr id="5" name="Text Placeholder 4"/>
          <p:cNvSpPr>
            <a:spLocks noGrp="1"/>
          </p:cNvSpPr>
          <p:nvPr>
            <p:ph type="body" idx="1"/>
          </p:nvPr>
        </p:nvSpPr>
        <p:spPr/>
        <p:txBody>
          <a:bodyPr/>
          <a:lstStyle/>
          <a:p>
            <a:r>
              <a:rPr lang="en-US" b="1" dirty="0" smtClean="0"/>
              <a:t>Transitional </a:t>
            </a:r>
            <a:r>
              <a:rPr lang="en-US" b="1" dirty="0" err="1" smtClean="0"/>
              <a:t>CHange</a:t>
            </a:r>
            <a:endParaRPr lang="en-US" b="1" dirty="0"/>
          </a:p>
        </p:txBody>
      </p:sp>
      <p:sp>
        <p:nvSpPr>
          <p:cNvPr id="6" name="Content Placeholder 5"/>
          <p:cNvSpPr>
            <a:spLocks noGrp="1"/>
          </p:cNvSpPr>
          <p:nvPr>
            <p:ph sz="half" idx="2"/>
          </p:nvPr>
        </p:nvSpPr>
        <p:spPr/>
        <p:txBody>
          <a:bodyPr/>
          <a:lstStyle/>
          <a:p>
            <a:pPr marL="0" indent="0">
              <a:buNone/>
            </a:pPr>
            <a:r>
              <a:rPr lang="en-US" dirty="0" smtClean="0"/>
              <a:t>“Retooling” the system and its practices to fit the new model</a:t>
            </a:r>
          </a:p>
          <a:p>
            <a:pPr marL="0" indent="0">
              <a:buNone/>
            </a:pPr>
            <a:r>
              <a:rPr lang="en-US" dirty="0" smtClean="0"/>
              <a:t>Mergers, consolidations, reorganizations, revising systematic payment structures, </a:t>
            </a:r>
          </a:p>
          <a:p>
            <a:pPr marL="0" indent="0">
              <a:buNone/>
            </a:pPr>
            <a:r>
              <a:rPr lang="en-US" dirty="0" smtClean="0"/>
              <a:t>creating new services, processes, systems and products to replace the traditional one</a:t>
            </a:r>
            <a:endParaRPr lang="en-US" dirty="0"/>
          </a:p>
        </p:txBody>
      </p:sp>
      <p:sp>
        <p:nvSpPr>
          <p:cNvPr id="7" name="Text Placeholder 6"/>
          <p:cNvSpPr>
            <a:spLocks noGrp="1"/>
          </p:cNvSpPr>
          <p:nvPr>
            <p:ph type="body" sz="quarter" idx="3"/>
          </p:nvPr>
        </p:nvSpPr>
        <p:spPr>
          <a:xfrm>
            <a:off x="4766309" y="2029968"/>
            <a:ext cx="4167841" cy="722376"/>
          </a:xfrm>
        </p:spPr>
        <p:txBody>
          <a:bodyPr/>
          <a:lstStyle/>
          <a:p>
            <a:r>
              <a:rPr lang="en-US" b="1" dirty="0" smtClean="0"/>
              <a:t>Transformation Change</a:t>
            </a:r>
            <a:endParaRPr lang="en-US" b="1" dirty="0"/>
          </a:p>
        </p:txBody>
      </p:sp>
      <p:sp>
        <p:nvSpPr>
          <p:cNvPr id="8" name="Content Placeholder 7"/>
          <p:cNvSpPr>
            <a:spLocks noGrp="1"/>
          </p:cNvSpPr>
          <p:nvPr>
            <p:ph sz="quarter" idx="4"/>
          </p:nvPr>
        </p:nvSpPr>
        <p:spPr/>
        <p:txBody>
          <a:bodyPr/>
          <a:lstStyle/>
          <a:p>
            <a:r>
              <a:rPr lang="en-US" dirty="0" smtClean="0"/>
              <a:t>Fundamental reordering of thinking, beliefs, culture, relationships, and behavior</a:t>
            </a:r>
          </a:p>
          <a:p>
            <a:r>
              <a:rPr lang="en-US" dirty="0" smtClean="0"/>
              <a:t>Turns assumptions inside out and disrupts familiar rituals and structures</a:t>
            </a:r>
          </a:p>
          <a:p>
            <a:r>
              <a:rPr lang="en-US" dirty="0" smtClean="0"/>
              <a:t>Rejects command and control relationships in favor of co-creative partnerships</a:t>
            </a:r>
            <a:endParaRPr lang="en-US" dirty="0"/>
          </a:p>
        </p:txBody>
      </p:sp>
      <p:sp>
        <p:nvSpPr>
          <p:cNvPr id="2" name="TextBox 1"/>
          <p:cNvSpPr txBox="1"/>
          <p:nvPr/>
        </p:nvSpPr>
        <p:spPr>
          <a:xfrm>
            <a:off x="1121079" y="6091164"/>
            <a:ext cx="6886222" cy="523220"/>
          </a:xfrm>
          <a:prstGeom prst="rect">
            <a:avLst/>
          </a:prstGeom>
          <a:noFill/>
        </p:spPr>
        <p:txBody>
          <a:bodyPr wrap="square" rtlCol="0">
            <a:spAutoFit/>
          </a:bodyPr>
          <a:lstStyle/>
          <a:p>
            <a:r>
              <a:rPr lang="en-US" sz="2800" dirty="0" smtClean="0"/>
              <a:t>Creating Blue Space, </a:t>
            </a:r>
            <a:r>
              <a:rPr lang="en-US" sz="2800" dirty="0" err="1" smtClean="0"/>
              <a:t>Hanns</a:t>
            </a:r>
            <a:r>
              <a:rPr lang="en-US" sz="2800" dirty="0" smtClean="0"/>
              <a:t> </a:t>
            </a:r>
            <a:r>
              <a:rPr lang="en-US" sz="2800" dirty="0" err="1" smtClean="0"/>
              <a:t>Meissner</a:t>
            </a:r>
            <a:r>
              <a:rPr lang="en-US" sz="2800" dirty="0" smtClean="0"/>
              <a:t>, 2013 </a:t>
            </a:r>
            <a:endParaRPr lang="en-US" sz="2800" dirty="0"/>
          </a:p>
        </p:txBody>
      </p:sp>
    </p:spTree>
    <p:extLst>
      <p:ext uri="{BB962C8B-B14F-4D97-AF65-F5344CB8AC3E}">
        <p14:creationId xmlns:p14="http://schemas.microsoft.com/office/powerpoint/2010/main" val="169912176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690095" y="713373"/>
            <a:ext cx="8534400" cy="1139825"/>
          </a:xfrm>
        </p:spPr>
        <p:txBody>
          <a:bodyPr>
            <a:normAutofit/>
          </a:bodyPr>
          <a:lstStyle/>
          <a:p>
            <a:r>
              <a:rPr lang="en-US" sz="4500" dirty="0" smtClean="0"/>
              <a:t>About Sheli</a:t>
            </a:r>
          </a:p>
        </p:txBody>
      </p:sp>
      <p:sp>
        <p:nvSpPr>
          <p:cNvPr id="20482" name="Content Placeholder 2"/>
          <p:cNvSpPr>
            <a:spLocks noGrp="1"/>
          </p:cNvSpPr>
          <p:nvPr>
            <p:ph idx="1"/>
          </p:nvPr>
        </p:nvSpPr>
        <p:spPr>
          <a:xfrm>
            <a:off x="162560" y="1943983"/>
            <a:ext cx="4012380" cy="4530725"/>
          </a:xfrm>
        </p:spPr>
        <p:txBody>
          <a:bodyPr>
            <a:normAutofit/>
          </a:bodyPr>
          <a:lstStyle/>
          <a:p>
            <a:pPr marL="230188" indent="-230188">
              <a:buFont typeface="Arial" panose="020B0604020202020204" pitchFamily="34" charset="0"/>
              <a:buChar char="•"/>
              <a:defRPr/>
            </a:pPr>
            <a:r>
              <a:rPr lang="en-US" dirty="0" smtClean="0"/>
              <a:t>Sibling of three brothers, one who is 32 year old with developmental disability</a:t>
            </a:r>
          </a:p>
          <a:p>
            <a:pPr marL="230188" indent="-230188">
              <a:buFont typeface="Arial" panose="020B0604020202020204" pitchFamily="34" charset="0"/>
              <a:buChar char="•"/>
              <a:defRPr/>
            </a:pPr>
            <a:r>
              <a:rPr lang="en-US" dirty="0" smtClean="0"/>
              <a:t>Director of Individual Advocacy and Family Support, UMKC UCEDD</a:t>
            </a:r>
          </a:p>
          <a:p>
            <a:pPr marL="457200" lvl="1" indent="-274638">
              <a:buFont typeface="Courier New" panose="02070309020205020404" pitchFamily="49" charset="0"/>
              <a:buChar char="o"/>
              <a:defRPr/>
            </a:pPr>
            <a:r>
              <a:rPr lang="en-US" sz="2200" dirty="0" smtClean="0"/>
              <a:t>Supported the Self-Advocacy Movement for 12 years </a:t>
            </a:r>
          </a:p>
          <a:p>
            <a:pPr marL="457200" lvl="1" indent="-274638">
              <a:buFont typeface="Courier New" panose="02070309020205020404" pitchFamily="49" charset="0"/>
              <a:buChar char="o"/>
              <a:defRPr/>
            </a:pPr>
            <a:r>
              <a:rPr lang="en-US" sz="2200" dirty="0" smtClean="0"/>
              <a:t>Director of Mo Family-to- Family Health Info Center</a:t>
            </a:r>
          </a:p>
          <a:p>
            <a:pPr marL="457200" lvl="1" indent="-274638">
              <a:buFont typeface="Courier New" panose="02070309020205020404" pitchFamily="49" charset="0"/>
              <a:buChar char="o"/>
              <a:defRPr/>
            </a:pPr>
            <a:r>
              <a:rPr lang="en-US" sz="2200" dirty="0" smtClean="0"/>
              <a:t>Co-Director of National </a:t>
            </a:r>
            <a:r>
              <a:rPr lang="en-US" sz="2200" dirty="0" err="1" smtClean="0"/>
              <a:t>CoP</a:t>
            </a:r>
            <a:r>
              <a:rPr lang="en-US" sz="2200" dirty="0" smtClean="0"/>
              <a:t> on Supports to Families </a:t>
            </a:r>
          </a:p>
        </p:txBody>
      </p:sp>
      <p:pic>
        <p:nvPicPr>
          <p:cNvPr id="2" name="Picture 1" descr="12333272_10153380147559353_1348870474_o.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52610" y="2337709"/>
            <a:ext cx="4594618" cy="29875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0649436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840919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4160" y="5418668"/>
            <a:ext cx="8646160" cy="1225971"/>
          </a:xfrm>
        </p:spPr>
        <p:txBody>
          <a:bodyPr>
            <a:normAutofit fontScale="90000"/>
          </a:bodyPr>
          <a:lstStyle/>
          <a:p>
            <a:r>
              <a:rPr lang="en-US" sz="4400" dirty="0" smtClean="0"/>
              <a:t>Policy, Systems &amp; Community Change:  </a:t>
            </a:r>
            <a:br>
              <a:rPr lang="en-US" sz="4400" dirty="0" smtClean="0"/>
            </a:br>
            <a:r>
              <a:rPr lang="en-US" sz="4400" dirty="0" smtClean="0"/>
              <a:t>Person-/Family- Centered and Driven</a:t>
            </a:r>
            <a:endParaRPr lang="en-US" sz="4400" dirty="0"/>
          </a:p>
        </p:txBody>
      </p:sp>
      <p:pic>
        <p:nvPicPr>
          <p:cNvPr id="7" name="Picture Placeholder 6" descr="gov.png"/>
          <p:cNvPicPr>
            <a:picLocks noGrp="1" noChangeAspect="1"/>
          </p:cNvPicPr>
          <p:nvPr>
            <p:ph type="pic" idx="1"/>
          </p:nvPr>
        </p:nvPicPr>
        <p:blipFill>
          <a:blip r:embed="rId3" cstate="email">
            <a:extLst>
              <a:ext uri="{28A0092B-C50C-407E-A947-70E740481C1C}">
                <a14:useLocalDpi xmlns:a14="http://schemas.microsoft.com/office/drawing/2010/main"/>
              </a:ext>
            </a:extLst>
          </a:blip>
          <a:srcRect l="-774" r="-774"/>
          <a:stretch>
            <a:fillRect/>
          </a:stretch>
        </p:blipFill>
        <p:spPr/>
      </p:pic>
      <p:sp>
        <p:nvSpPr>
          <p:cNvPr id="4" name="Subtitle 3"/>
          <p:cNvSpPr>
            <a:spLocks noGrp="1"/>
          </p:cNvSpPr>
          <p:nvPr>
            <p:ph type="body" sz="half" idx="2"/>
          </p:nvPr>
        </p:nvSpPr>
        <p:spPr>
          <a:xfrm>
            <a:off x="507492" y="6857998"/>
            <a:ext cx="6922008" cy="198929"/>
          </a:xfrm>
        </p:spPr>
        <p:txBody>
          <a:bodyPr>
            <a:normAutofit fontScale="70000" lnSpcReduction="20000"/>
          </a:bodyPr>
          <a:lstStyle/>
          <a:p>
            <a:r>
              <a:rPr lang="en-US" dirty="0" smtClean="0"/>
              <a:t>   </a:t>
            </a:r>
            <a:endParaRPr lang="en-US" dirty="0"/>
          </a:p>
        </p:txBody>
      </p:sp>
    </p:spTree>
    <p:extLst>
      <p:ext uri="{BB962C8B-B14F-4D97-AF65-F5344CB8AC3E}">
        <p14:creationId xmlns:p14="http://schemas.microsoft.com/office/powerpoint/2010/main" val="11069100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762000"/>
            <a:ext cx="8557557" cy="1143000"/>
          </a:xfrm>
        </p:spPr>
        <p:txBody>
          <a:bodyPr>
            <a:noAutofit/>
          </a:bodyPr>
          <a:lstStyle/>
          <a:p>
            <a:pPr algn="ctr"/>
            <a:r>
              <a:rPr lang="en-US" sz="4000" dirty="0" smtClean="0"/>
              <a:t>Partnering with People with Disabilities and their Families so they can </a:t>
            </a:r>
            <a:br>
              <a:rPr lang="en-US" sz="4000" dirty="0" smtClean="0"/>
            </a:br>
            <a:r>
              <a:rPr lang="en-US" sz="4000" dirty="0" smtClean="0"/>
              <a:t>Engage</a:t>
            </a:r>
            <a:r>
              <a:rPr lang="en-US" sz="4000" dirty="0"/>
              <a:t>, </a:t>
            </a:r>
            <a:r>
              <a:rPr lang="en-US" sz="4000" dirty="0" smtClean="0"/>
              <a:t>Lead, </a:t>
            </a:r>
            <a:r>
              <a:rPr lang="en-US" sz="4000" dirty="0"/>
              <a:t>and </a:t>
            </a:r>
            <a:r>
              <a:rPr lang="en-US" sz="4000" dirty="0" smtClean="0"/>
              <a:t>Drive </a:t>
            </a:r>
            <a:br>
              <a:rPr lang="en-US" sz="4000" dirty="0" smtClean="0"/>
            </a:br>
            <a:r>
              <a:rPr lang="en-US" sz="4000" dirty="0" smtClean="0"/>
              <a:t>Policy </a:t>
            </a:r>
            <a:r>
              <a:rPr lang="en-US" sz="4000" dirty="0"/>
              <a:t>and Systems Change</a:t>
            </a:r>
          </a:p>
        </p:txBody>
      </p:sp>
      <p:pic>
        <p:nvPicPr>
          <p:cNvPr id="5" name="Content Placeholder 4" descr="systems-icon.pn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667000" y="2590800"/>
            <a:ext cx="3765550" cy="3765550"/>
          </a:xfrm>
        </p:spPr>
      </p:pic>
    </p:spTree>
    <p:extLst>
      <p:ext uri="{BB962C8B-B14F-4D97-AF65-F5344CB8AC3E}">
        <p14:creationId xmlns:p14="http://schemas.microsoft.com/office/powerpoint/2010/main" val="21338225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25450" y="1562100"/>
            <a:ext cx="4117975" cy="706438"/>
          </a:xfrm>
          <a:prstGeom prst="rect">
            <a:avLst/>
          </a:prstGeom>
          <a:noFill/>
        </p:spPr>
        <p:txBody>
          <a:bodyPr>
            <a:spAutoFit/>
          </a:bodyPr>
          <a:lstStyle/>
          <a:p>
            <a:pPr algn="r">
              <a:defRPr/>
            </a:pPr>
            <a:r>
              <a:rPr lang="en-US" sz="2000" dirty="0">
                <a:solidFill>
                  <a:prstClr val="black"/>
                </a:solidFill>
                <a:cs typeface="Arial" charset="0"/>
              </a:rPr>
              <a:t>Pediatrician, Families and Friends, </a:t>
            </a:r>
            <a:r>
              <a:rPr lang="en-US" sz="2000" dirty="0" smtClean="0">
                <a:solidFill>
                  <a:prstClr val="black"/>
                </a:solidFill>
                <a:cs typeface="Arial" charset="0"/>
              </a:rPr>
              <a:t>Faith based</a:t>
            </a:r>
            <a:endParaRPr lang="en-US" sz="1400" dirty="0">
              <a:solidFill>
                <a:srgbClr val="212121"/>
              </a:solidFill>
              <a:cs typeface="Arial" charset="0"/>
            </a:endParaRPr>
          </a:p>
        </p:txBody>
      </p:sp>
      <p:sp>
        <p:nvSpPr>
          <p:cNvPr id="74754" name="TextBox 8"/>
          <p:cNvSpPr txBox="1">
            <a:spLocks noChangeArrowheads="1"/>
          </p:cNvSpPr>
          <p:nvPr/>
        </p:nvSpPr>
        <p:spPr bwMode="auto">
          <a:xfrm>
            <a:off x="228600" y="152400"/>
            <a:ext cx="8763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sz="3600">
                <a:solidFill>
                  <a:srgbClr val="212121"/>
                </a:solidFill>
                <a:latin typeface="MoolBoran" charset="0"/>
              </a:rPr>
              <a:t>	</a:t>
            </a:r>
          </a:p>
        </p:txBody>
      </p:sp>
      <p:pic>
        <p:nvPicPr>
          <p:cNvPr id="74755" name="Picture 1" descr="baby-blu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99013" y="1574800"/>
            <a:ext cx="685800" cy="693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56" name="Picture 4" descr="early-childhood-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89488" y="2366963"/>
            <a:ext cx="723900" cy="73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57" name="Picture 7" descr="school-reddish"/>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19650" y="3228975"/>
            <a:ext cx="719138" cy="725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58" name="Picture 10" descr="transition-pink"/>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46638" y="4084638"/>
            <a:ext cx="700087" cy="706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59" name="Picture 13" descr="adult--gold"/>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819650" y="4894263"/>
            <a:ext cx="744538"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60" name="Picture 16" descr="old-gold"/>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46638" y="5718175"/>
            <a:ext cx="73025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 name="TextBox 34"/>
          <p:cNvSpPr txBox="1"/>
          <p:nvPr/>
        </p:nvSpPr>
        <p:spPr>
          <a:xfrm>
            <a:off x="419100" y="2392363"/>
            <a:ext cx="4068763" cy="708025"/>
          </a:xfrm>
          <a:prstGeom prst="rect">
            <a:avLst/>
          </a:prstGeom>
          <a:noFill/>
        </p:spPr>
        <p:txBody>
          <a:bodyPr>
            <a:spAutoFit/>
          </a:bodyPr>
          <a:lstStyle/>
          <a:p>
            <a:pPr algn="r">
              <a:defRPr/>
            </a:pPr>
            <a:r>
              <a:rPr lang="en-US" sz="2000" dirty="0">
                <a:solidFill>
                  <a:prstClr val="black"/>
                </a:solidFill>
                <a:cs typeface="Arial" charset="0"/>
              </a:rPr>
              <a:t>IDEA Part C, Parents as Teachers, Health, </a:t>
            </a:r>
            <a:r>
              <a:rPr lang="en-US" sz="2000" dirty="0" err="1">
                <a:solidFill>
                  <a:prstClr val="black"/>
                </a:solidFill>
                <a:cs typeface="Arial" charset="0"/>
              </a:rPr>
              <a:t>Headstart</a:t>
            </a:r>
            <a:endParaRPr lang="en-US" sz="1400" dirty="0">
              <a:solidFill>
                <a:srgbClr val="212121"/>
              </a:solidFill>
              <a:cs typeface="Arial" charset="0"/>
            </a:endParaRPr>
          </a:p>
        </p:txBody>
      </p:sp>
      <p:sp>
        <p:nvSpPr>
          <p:cNvPr id="36" name="TextBox 35"/>
          <p:cNvSpPr txBox="1"/>
          <p:nvPr/>
        </p:nvSpPr>
        <p:spPr>
          <a:xfrm>
            <a:off x="428625" y="3238500"/>
            <a:ext cx="4160838" cy="708025"/>
          </a:xfrm>
          <a:prstGeom prst="rect">
            <a:avLst/>
          </a:prstGeom>
          <a:noFill/>
        </p:spPr>
        <p:txBody>
          <a:bodyPr>
            <a:spAutoFit/>
          </a:bodyPr>
          <a:lstStyle/>
          <a:p>
            <a:pPr algn="r">
              <a:defRPr/>
            </a:pPr>
            <a:r>
              <a:rPr lang="en-US" sz="2000" dirty="0">
                <a:solidFill>
                  <a:prstClr val="black"/>
                </a:solidFill>
                <a:cs typeface="Arial" charset="0"/>
              </a:rPr>
              <a:t>School, Special Education, Health, Recreation</a:t>
            </a:r>
            <a:endParaRPr lang="en-US" sz="1400" dirty="0">
              <a:solidFill>
                <a:srgbClr val="212121"/>
              </a:solidFill>
              <a:cs typeface="Arial" charset="0"/>
            </a:endParaRPr>
          </a:p>
        </p:txBody>
      </p:sp>
      <p:sp>
        <p:nvSpPr>
          <p:cNvPr id="37" name="TextBox 36"/>
          <p:cNvSpPr txBox="1"/>
          <p:nvPr/>
        </p:nvSpPr>
        <p:spPr>
          <a:xfrm>
            <a:off x="404813" y="4084638"/>
            <a:ext cx="4184650" cy="706437"/>
          </a:xfrm>
          <a:prstGeom prst="rect">
            <a:avLst/>
          </a:prstGeom>
          <a:noFill/>
        </p:spPr>
        <p:txBody>
          <a:bodyPr>
            <a:spAutoFit/>
          </a:bodyPr>
          <a:lstStyle/>
          <a:p>
            <a:pPr algn="r">
              <a:defRPr/>
            </a:pPr>
            <a:r>
              <a:rPr lang="en-US" sz="2000" dirty="0">
                <a:solidFill>
                  <a:prstClr val="black"/>
                </a:solidFill>
                <a:cs typeface="Arial" charset="0"/>
              </a:rPr>
              <a:t>Vocational Rehab, Health Employment,  College, Military </a:t>
            </a:r>
            <a:endParaRPr lang="en-US" sz="1400" dirty="0">
              <a:solidFill>
                <a:srgbClr val="212121"/>
              </a:solidFill>
              <a:cs typeface="Arial" charset="0"/>
            </a:endParaRPr>
          </a:p>
        </p:txBody>
      </p:sp>
      <p:sp>
        <p:nvSpPr>
          <p:cNvPr id="38" name="TextBox 37"/>
          <p:cNvSpPr txBox="1"/>
          <p:nvPr/>
        </p:nvSpPr>
        <p:spPr>
          <a:xfrm>
            <a:off x="488950" y="4954588"/>
            <a:ext cx="3998913" cy="708025"/>
          </a:xfrm>
          <a:prstGeom prst="rect">
            <a:avLst/>
          </a:prstGeom>
          <a:noFill/>
        </p:spPr>
        <p:txBody>
          <a:bodyPr>
            <a:spAutoFit/>
          </a:bodyPr>
          <a:lstStyle/>
          <a:p>
            <a:pPr algn="r">
              <a:defRPr/>
            </a:pPr>
            <a:r>
              <a:rPr lang="en-US" sz="2000" dirty="0">
                <a:solidFill>
                  <a:prstClr val="black"/>
                </a:solidFill>
                <a:cs typeface="Arial" charset="0"/>
              </a:rPr>
              <a:t>Disability Services, Health, Housing, College, Careers</a:t>
            </a:r>
            <a:endParaRPr lang="en-US" sz="1400" dirty="0">
              <a:solidFill>
                <a:srgbClr val="212121"/>
              </a:solidFill>
              <a:cs typeface="Arial" charset="0"/>
            </a:endParaRPr>
          </a:p>
        </p:txBody>
      </p:sp>
      <p:sp>
        <p:nvSpPr>
          <p:cNvPr id="39" name="TextBox 38"/>
          <p:cNvSpPr txBox="1"/>
          <p:nvPr/>
        </p:nvSpPr>
        <p:spPr>
          <a:xfrm>
            <a:off x="527050" y="5886450"/>
            <a:ext cx="3892550" cy="708025"/>
          </a:xfrm>
          <a:prstGeom prst="rect">
            <a:avLst/>
          </a:prstGeom>
          <a:noFill/>
        </p:spPr>
        <p:txBody>
          <a:bodyPr>
            <a:spAutoFit/>
          </a:bodyPr>
          <a:lstStyle/>
          <a:p>
            <a:pPr algn="r">
              <a:defRPr/>
            </a:pPr>
            <a:r>
              <a:rPr lang="en-US" sz="2000" dirty="0">
                <a:solidFill>
                  <a:prstClr val="black"/>
                </a:solidFill>
                <a:cs typeface="Arial" charset="0"/>
              </a:rPr>
              <a:t>Retirement, Aging System, Health</a:t>
            </a:r>
            <a:r>
              <a:rPr lang="en-US" sz="1400" dirty="0">
                <a:solidFill>
                  <a:srgbClr val="212121"/>
                </a:solidFill>
                <a:cs typeface="Arial" charset="0"/>
              </a:rPr>
              <a:t> </a:t>
            </a:r>
          </a:p>
        </p:txBody>
      </p:sp>
      <p:cxnSp>
        <p:nvCxnSpPr>
          <p:cNvPr id="74766" name="Straight Arrow Connector 2"/>
          <p:cNvCxnSpPr>
            <a:cxnSpLocks noChangeShapeType="1"/>
            <a:stCxn id="74755" idx="3"/>
          </p:cNvCxnSpPr>
          <p:nvPr/>
        </p:nvCxnSpPr>
        <p:spPr bwMode="auto">
          <a:xfrm>
            <a:off x="5484813" y="1922463"/>
            <a:ext cx="1289050" cy="973137"/>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74767" name="Straight Arrow Connector 28"/>
          <p:cNvCxnSpPr>
            <a:cxnSpLocks noChangeShapeType="1"/>
            <a:stCxn id="74758" idx="3"/>
          </p:cNvCxnSpPr>
          <p:nvPr/>
        </p:nvCxnSpPr>
        <p:spPr bwMode="auto">
          <a:xfrm flipV="1">
            <a:off x="5546725" y="4084638"/>
            <a:ext cx="1039813" cy="354012"/>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74768" name="Straight Arrow Connector 29"/>
          <p:cNvCxnSpPr>
            <a:cxnSpLocks noChangeShapeType="1"/>
          </p:cNvCxnSpPr>
          <p:nvPr/>
        </p:nvCxnSpPr>
        <p:spPr bwMode="auto">
          <a:xfrm>
            <a:off x="5546725" y="2700338"/>
            <a:ext cx="1009650" cy="64135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74769" name="Straight Arrow Connector 30"/>
          <p:cNvCxnSpPr>
            <a:cxnSpLocks noChangeShapeType="1"/>
            <a:stCxn id="74759" idx="3"/>
          </p:cNvCxnSpPr>
          <p:nvPr/>
        </p:nvCxnSpPr>
        <p:spPr bwMode="auto">
          <a:xfrm flipV="1">
            <a:off x="5564188" y="4437063"/>
            <a:ext cx="1192212" cy="830262"/>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74770" name="Straight Arrow Connector 31"/>
          <p:cNvCxnSpPr>
            <a:cxnSpLocks noChangeShapeType="1"/>
          </p:cNvCxnSpPr>
          <p:nvPr/>
        </p:nvCxnSpPr>
        <p:spPr bwMode="auto">
          <a:xfrm>
            <a:off x="5637213" y="3638550"/>
            <a:ext cx="949325" cy="147638"/>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74771" name="Straight Arrow Connector 32"/>
          <p:cNvCxnSpPr>
            <a:cxnSpLocks noChangeShapeType="1"/>
            <a:stCxn id="74760" idx="3"/>
          </p:cNvCxnSpPr>
          <p:nvPr/>
        </p:nvCxnSpPr>
        <p:spPr bwMode="auto">
          <a:xfrm flipV="1">
            <a:off x="5576888" y="4791075"/>
            <a:ext cx="1355725" cy="12954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85013" name="TextBox 1"/>
          <p:cNvSpPr txBox="1">
            <a:spLocks noChangeArrowheads="1"/>
          </p:cNvSpPr>
          <p:nvPr/>
        </p:nvSpPr>
        <p:spPr bwMode="auto">
          <a:xfrm>
            <a:off x="228600" y="152400"/>
            <a:ext cx="8763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defRPr/>
            </a:pPr>
            <a:r>
              <a:rPr lang="en-US" sz="3600" dirty="0" smtClean="0">
                <a:solidFill>
                  <a:srgbClr val="7030A0"/>
                </a:solidFill>
                <a:latin typeface="Georgia"/>
                <a:cs typeface="Palatino" charset="0"/>
              </a:rPr>
              <a:t>Comprehensive, Integrated &amp; Coordinated Systems Across Life Domains &amp; Stages</a:t>
            </a:r>
          </a:p>
        </p:txBody>
      </p:sp>
      <p:pic>
        <p:nvPicPr>
          <p:cNvPr id="25" name="Content Placeholder 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29246" y="2696401"/>
            <a:ext cx="2035921" cy="2035921"/>
          </a:xfrm>
          <a:prstGeom prst="rect">
            <a:avLst/>
          </a:prstGeom>
        </p:spPr>
      </p:pic>
    </p:spTree>
    <p:extLst>
      <p:ext uri="{BB962C8B-B14F-4D97-AF65-F5344CB8AC3E}">
        <p14:creationId xmlns:p14="http://schemas.microsoft.com/office/powerpoint/2010/main" val="777382313"/>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fld id="{82ABF04B-5AE5-4CD1-9EDD-2C4B98A81C7A}" type="slidenum">
              <a:rPr lang="en-US" altLang="en-US" sz="1200" smtClean="0">
                <a:solidFill>
                  <a:prstClr val="black"/>
                </a:solidFill>
                <a:latin typeface="Trebuchet MS" panose="020B0603020202020204" pitchFamily="34" charset="0"/>
                <a:ea typeface="ＭＳ Ｐゴシック" panose="020B0600070205080204" pitchFamily="34" charset="-128"/>
                <a:cs typeface="Arial" panose="020B0604020202020204" pitchFamily="34" charset="0"/>
              </a:rPr>
              <a:pPr algn="ctr" fontAlgn="base">
                <a:spcBef>
                  <a:spcPct val="0"/>
                </a:spcBef>
                <a:spcAft>
                  <a:spcPct val="0"/>
                </a:spcAft>
                <a:buFontTx/>
                <a:buNone/>
              </a:pPr>
              <a:t>18</a:t>
            </a:fld>
            <a:endParaRPr lang="en-US" altLang="en-US" sz="1200" smtClean="0">
              <a:solidFill>
                <a:prstClr val="black"/>
              </a:solidFill>
              <a:latin typeface="Trebuchet MS" panose="020B0603020202020204" pitchFamily="34" charset="0"/>
              <a:ea typeface="ＭＳ Ｐゴシック" panose="020B0600070205080204" pitchFamily="34" charset="-128"/>
              <a:cs typeface="Arial" panose="020B0604020202020204" pitchFamily="34" charset="0"/>
            </a:endParaRPr>
          </a:p>
        </p:txBody>
      </p:sp>
      <p:pic>
        <p:nvPicPr>
          <p:cNvPr id="5124"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23113" y="1552575"/>
            <a:ext cx="1995487" cy="2867025"/>
          </a:xfrm>
          <a:prstGeom prst="rect">
            <a:avLst/>
          </a:prstGeom>
          <a:noFill/>
          <a:ln w="57150">
            <a:solidFill>
              <a:srgbClr val="7030A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5125"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60900" y="5248275"/>
            <a:ext cx="2667000" cy="1573213"/>
          </a:xfrm>
          <a:prstGeom prst="rect">
            <a:avLst/>
          </a:prstGeom>
          <a:noFill/>
          <a:ln w="57150">
            <a:solidFill>
              <a:schemeClr val="accent3">
                <a:lumMod val="50000"/>
              </a:schemeClr>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5127"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24400" y="0"/>
            <a:ext cx="2286000" cy="1524000"/>
          </a:xfrm>
          <a:prstGeom prst="rect">
            <a:avLst/>
          </a:prstGeom>
          <a:noFill/>
          <a:ln w="57150">
            <a:solidFill>
              <a:schemeClr val="accent2">
                <a:lumMod val="60000"/>
                <a:lumOff val="40000"/>
              </a:schemeClr>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5131"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1552575"/>
            <a:ext cx="1828800" cy="2571750"/>
          </a:xfrm>
          <a:prstGeom prst="rect">
            <a:avLst/>
          </a:prstGeom>
          <a:noFill/>
          <a:ln w="57150">
            <a:solidFill>
              <a:schemeClr val="accent4">
                <a:lumMod val="75000"/>
              </a:schemeClr>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5126"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4111625"/>
            <a:ext cx="1812925" cy="2717800"/>
          </a:xfrm>
          <a:prstGeom prst="rect">
            <a:avLst/>
          </a:prstGeom>
          <a:noFill/>
          <a:ln w="57150">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0488" name="Picture 10" descr="adult%20residential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878013" y="5241925"/>
            <a:ext cx="2690812" cy="1587500"/>
          </a:xfrm>
          <a:prstGeom prst="rect">
            <a:avLst/>
          </a:prstGeom>
          <a:noFill/>
          <a:ln w="57150">
            <a:solidFill>
              <a:schemeClr val="accent6">
                <a:lumMod val="75000"/>
              </a:schemeClr>
            </a:solidFill>
            <a:miter lim="800000"/>
            <a:headEnd/>
            <a:tailEnd/>
          </a:ln>
          <a:extLst>
            <a:ext uri="{909E8E84-426E-40dd-AFC4-6F175D3DCCD1}">
              <a14:hiddenFill xmlns="" xmlns:a14="http://schemas.microsoft.com/office/drawing/2010/main">
                <a:solidFill>
                  <a:srgbClr val="FFFFFF"/>
                </a:solidFill>
              </a14:hiddenFill>
            </a:ext>
          </a:extLst>
        </p:spPr>
      </p:pic>
      <p:pic>
        <p:nvPicPr>
          <p:cNvPr id="20487" name="Picture 8" descr="manWomanWithFruit"/>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0"/>
            <a:ext cx="2482850" cy="1524000"/>
          </a:xfrm>
          <a:prstGeom prst="rect">
            <a:avLst/>
          </a:prstGeom>
          <a:noFill/>
          <a:ln w="57150">
            <a:solidFill>
              <a:schemeClr val="accent2">
                <a:lumMod val="75000"/>
              </a:schemeClr>
            </a:solidFill>
            <a:miter lim="800000"/>
            <a:headEnd/>
            <a:tailEnd/>
          </a:ln>
          <a:extLst>
            <a:ext uri="{909E8E84-426E-40dd-AFC4-6F175D3DCCD1}">
              <a14:hiddenFill xmlns="" xmlns:a14="http://schemas.microsoft.com/office/drawing/2010/main">
                <a:solidFill>
                  <a:srgbClr val="FFFFFF"/>
                </a:solidFill>
              </a14:hiddenFill>
            </a:ext>
          </a:extLst>
        </p:spPr>
      </p:pic>
      <p:pic>
        <p:nvPicPr>
          <p:cNvPr id="20489" name="Picture 16" descr="untitled"/>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061200" y="0"/>
            <a:ext cx="2057400" cy="1524000"/>
          </a:xfrm>
          <a:prstGeom prst="rect">
            <a:avLst/>
          </a:prstGeom>
          <a:noFill/>
          <a:ln w="57150">
            <a:solidFill>
              <a:schemeClr val="accent6">
                <a:lumMod val="75000"/>
              </a:schemeClr>
            </a:solidFill>
            <a:miter lim="800000"/>
            <a:headEnd/>
            <a:tailEnd/>
          </a:ln>
          <a:extLst>
            <a:ext uri="{909E8E84-426E-40dd-AFC4-6F175D3DCCD1}">
              <a14:hiddenFill xmlns="" xmlns:a14="http://schemas.microsoft.com/office/drawing/2010/main">
                <a:solidFill>
                  <a:srgbClr val="FFFFFF"/>
                </a:solidFill>
              </a14:hiddenFill>
            </a:ext>
          </a:extLst>
        </p:spPr>
      </p:pic>
      <p:pic>
        <p:nvPicPr>
          <p:cNvPr id="5132" name="Picture 3"/>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286000" y="0"/>
            <a:ext cx="2482850" cy="1524000"/>
          </a:xfrm>
          <a:prstGeom prst="rect">
            <a:avLst/>
          </a:prstGeom>
          <a:noFill/>
          <a:ln w="57150">
            <a:solidFill>
              <a:schemeClr val="accent3"/>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300" name="Picture 14" descr="Picture1"/>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091363" y="4276725"/>
            <a:ext cx="2035175" cy="2552700"/>
          </a:xfrm>
          <a:prstGeom prst="rect">
            <a:avLst/>
          </a:prstGeom>
          <a:noFill/>
          <a:ln w="57150">
            <a:solidFill>
              <a:srgbClr val="C00000"/>
            </a:solidFill>
            <a:miter lim="800000"/>
            <a:headEnd/>
            <a:tailEnd/>
          </a:ln>
          <a:extLst>
            <a:ext uri="{909E8E84-426E-40dd-AFC4-6F175D3DCCD1}">
              <a14:hiddenFill xmlns="" xmlns:a14="http://schemas.microsoft.com/office/drawing/2010/main">
                <a:solidFill>
                  <a:srgbClr val="FFFFFF"/>
                </a:solidFill>
              </a14:hiddenFill>
            </a:ext>
          </a:extLst>
        </p:spPr>
      </p:pic>
      <p:sp>
        <p:nvSpPr>
          <p:cNvPr id="12301" name="Rectangle 13"/>
          <p:cNvSpPr>
            <a:spLocks noChangeArrowheads="1"/>
          </p:cNvSpPr>
          <p:nvPr/>
        </p:nvSpPr>
        <p:spPr bwMode="auto">
          <a:xfrm>
            <a:off x="1965325" y="1613188"/>
            <a:ext cx="5045075" cy="364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a:r>
              <a:rPr lang="en-US" altLang="en-US" sz="3300" b="1" i="1" dirty="0" smtClean="0">
                <a:solidFill>
                  <a:srgbClr val="7030A0"/>
                </a:solidFill>
              </a:rPr>
              <a:t>Core Belief: </a:t>
            </a:r>
          </a:p>
          <a:p>
            <a:pPr algn="ctr" defTabSz="914400"/>
            <a:r>
              <a:rPr lang="en-US" altLang="en-US" sz="3300" b="1" i="1" dirty="0" smtClean="0">
                <a:solidFill>
                  <a:srgbClr val="7030A0"/>
                </a:solidFill>
              </a:rPr>
              <a:t>All </a:t>
            </a:r>
            <a:r>
              <a:rPr lang="en-US" altLang="en-US" sz="3300" b="1" i="1" dirty="0">
                <a:solidFill>
                  <a:srgbClr val="7030A0"/>
                </a:solidFill>
              </a:rPr>
              <a:t>people and their families have the right to live, love, work, play </a:t>
            </a:r>
          </a:p>
          <a:p>
            <a:pPr algn="ctr" defTabSz="914400"/>
            <a:r>
              <a:rPr lang="en-US" altLang="en-US" sz="3300" b="1" i="1" dirty="0">
                <a:solidFill>
                  <a:srgbClr val="7030A0"/>
                </a:solidFill>
              </a:rPr>
              <a:t>and pursue their life aspirations </a:t>
            </a:r>
            <a:r>
              <a:rPr lang="en-US" altLang="en-US" sz="3300" b="1" i="1" dirty="0" smtClean="0">
                <a:solidFill>
                  <a:srgbClr val="7030A0"/>
                </a:solidFill>
              </a:rPr>
              <a:t>in </a:t>
            </a:r>
            <a:r>
              <a:rPr lang="en-US" altLang="en-US" sz="3300" b="1" i="1" dirty="0">
                <a:solidFill>
                  <a:srgbClr val="7030A0"/>
                </a:solidFill>
              </a:rPr>
              <a:t>their community. </a:t>
            </a:r>
            <a:endParaRPr lang="en-US" altLang="en-US" sz="3300" i="1" dirty="0">
              <a:solidFill>
                <a:srgbClr val="7030A0"/>
              </a:solidFill>
            </a:endParaRPr>
          </a:p>
        </p:txBody>
      </p:sp>
    </p:spTree>
    <p:extLst>
      <p:ext uri="{BB962C8B-B14F-4D97-AF65-F5344CB8AC3E}">
        <p14:creationId xmlns:p14="http://schemas.microsoft.com/office/powerpoint/2010/main" val="4163211231"/>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Box 8"/>
          <p:cNvSpPr txBox="1">
            <a:spLocks noChangeArrowheads="1"/>
          </p:cNvSpPr>
          <p:nvPr/>
        </p:nvSpPr>
        <p:spPr bwMode="auto">
          <a:xfrm>
            <a:off x="481013" y="509118"/>
            <a:ext cx="8164426"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defRPr/>
            </a:pPr>
            <a:r>
              <a:rPr lang="en-US" sz="4000" dirty="0" smtClean="0">
                <a:solidFill>
                  <a:schemeClr val="accent1"/>
                </a:solidFill>
                <a:latin typeface="+mj-lt"/>
              </a:rPr>
              <a:t>What is YOUR Vision </a:t>
            </a:r>
          </a:p>
          <a:p>
            <a:pPr algn="ctr" eaLnBrk="1" hangingPunct="1">
              <a:defRPr/>
            </a:pPr>
            <a:r>
              <a:rPr lang="en-US" sz="4000" dirty="0" smtClean="0">
                <a:solidFill>
                  <a:schemeClr val="accent1"/>
                </a:solidFill>
                <a:latin typeface="+mj-lt"/>
              </a:rPr>
              <a:t>for a Good LIFE?</a:t>
            </a:r>
            <a:endParaRPr lang="en-US" sz="4000" dirty="0" smtClean="0">
              <a:solidFill>
                <a:schemeClr val="accent1"/>
              </a:solidFill>
              <a:latin typeface="+mj-lt"/>
              <a:ea typeface="+mn-ea"/>
            </a:endParaRPr>
          </a:p>
        </p:txBody>
      </p:sp>
      <p:sp>
        <p:nvSpPr>
          <p:cNvPr id="7" name="Cloud 6"/>
          <p:cNvSpPr/>
          <p:nvPr/>
        </p:nvSpPr>
        <p:spPr>
          <a:xfrm>
            <a:off x="1524000" y="2057401"/>
            <a:ext cx="5995693" cy="342900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600" dirty="0"/>
          </a:p>
        </p:txBody>
      </p:sp>
      <p:pic>
        <p:nvPicPr>
          <p:cNvPr id="9" name="Content Placeholder 6"/>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755941" y="3535680"/>
            <a:ext cx="1389675" cy="1389675"/>
          </a:xfrm>
        </p:spPr>
      </p:pic>
      <p:sp>
        <p:nvSpPr>
          <p:cNvPr id="10" name="Rectangle 9"/>
          <p:cNvSpPr/>
          <p:nvPr/>
        </p:nvSpPr>
        <p:spPr>
          <a:xfrm>
            <a:off x="2351437" y="2667000"/>
            <a:ext cx="4548400" cy="1200328"/>
          </a:xfrm>
          <a:prstGeom prst="rect">
            <a:avLst/>
          </a:prstGeom>
        </p:spPr>
        <p:txBody>
          <a:bodyPr wrap="square">
            <a:spAutoFit/>
          </a:bodyPr>
          <a:lstStyle/>
          <a:p>
            <a:pPr algn="ctr"/>
            <a:r>
              <a:rPr lang="en-US" sz="2400" b="1" dirty="0">
                <a:latin typeface="+mj-lt"/>
              </a:rPr>
              <a:t>Vision </a:t>
            </a:r>
            <a:r>
              <a:rPr lang="en-US" sz="2400" b="1" dirty="0" smtClean="0">
                <a:latin typeface="+mj-lt"/>
              </a:rPr>
              <a:t>of What I Want      for a Quality of Life</a:t>
            </a:r>
          </a:p>
          <a:p>
            <a:pPr algn="ctr"/>
            <a:r>
              <a:rPr lang="en-US" sz="2400" b="1" dirty="0" smtClean="0"/>
              <a:t> </a:t>
            </a:r>
            <a:endParaRPr lang="en-US" sz="2400" b="1" dirty="0"/>
          </a:p>
        </p:txBody>
      </p:sp>
      <p:sp>
        <p:nvSpPr>
          <p:cNvPr id="3" name="TextBox 2"/>
          <p:cNvSpPr txBox="1"/>
          <p:nvPr/>
        </p:nvSpPr>
        <p:spPr>
          <a:xfrm>
            <a:off x="1883833" y="5621867"/>
            <a:ext cx="6523567" cy="830997"/>
          </a:xfrm>
          <a:prstGeom prst="rect">
            <a:avLst/>
          </a:prstGeom>
          <a:noFill/>
        </p:spPr>
        <p:txBody>
          <a:bodyPr wrap="square" rtlCol="0">
            <a:spAutoFit/>
          </a:bodyPr>
          <a:lstStyle/>
          <a:p>
            <a:r>
              <a:rPr lang="en-US" sz="2400" b="1" i="1" dirty="0" smtClean="0"/>
              <a:t>Write down your responses on your worksheet &amp; discuss with your table</a:t>
            </a:r>
            <a:endParaRPr lang="en-US" sz="2400" b="1" i="1" dirty="0"/>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1334" y="5736168"/>
            <a:ext cx="931334" cy="931334"/>
          </a:xfrm>
          <a:prstGeom prst="rect">
            <a:avLst/>
          </a:prstGeom>
        </p:spPr>
      </p:pic>
    </p:spTree>
    <p:extLst>
      <p:ext uri="{BB962C8B-B14F-4D97-AF65-F5344CB8AC3E}">
        <p14:creationId xmlns:p14="http://schemas.microsoft.com/office/powerpoint/2010/main" val="3987594235"/>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3175" y="4803301"/>
            <a:ext cx="8745337" cy="1706820"/>
          </a:xfrm>
        </p:spPr>
        <p:txBody>
          <a:bodyPr/>
          <a:lstStyle/>
          <a:p>
            <a:pPr algn="ctr"/>
            <a:r>
              <a:rPr lang="en-US" sz="4800" dirty="0" smtClean="0"/>
              <a:t>Before we start - Please answer the first question on evaluation!</a:t>
            </a:r>
            <a:endParaRPr lang="en-US" sz="4800" dirty="0"/>
          </a:p>
        </p:txBody>
      </p:sp>
      <p:pic>
        <p:nvPicPr>
          <p:cNvPr id="7" name="Picture Placeholder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
            <a:ext cx="9141714" cy="4572000"/>
          </a:xfrm>
          <a:prstGeom prst="rect">
            <a:avLst/>
          </a:prstGeom>
        </p:spPr>
      </p:pic>
      <p:sp>
        <p:nvSpPr>
          <p:cNvPr id="6" name="Subtitle 5"/>
          <p:cNvSpPr>
            <a:spLocks noGrp="1"/>
          </p:cNvSpPr>
          <p:nvPr>
            <p:ph type="subTitle" idx="1"/>
          </p:nvPr>
        </p:nvSpPr>
        <p:spPr/>
        <p:txBody>
          <a:bodyPr/>
          <a:lstStyle/>
          <a:p>
            <a:r>
              <a:rPr lang="en-US" dirty="0" smtClean="0"/>
              <a:t>  </a:t>
            </a:r>
            <a:endParaRPr lang="en-US" dirty="0"/>
          </a:p>
        </p:txBody>
      </p:sp>
    </p:spTree>
    <p:extLst>
      <p:ext uri="{BB962C8B-B14F-4D97-AF65-F5344CB8AC3E}">
        <p14:creationId xmlns:p14="http://schemas.microsoft.com/office/powerpoint/2010/main" val="10980538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Box 8"/>
          <p:cNvSpPr txBox="1">
            <a:spLocks noChangeArrowheads="1"/>
          </p:cNvSpPr>
          <p:nvPr/>
        </p:nvSpPr>
        <p:spPr bwMode="auto">
          <a:xfrm>
            <a:off x="481013" y="509118"/>
            <a:ext cx="816442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defRPr/>
            </a:pPr>
            <a:r>
              <a:rPr lang="en-US" sz="4000" dirty="0" smtClean="0">
                <a:solidFill>
                  <a:schemeClr val="accent1"/>
                </a:solidFill>
                <a:latin typeface="+mj-lt"/>
              </a:rPr>
              <a:t>What DON’T you want??</a:t>
            </a:r>
            <a:endParaRPr lang="en-US" sz="4000" dirty="0" smtClean="0">
              <a:solidFill>
                <a:schemeClr val="accent1"/>
              </a:solidFill>
              <a:latin typeface="+mj-lt"/>
              <a:ea typeface="+mn-ea"/>
            </a:endParaRPr>
          </a:p>
        </p:txBody>
      </p:sp>
      <p:grpSp>
        <p:nvGrpSpPr>
          <p:cNvPr id="2" name="Group 1"/>
          <p:cNvGrpSpPr/>
          <p:nvPr/>
        </p:nvGrpSpPr>
        <p:grpSpPr>
          <a:xfrm>
            <a:off x="1798320" y="1742440"/>
            <a:ext cx="5105400" cy="3124200"/>
            <a:chOff x="2642661" y="3781131"/>
            <a:chExt cx="3806135" cy="2745852"/>
          </a:xfrm>
        </p:grpSpPr>
        <p:sp>
          <p:nvSpPr>
            <p:cNvPr id="8" name="Cloud 7"/>
            <p:cNvSpPr/>
            <p:nvPr/>
          </p:nvSpPr>
          <p:spPr>
            <a:xfrm>
              <a:off x="2642661" y="3781131"/>
              <a:ext cx="3806135" cy="2745852"/>
            </a:xfrm>
            <a:prstGeom prst="cloud">
              <a:avLst/>
            </a:prstGeom>
            <a:solidFill>
              <a:schemeClr val="accent6">
                <a:lumMod val="40000"/>
                <a:lumOff val="60000"/>
              </a:schemeClr>
            </a:solidFill>
            <a:ln>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600" dirty="0"/>
            </a:p>
          </p:txBody>
        </p:sp>
        <p:sp>
          <p:nvSpPr>
            <p:cNvPr id="11" name="Rectangle 10"/>
            <p:cNvSpPr/>
            <p:nvPr/>
          </p:nvSpPr>
          <p:spPr>
            <a:xfrm>
              <a:off x="3381165" y="4517823"/>
              <a:ext cx="2419301" cy="838562"/>
            </a:xfrm>
            <a:prstGeom prst="rect">
              <a:avLst/>
            </a:prstGeom>
            <a:ln>
              <a:noFill/>
            </a:ln>
          </p:spPr>
          <p:txBody>
            <a:bodyPr wrap="square">
              <a:spAutoFit/>
            </a:bodyPr>
            <a:lstStyle/>
            <a:p>
              <a:pPr algn="ctr"/>
              <a:r>
                <a:rPr lang="en-US" sz="2800" b="1" dirty="0">
                  <a:latin typeface="+mj-lt"/>
                </a:rPr>
                <a:t>Vision </a:t>
              </a:r>
              <a:r>
                <a:rPr lang="en-US" sz="2800" b="1" dirty="0" smtClean="0">
                  <a:latin typeface="+mj-lt"/>
                </a:rPr>
                <a:t>of What</a:t>
              </a:r>
            </a:p>
            <a:p>
              <a:pPr algn="ctr"/>
              <a:r>
                <a:rPr lang="en-US" sz="2800" b="1" dirty="0" smtClean="0">
                  <a:latin typeface="+mj-lt"/>
                </a:rPr>
                <a:t> </a:t>
              </a:r>
              <a:r>
                <a:rPr lang="en-US" sz="2800" b="1" dirty="0">
                  <a:latin typeface="+mj-lt"/>
                </a:rPr>
                <a:t>I </a:t>
              </a:r>
              <a:r>
                <a:rPr lang="en-US" sz="2800" b="1" dirty="0" smtClean="0">
                  <a:latin typeface="+mj-lt"/>
                </a:rPr>
                <a:t>Don’t </a:t>
              </a:r>
              <a:r>
                <a:rPr lang="en-US" sz="2800" b="1" dirty="0">
                  <a:latin typeface="+mj-lt"/>
                </a:rPr>
                <a:t>Want</a:t>
              </a:r>
            </a:p>
          </p:txBody>
        </p:sp>
      </p:grpSp>
      <p:sp>
        <p:nvSpPr>
          <p:cNvPr id="4" name="Rectangle 3"/>
          <p:cNvSpPr/>
          <p:nvPr/>
        </p:nvSpPr>
        <p:spPr>
          <a:xfrm>
            <a:off x="2032000" y="5685366"/>
            <a:ext cx="6959600" cy="830997"/>
          </a:xfrm>
          <a:prstGeom prst="rect">
            <a:avLst/>
          </a:prstGeom>
        </p:spPr>
        <p:txBody>
          <a:bodyPr wrap="square">
            <a:spAutoFit/>
          </a:bodyPr>
          <a:lstStyle/>
          <a:p>
            <a:r>
              <a:rPr lang="en-US" sz="2400" b="1" i="1" dirty="0"/>
              <a:t>Write down your responses on your worksheet </a:t>
            </a:r>
            <a:endParaRPr lang="en-US" sz="2400" b="1" i="1" dirty="0" smtClean="0"/>
          </a:p>
          <a:p>
            <a:r>
              <a:rPr lang="en-US" sz="2400" b="1" i="1" dirty="0" smtClean="0"/>
              <a:t>&amp; </a:t>
            </a:r>
            <a:r>
              <a:rPr lang="en-US" sz="2400" b="1" i="1" dirty="0"/>
              <a:t>discuss with your table</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4834" y="5736168"/>
            <a:ext cx="931334" cy="931334"/>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8173" y="3673594"/>
            <a:ext cx="830255" cy="782998"/>
          </a:xfrm>
          <a:prstGeom prst="rect">
            <a:avLst/>
          </a:prstGeom>
          <a:ln>
            <a:noFill/>
          </a:ln>
        </p:spPr>
      </p:pic>
    </p:spTree>
    <p:extLst>
      <p:ext uri="{BB962C8B-B14F-4D97-AF65-F5344CB8AC3E}">
        <p14:creationId xmlns:p14="http://schemas.microsoft.com/office/powerpoint/2010/main" val="26822758"/>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377460" y="499533"/>
            <a:ext cx="8331504" cy="1658198"/>
          </a:xfrm>
        </p:spPr>
        <p:txBody>
          <a:bodyPr/>
          <a:lstStyle/>
          <a:p>
            <a:pPr algn="ctr"/>
            <a:r>
              <a:rPr lang="en-US" dirty="0" smtClean="0"/>
              <a:t>“Good Life for All ”</a:t>
            </a:r>
            <a:endParaRPr lang="en-US" dirty="0"/>
          </a:p>
        </p:txBody>
      </p:sp>
      <p:pic>
        <p:nvPicPr>
          <p:cNvPr id="14" name="Content Placeholder 1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714632" y="5503623"/>
            <a:ext cx="1515998" cy="1027088"/>
          </a:xfrm>
          <a:prstGeom prst="rect">
            <a:avLst/>
          </a:prstGeom>
          <a:noFill/>
          <a:ln>
            <a:noFill/>
          </a:ln>
        </p:spPr>
      </p:pic>
      <p:grpSp>
        <p:nvGrpSpPr>
          <p:cNvPr id="20" name="Group 19"/>
          <p:cNvGrpSpPr/>
          <p:nvPr/>
        </p:nvGrpSpPr>
        <p:grpSpPr>
          <a:xfrm>
            <a:off x="685799" y="2184517"/>
            <a:ext cx="7627301" cy="2844719"/>
            <a:chOff x="831610" y="3548817"/>
            <a:chExt cx="7310663" cy="2650165"/>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610" y="4850165"/>
              <a:ext cx="914400" cy="914400"/>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1610" y="3572372"/>
              <a:ext cx="914400" cy="914400"/>
            </a:xfrm>
            <a:prstGeom prst="rect">
              <a:avLst/>
            </a:prstGeom>
          </p:spPr>
        </p:pic>
        <p:sp>
          <p:nvSpPr>
            <p:cNvPr id="18" name="Rectangle 17"/>
            <p:cNvSpPr/>
            <p:nvPr/>
          </p:nvSpPr>
          <p:spPr>
            <a:xfrm>
              <a:off x="2006167" y="3548817"/>
              <a:ext cx="6136106" cy="1200328"/>
            </a:xfrm>
            <a:prstGeom prst="rect">
              <a:avLst/>
            </a:prstGeom>
          </p:spPr>
          <p:txBody>
            <a:bodyPr wrap="square">
              <a:spAutoFit/>
            </a:bodyPr>
            <a:lstStyle/>
            <a:p>
              <a:r>
                <a:rPr lang="en-US" sz="3600" b="1" i="0" u="none" strike="noStrike" baseline="30000" dirty="0" smtClean="0">
                  <a:solidFill>
                    <a:srgbClr val="000000"/>
                  </a:solidFill>
                </a:rPr>
                <a:t>The Individual </a:t>
              </a:r>
              <a:r>
                <a:rPr lang="en-US" sz="3600" b="0" i="0" u="none" strike="noStrike" baseline="30000" dirty="0" smtClean="0">
                  <a:solidFill>
                    <a:srgbClr val="000000"/>
                  </a:solidFill>
                </a:rPr>
                <a:t>will achieve self-determination, interdependence, productivity, integration, and inclusion in all facets of community life</a:t>
              </a:r>
            </a:p>
          </p:txBody>
        </p:sp>
        <p:sp>
          <p:nvSpPr>
            <p:cNvPr id="19" name="Rectangle 18"/>
            <p:cNvSpPr/>
            <p:nvPr/>
          </p:nvSpPr>
          <p:spPr>
            <a:xfrm>
              <a:off x="1989673" y="4736673"/>
              <a:ext cx="6136105" cy="1462309"/>
            </a:xfrm>
            <a:prstGeom prst="rect">
              <a:avLst/>
            </a:prstGeom>
          </p:spPr>
          <p:txBody>
            <a:bodyPr wrap="square">
              <a:spAutoFit/>
            </a:bodyPr>
            <a:lstStyle/>
            <a:p>
              <a:r>
                <a:rPr lang="en-US" sz="3600" b="1" i="0" u="none" strike="noStrike" baseline="30000" dirty="0" smtClean="0">
                  <a:solidFill>
                    <a:srgbClr val="000000"/>
                  </a:solidFill>
                </a:rPr>
                <a:t>Families </a:t>
              </a:r>
              <a:r>
                <a:rPr lang="en-US" sz="3600" b="0" i="0" u="none" strike="noStrike" baseline="30000" dirty="0" smtClean="0">
                  <a:solidFill>
                    <a:srgbClr val="000000"/>
                  </a:solidFill>
                </a:rPr>
                <a:t>will be supported in ways that maximize their capacity, strengths, and unique abilities to best nurture, love, and support </a:t>
              </a:r>
              <a:r>
                <a:rPr lang="en-US" sz="3600" baseline="30000" dirty="0" smtClean="0">
                  <a:solidFill>
                    <a:srgbClr val="000000"/>
                  </a:solidFill>
                </a:rPr>
                <a:t>all</a:t>
              </a:r>
              <a:r>
                <a:rPr lang="en-US" sz="3600" b="0" i="0" u="none" strike="noStrike" baseline="30000" dirty="0" smtClean="0">
                  <a:solidFill>
                    <a:srgbClr val="000000"/>
                  </a:solidFill>
                </a:rPr>
                <a:t> individual members to achieve their goals</a:t>
              </a:r>
            </a:p>
          </p:txBody>
        </p:sp>
      </p:grpSp>
    </p:spTree>
    <p:extLst>
      <p:ext uri="{BB962C8B-B14F-4D97-AF65-F5344CB8AC3E}">
        <p14:creationId xmlns:p14="http://schemas.microsoft.com/office/powerpoint/2010/main" val="27810849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979185"/>
          </a:xfrm>
        </p:spPr>
        <p:txBody>
          <a:bodyPr>
            <a:normAutofit/>
          </a:bodyPr>
          <a:lstStyle/>
          <a:p>
            <a:r>
              <a:rPr lang="en-US" sz="4000" dirty="0" smtClean="0"/>
              <a:t>ALL People</a:t>
            </a:r>
            <a:endParaRPr lang="en-US" sz="4000" dirty="0"/>
          </a:p>
        </p:txBody>
      </p:sp>
      <p:sp>
        <p:nvSpPr>
          <p:cNvPr id="5" name="Text Placeholder 4"/>
          <p:cNvSpPr>
            <a:spLocks noGrp="1"/>
          </p:cNvSpPr>
          <p:nvPr>
            <p:ph type="body" sz="half" idx="2"/>
          </p:nvPr>
        </p:nvSpPr>
        <p:spPr>
          <a:xfrm flipV="1">
            <a:off x="507492" y="6857999"/>
            <a:ext cx="6922008" cy="45719"/>
          </a:xfrm>
        </p:spPr>
        <p:txBody>
          <a:bodyPr>
            <a:normAutofit fontScale="25000" lnSpcReduction="20000"/>
          </a:bodyPr>
          <a:lstStyle/>
          <a:p>
            <a:r>
              <a:rPr lang="en-US" dirty="0" smtClean="0"/>
              <a:t>   </a:t>
            </a:r>
            <a:endParaRPr lang="en-US" dirty="0"/>
          </a:p>
        </p:txBody>
      </p:sp>
      <p:pic>
        <p:nvPicPr>
          <p:cNvPr id="10" name="Picture Placeholder 9"/>
          <p:cNvPicPr>
            <a:picLocks noGrp="1" noChangeAspect="1"/>
          </p:cNvPicPr>
          <p:nvPr>
            <p:ph type="pic" idx="1"/>
          </p:nvPr>
        </p:nvPicPr>
        <p:blipFill>
          <a:blip r:embed="rId3" cstate="email">
            <a:extLst>
              <a:ext uri="{28A0092B-C50C-407E-A947-70E740481C1C}">
                <a14:useLocalDpi xmlns:a14="http://schemas.microsoft.com/office/drawing/2010/main"/>
              </a:ext>
            </a:extLst>
          </a:blip>
          <a:srcRect l="-14355" r="-14355"/>
          <a:stretch>
            <a:fillRect/>
          </a:stretch>
        </p:blipFill>
        <p:spPr>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79282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marL="0" indent="0" algn="ctr">
              <a:spcBef>
                <a:spcPts val="0"/>
              </a:spcBef>
              <a:buNone/>
            </a:pPr>
            <a:r>
              <a:rPr lang="en-US" sz="3600" i="1" dirty="0" smtClean="0"/>
              <a:t>  </a:t>
            </a:r>
            <a:endParaRPr lang="en-US" sz="3600" i="1" dirty="0"/>
          </a:p>
        </p:txBody>
      </p:sp>
      <p:grpSp>
        <p:nvGrpSpPr>
          <p:cNvPr id="2" name="Group 2"/>
          <p:cNvGrpSpPr/>
          <p:nvPr/>
        </p:nvGrpSpPr>
        <p:grpSpPr>
          <a:xfrm>
            <a:off x="704264" y="2649060"/>
            <a:ext cx="3258775" cy="2456616"/>
            <a:chOff x="685800" y="457200"/>
            <a:chExt cx="2057400" cy="1101114"/>
          </a:xfrm>
          <a:solidFill>
            <a:schemeClr val="accent1"/>
          </a:solidFill>
        </p:grpSpPr>
        <p:sp>
          <p:nvSpPr>
            <p:cNvPr id="5" name="Right Triangle 4"/>
            <p:cNvSpPr/>
            <p:nvPr/>
          </p:nvSpPr>
          <p:spPr>
            <a:xfrm flipV="1">
              <a:off x="685800" y="457200"/>
              <a:ext cx="2057400" cy="1101114"/>
            </a:xfrm>
            <a:prstGeom prst="rtTriangl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w Cen MT"/>
              </a:endParaRPr>
            </a:p>
          </p:txBody>
        </p:sp>
        <p:sp>
          <p:nvSpPr>
            <p:cNvPr id="6" name="TextBox 5"/>
            <p:cNvSpPr txBox="1"/>
            <p:nvPr/>
          </p:nvSpPr>
          <p:spPr>
            <a:xfrm>
              <a:off x="813008" y="582725"/>
              <a:ext cx="1524000" cy="285909"/>
            </a:xfrm>
            <a:prstGeom prst="rect">
              <a:avLst/>
            </a:prstGeom>
            <a:noFill/>
          </p:spPr>
          <p:txBody>
            <a:bodyPr wrap="square" rtlCol="0">
              <a:spAutoFit/>
            </a:bodyPr>
            <a:lstStyle/>
            <a:p>
              <a:r>
                <a:rPr lang="en-US" sz="4800" b="1" dirty="0">
                  <a:solidFill>
                    <a:prstClr val="white"/>
                  </a:solidFill>
                  <a:latin typeface="Georgia"/>
                </a:rPr>
                <a:t>100%</a:t>
              </a:r>
            </a:p>
          </p:txBody>
        </p:sp>
      </p:grpSp>
      <p:sp>
        <p:nvSpPr>
          <p:cNvPr id="13" name="Rectangle 12"/>
          <p:cNvSpPr/>
          <p:nvPr/>
        </p:nvSpPr>
        <p:spPr>
          <a:xfrm>
            <a:off x="1878117" y="3918046"/>
            <a:ext cx="2394071" cy="1569660"/>
          </a:xfrm>
          <a:prstGeom prst="rect">
            <a:avLst/>
          </a:prstGeom>
        </p:spPr>
        <p:txBody>
          <a:bodyPr wrap="square">
            <a:spAutoFit/>
          </a:bodyPr>
          <a:lstStyle/>
          <a:p>
            <a:pPr algn="ctr"/>
            <a:r>
              <a:rPr lang="en-US" sz="2400" dirty="0" smtClean="0">
                <a:solidFill>
                  <a:prstClr val="black"/>
                </a:solidFill>
                <a:latin typeface="Tw Cen MT"/>
              </a:rPr>
              <a:t>4.7 </a:t>
            </a:r>
            <a:r>
              <a:rPr lang="en-US" sz="2400" dirty="0">
                <a:solidFill>
                  <a:prstClr val="black"/>
                </a:solidFill>
                <a:latin typeface="Tw Cen MT"/>
              </a:rPr>
              <a:t>Million people with developmental disabilities </a:t>
            </a:r>
          </a:p>
        </p:txBody>
      </p:sp>
      <p:sp>
        <p:nvSpPr>
          <p:cNvPr id="14" name="TextBox 13"/>
          <p:cNvSpPr txBox="1"/>
          <p:nvPr/>
        </p:nvSpPr>
        <p:spPr>
          <a:xfrm>
            <a:off x="550997" y="6234959"/>
            <a:ext cx="8065294" cy="338554"/>
          </a:xfrm>
          <a:prstGeom prst="rect">
            <a:avLst/>
          </a:prstGeom>
          <a:noFill/>
        </p:spPr>
        <p:txBody>
          <a:bodyPr wrap="square" rtlCol="0">
            <a:spAutoFit/>
          </a:bodyPr>
          <a:lstStyle/>
          <a:p>
            <a:r>
              <a:rPr lang="en-US" sz="1600" i="1" dirty="0" smtClean="0">
                <a:solidFill>
                  <a:prstClr val="black"/>
                </a:solidFill>
                <a:latin typeface="Tw Cen MT"/>
              </a:rPr>
              <a:t>** Based </a:t>
            </a:r>
            <a:r>
              <a:rPr lang="en-US" sz="1600" i="1" dirty="0">
                <a:solidFill>
                  <a:prstClr val="black"/>
                </a:solidFill>
                <a:latin typeface="Tw Cen MT"/>
              </a:rPr>
              <a:t>on national definition of developmental disability with a prevalence rate of 1.49%</a:t>
            </a:r>
          </a:p>
        </p:txBody>
      </p:sp>
      <p:grpSp>
        <p:nvGrpSpPr>
          <p:cNvPr id="3" name="Group 19"/>
          <p:cNvGrpSpPr/>
          <p:nvPr/>
        </p:nvGrpSpPr>
        <p:grpSpPr>
          <a:xfrm>
            <a:off x="4790087" y="2550864"/>
            <a:ext cx="4185891" cy="2799463"/>
            <a:chOff x="2784086" y="2821652"/>
            <a:chExt cx="6673750" cy="3187131"/>
          </a:xfrm>
        </p:grpSpPr>
        <p:sp>
          <p:nvSpPr>
            <p:cNvPr id="7" name="Right Triangle 6"/>
            <p:cNvSpPr/>
            <p:nvPr/>
          </p:nvSpPr>
          <p:spPr>
            <a:xfrm rot="10800000" flipH="1">
              <a:off x="2784086" y="2856578"/>
              <a:ext cx="6017330" cy="2932634"/>
            </a:xfrm>
            <a:prstGeom prst="rtTriangle">
              <a:avLst/>
            </a:prstGeom>
            <a:solidFill>
              <a:schemeClr val="accent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w Cen MT"/>
              </a:endParaRPr>
            </a:p>
          </p:txBody>
        </p:sp>
        <p:cxnSp>
          <p:nvCxnSpPr>
            <p:cNvPr id="8" name="Straight Connector 7"/>
            <p:cNvCxnSpPr/>
            <p:nvPr/>
          </p:nvCxnSpPr>
          <p:spPr>
            <a:xfrm>
              <a:off x="6007672" y="2821652"/>
              <a:ext cx="22283" cy="247356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004752" y="3128496"/>
              <a:ext cx="2788994" cy="461665"/>
            </a:xfrm>
            <a:prstGeom prst="rect">
              <a:avLst/>
            </a:prstGeom>
            <a:noFill/>
          </p:spPr>
          <p:txBody>
            <a:bodyPr wrap="square" rtlCol="0">
              <a:spAutoFit/>
            </a:bodyPr>
            <a:lstStyle/>
            <a:p>
              <a:pPr algn="ctr"/>
              <a:r>
                <a:rPr lang="en-US" sz="2400" dirty="0">
                  <a:solidFill>
                    <a:prstClr val="white"/>
                  </a:solidFill>
                  <a:latin typeface="Tw Cen MT"/>
                </a:rPr>
                <a:t>75%</a:t>
              </a:r>
            </a:p>
          </p:txBody>
        </p:sp>
        <p:sp>
          <p:nvSpPr>
            <p:cNvPr id="11" name="Right Arrow 10"/>
            <p:cNvSpPr/>
            <p:nvPr/>
          </p:nvSpPr>
          <p:spPr>
            <a:xfrm rot="16200000">
              <a:off x="7065249" y="3741436"/>
              <a:ext cx="669316" cy="94819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w Cen MT"/>
              </a:endParaRPr>
            </a:p>
          </p:txBody>
        </p:sp>
        <p:sp>
          <p:nvSpPr>
            <p:cNvPr id="12" name="TextBox 11"/>
            <p:cNvSpPr txBox="1"/>
            <p:nvPr/>
          </p:nvSpPr>
          <p:spPr>
            <a:xfrm>
              <a:off x="5529805" y="4642234"/>
              <a:ext cx="3928031" cy="1366549"/>
            </a:xfrm>
            <a:prstGeom prst="rect">
              <a:avLst/>
            </a:prstGeom>
            <a:noFill/>
          </p:spPr>
          <p:txBody>
            <a:bodyPr wrap="square" rtlCol="0">
              <a:spAutoFit/>
            </a:bodyPr>
            <a:lstStyle/>
            <a:p>
              <a:pPr algn="ctr"/>
              <a:r>
                <a:rPr lang="en-US" sz="2400" dirty="0">
                  <a:solidFill>
                    <a:prstClr val="black"/>
                  </a:solidFill>
                  <a:latin typeface="Tw Cen MT"/>
                </a:rPr>
                <a:t>National % Receiving State DD Services</a:t>
              </a:r>
            </a:p>
          </p:txBody>
        </p:sp>
        <p:sp>
          <p:nvSpPr>
            <p:cNvPr id="19" name="Right Triangle 18"/>
            <p:cNvSpPr/>
            <p:nvPr/>
          </p:nvSpPr>
          <p:spPr>
            <a:xfrm flipV="1">
              <a:off x="6044852" y="2865814"/>
              <a:ext cx="2733981" cy="1358957"/>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w Cen MT"/>
              </a:endParaRPr>
            </a:p>
          </p:txBody>
        </p:sp>
        <p:sp>
          <p:nvSpPr>
            <p:cNvPr id="9" name="TextBox 8"/>
            <p:cNvSpPr txBox="1"/>
            <p:nvPr/>
          </p:nvSpPr>
          <p:spPr>
            <a:xfrm>
              <a:off x="6150566" y="2915169"/>
              <a:ext cx="1467892" cy="461665"/>
            </a:xfrm>
            <a:prstGeom prst="rect">
              <a:avLst/>
            </a:prstGeom>
            <a:noFill/>
          </p:spPr>
          <p:txBody>
            <a:bodyPr wrap="square" rtlCol="0">
              <a:spAutoFit/>
            </a:bodyPr>
            <a:lstStyle/>
            <a:p>
              <a:pPr algn="ctr"/>
              <a:r>
                <a:rPr lang="en-US" sz="2400" dirty="0">
                  <a:solidFill>
                    <a:prstClr val="white"/>
                  </a:solidFill>
                  <a:latin typeface="Tw Cen MT"/>
                </a:rPr>
                <a:t>25%</a:t>
              </a:r>
            </a:p>
          </p:txBody>
        </p:sp>
      </p:grpSp>
      <p:grpSp>
        <p:nvGrpSpPr>
          <p:cNvPr id="15" name="Group 17"/>
          <p:cNvGrpSpPr/>
          <p:nvPr/>
        </p:nvGrpSpPr>
        <p:grpSpPr>
          <a:xfrm>
            <a:off x="5550830" y="1620087"/>
            <a:ext cx="1674599" cy="807788"/>
            <a:chOff x="4782416" y="1931739"/>
            <a:chExt cx="3736463" cy="2016978"/>
          </a:xfrm>
        </p:grpSpPr>
        <p:pic>
          <p:nvPicPr>
            <p:cNvPr id="22" name="Picture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2416" y="1931739"/>
              <a:ext cx="786366" cy="2016978"/>
            </a:xfrm>
            <a:prstGeom prst="rect">
              <a:avLst/>
            </a:prstGeom>
          </p:spPr>
        </p:pic>
        <p:pic>
          <p:nvPicPr>
            <p:cNvPr id="23" name="Picture 2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32513" y="1931739"/>
              <a:ext cx="786366" cy="2016978"/>
            </a:xfrm>
            <a:prstGeom prst="rect">
              <a:avLst/>
            </a:prstGeom>
          </p:spPr>
        </p:pic>
        <p:pic>
          <p:nvPicPr>
            <p:cNvPr id="24" name="Picture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65782" y="1931739"/>
              <a:ext cx="786366" cy="2016978"/>
            </a:xfrm>
            <a:prstGeom prst="rect">
              <a:avLst/>
            </a:prstGeom>
          </p:spPr>
        </p:pic>
        <p:pic>
          <p:nvPicPr>
            <p:cNvPr id="25" name="Picture 2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9148" y="1931739"/>
              <a:ext cx="786367" cy="2016978"/>
            </a:xfrm>
            <a:prstGeom prst="rect">
              <a:avLst/>
            </a:prstGeom>
            <a:noFill/>
          </p:spPr>
        </p:pic>
      </p:grpSp>
      <p:sp>
        <p:nvSpPr>
          <p:cNvPr id="26" name="Title 1"/>
          <p:cNvSpPr txBox="1">
            <a:spLocks/>
          </p:cNvSpPr>
          <p:nvPr/>
        </p:nvSpPr>
        <p:spPr>
          <a:xfrm>
            <a:off x="134018" y="417739"/>
            <a:ext cx="8839200" cy="1139825"/>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lgn="ctr"/>
            <a:r>
              <a:rPr lang="en-US" sz="4200" b="1" dirty="0" smtClean="0">
                <a:latin typeface="Garamond" charset="0"/>
                <a:cs typeface="MoolBoran" charset="0"/>
              </a:rPr>
              <a:t>1 in 4 Persons with I/DD </a:t>
            </a:r>
          </a:p>
          <a:p>
            <a:pPr algn="ctr"/>
            <a:r>
              <a:rPr lang="en-US" sz="4200" b="1" dirty="0">
                <a:latin typeface="Garamond" charset="0"/>
                <a:cs typeface="MoolBoran" charset="0"/>
              </a:rPr>
              <a:t>R</a:t>
            </a:r>
            <a:r>
              <a:rPr lang="en-US" sz="4200" b="1" dirty="0" smtClean="0">
                <a:latin typeface="Garamond" charset="0"/>
                <a:cs typeface="MoolBoran" charset="0"/>
              </a:rPr>
              <a:t>eceive </a:t>
            </a:r>
            <a:r>
              <a:rPr lang="en-US" sz="4200" b="1" dirty="0">
                <a:latin typeface="Garamond" charset="0"/>
                <a:cs typeface="MoolBoran" charset="0"/>
              </a:rPr>
              <a:t>F</a:t>
            </a:r>
            <a:r>
              <a:rPr lang="en-US" sz="4200" b="1" dirty="0" smtClean="0">
                <a:latin typeface="Garamond" charset="0"/>
                <a:cs typeface="MoolBoran" charset="0"/>
              </a:rPr>
              <a:t>ormal State DD Services</a:t>
            </a:r>
            <a:endParaRPr lang="en-US" sz="4200" b="1" dirty="0">
              <a:latin typeface="Garamond" charset="0"/>
              <a:cs typeface="MoolBoran" charset="0"/>
            </a:endParaRPr>
          </a:p>
        </p:txBody>
      </p:sp>
    </p:spTree>
    <p:extLst>
      <p:ext uri="{BB962C8B-B14F-4D97-AF65-F5344CB8AC3E}">
        <p14:creationId xmlns:p14="http://schemas.microsoft.com/office/powerpoint/2010/main" val="40230725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176" y="410398"/>
            <a:ext cx="8079581" cy="1149506"/>
          </a:xfrm>
        </p:spPr>
        <p:txBody>
          <a:bodyPr/>
          <a:lstStyle/>
          <a:p>
            <a:pPr algn="ctr"/>
            <a:r>
              <a:rPr lang="en-US" dirty="0" smtClean="0"/>
              <a:t>Missourians with Disabilities </a:t>
            </a:r>
            <a:endParaRPr lang="en-US" dirty="0"/>
          </a:p>
        </p:txBody>
      </p:sp>
      <p:sp>
        <p:nvSpPr>
          <p:cNvPr id="4" name="Right Triangle 3"/>
          <p:cNvSpPr/>
          <p:nvPr/>
        </p:nvSpPr>
        <p:spPr>
          <a:xfrm rot="10800000" flipH="1">
            <a:off x="580738" y="2139295"/>
            <a:ext cx="8220675" cy="4006466"/>
          </a:xfrm>
          <a:prstGeom prst="rtTriangle">
            <a:avLst/>
          </a:prstGeom>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4679232" y="2094726"/>
            <a:ext cx="89129" cy="178275"/>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679233" y="2027874"/>
            <a:ext cx="22282" cy="247356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283542" y="2228433"/>
            <a:ext cx="2005385" cy="646331"/>
          </a:xfrm>
          <a:prstGeom prst="rect">
            <a:avLst/>
          </a:prstGeom>
          <a:noFill/>
        </p:spPr>
        <p:txBody>
          <a:bodyPr wrap="square" rtlCol="0">
            <a:spAutoFit/>
          </a:bodyPr>
          <a:lstStyle/>
          <a:p>
            <a:r>
              <a:rPr lang="en-US" sz="3600" dirty="0" smtClean="0">
                <a:solidFill>
                  <a:schemeClr val="bg1"/>
                </a:solidFill>
              </a:rPr>
              <a:t>1</a:t>
            </a:r>
            <a:r>
              <a:rPr lang="en-US" sz="3600" dirty="0">
                <a:solidFill>
                  <a:schemeClr val="bg1"/>
                </a:solidFill>
              </a:rPr>
              <a:t>3</a:t>
            </a:r>
            <a:r>
              <a:rPr lang="en-US" sz="3600" dirty="0" smtClean="0">
                <a:solidFill>
                  <a:schemeClr val="bg1"/>
                </a:solidFill>
              </a:rPr>
              <a:t>%</a:t>
            </a:r>
            <a:endParaRPr lang="en-US" sz="3600" dirty="0">
              <a:solidFill>
                <a:schemeClr val="bg1"/>
              </a:solidFill>
            </a:endParaRPr>
          </a:p>
        </p:txBody>
      </p:sp>
      <p:sp>
        <p:nvSpPr>
          <p:cNvPr id="9" name="TextBox 8"/>
          <p:cNvSpPr txBox="1"/>
          <p:nvPr/>
        </p:nvSpPr>
        <p:spPr>
          <a:xfrm>
            <a:off x="665719" y="2425084"/>
            <a:ext cx="3810231" cy="1508105"/>
          </a:xfrm>
          <a:prstGeom prst="rect">
            <a:avLst/>
          </a:prstGeom>
          <a:noFill/>
        </p:spPr>
        <p:txBody>
          <a:bodyPr wrap="square" rtlCol="0">
            <a:spAutoFit/>
          </a:bodyPr>
          <a:lstStyle/>
          <a:p>
            <a:pPr algn="ctr"/>
            <a:r>
              <a:rPr lang="en-US" sz="4800" dirty="0" smtClean="0">
                <a:solidFill>
                  <a:schemeClr val="bg1"/>
                </a:solidFill>
              </a:rPr>
              <a:t>65%</a:t>
            </a:r>
          </a:p>
          <a:p>
            <a:pPr algn="ctr"/>
            <a:r>
              <a:rPr lang="en-US" sz="4200" dirty="0" smtClean="0">
                <a:solidFill>
                  <a:schemeClr val="bg1"/>
                </a:solidFill>
              </a:rPr>
              <a:t>(</a:t>
            </a:r>
            <a:r>
              <a:rPr lang="en-US" sz="4400" dirty="0" smtClean="0">
                <a:solidFill>
                  <a:schemeClr val="bg1"/>
                </a:solidFill>
              </a:rPr>
              <a:t>62,498</a:t>
            </a:r>
            <a:r>
              <a:rPr lang="en-US" sz="4200" dirty="0" smtClean="0">
                <a:solidFill>
                  <a:schemeClr val="bg1"/>
                </a:solidFill>
              </a:rPr>
              <a:t>)</a:t>
            </a:r>
          </a:p>
        </p:txBody>
      </p:sp>
      <p:sp>
        <p:nvSpPr>
          <p:cNvPr id="3" name="Right Arrow 2"/>
          <p:cNvSpPr/>
          <p:nvPr/>
        </p:nvSpPr>
        <p:spPr>
          <a:xfrm rot="16200000">
            <a:off x="6936667" y="2998956"/>
            <a:ext cx="540505" cy="6908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818154" y="3631708"/>
            <a:ext cx="2829821" cy="1015663"/>
          </a:xfrm>
          <a:prstGeom prst="rect">
            <a:avLst/>
          </a:prstGeom>
          <a:noFill/>
        </p:spPr>
        <p:txBody>
          <a:bodyPr wrap="square" rtlCol="0">
            <a:spAutoFit/>
          </a:bodyPr>
          <a:lstStyle/>
          <a:p>
            <a:pPr algn="ctr"/>
            <a:r>
              <a:rPr lang="en-US" sz="3000" dirty="0" smtClean="0"/>
              <a:t>Enrolled HCBS DD Services</a:t>
            </a:r>
            <a:endParaRPr lang="en-US" sz="3000" dirty="0"/>
          </a:p>
        </p:txBody>
      </p:sp>
      <p:cxnSp>
        <p:nvCxnSpPr>
          <p:cNvPr id="10" name="Straight Connector 9"/>
          <p:cNvCxnSpPr/>
          <p:nvPr/>
        </p:nvCxnSpPr>
        <p:spPr>
          <a:xfrm>
            <a:off x="6034864" y="2157989"/>
            <a:ext cx="22282" cy="247356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Right Arrow 10"/>
          <p:cNvSpPr/>
          <p:nvPr/>
        </p:nvSpPr>
        <p:spPr>
          <a:xfrm rot="16200000">
            <a:off x="5090864" y="4044421"/>
            <a:ext cx="716036" cy="6908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890092" y="4784157"/>
            <a:ext cx="3003296" cy="1384995"/>
          </a:xfrm>
          <a:prstGeom prst="rect">
            <a:avLst/>
          </a:prstGeom>
          <a:noFill/>
        </p:spPr>
        <p:txBody>
          <a:bodyPr wrap="square" rtlCol="0">
            <a:spAutoFit/>
          </a:bodyPr>
          <a:lstStyle/>
          <a:p>
            <a:pPr algn="ctr"/>
            <a:r>
              <a:rPr lang="en-US" sz="2800" dirty="0" smtClean="0"/>
              <a:t>State DD Services</a:t>
            </a:r>
          </a:p>
          <a:p>
            <a:pPr algn="ctr"/>
            <a:r>
              <a:rPr lang="en-US" sz="2800" dirty="0" smtClean="0"/>
              <a:t>Targeted Case Management</a:t>
            </a:r>
            <a:endParaRPr lang="en-US" sz="2800" dirty="0"/>
          </a:p>
        </p:txBody>
      </p:sp>
      <p:sp>
        <p:nvSpPr>
          <p:cNvPr id="13" name="TextBox 12"/>
          <p:cNvSpPr txBox="1"/>
          <p:nvPr/>
        </p:nvSpPr>
        <p:spPr>
          <a:xfrm>
            <a:off x="4787070" y="2441877"/>
            <a:ext cx="2005385" cy="646331"/>
          </a:xfrm>
          <a:prstGeom prst="rect">
            <a:avLst/>
          </a:prstGeom>
          <a:noFill/>
        </p:spPr>
        <p:txBody>
          <a:bodyPr wrap="square" rtlCol="0">
            <a:spAutoFit/>
          </a:bodyPr>
          <a:lstStyle/>
          <a:p>
            <a:r>
              <a:rPr lang="en-US" sz="3600" dirty="0" smtClean="0">
                <a:solidFill>
                  <a:schemeClr val="bg1"/>
                </a:solidFill>
              </a:rPr>
              <a:t>19%</a:t>
            </a:r>
            <a:endParaRPr lang="en-US" sz="3600" dirty="0">
              <a:solidFill>
                <a:schemeClr val="bg1"/>
              </a:solidFill>
            </a:endParaRPr>
          </a:p>
        </p:txBody>
      </p:sp>
      <p:sp>
        <p:nvSpPr>
          <p:cNvPr id="14" name="TextBox 13"/>
          <p:cNvSpPr txBox="1"/>
          <p:nvPr/>
        </p:nvSpPr>
        <p:spPr>
          <a:xfrm>
            <a:off x="155975" y="6328748"/>
            <a:ext cx="6372668" cy="369332"/>
          </a:xfrm>
          <a:prstGeom prst="rect">
            <a:avLst/>
          </a:prstGeom>
          <a:noFill/>
        </p:spPr>
        <p:txBody>
          <a:bodyPr wrap="square" rtlCol="0">
            <a:spAutoFit/>
          </a:bodyPr>
          <a:lstStyle/>
          <a:p>
            <a:r>
              <a:rPr lang="en-US" dirty="0" smtClean="0"/>
              <a:t>Based on 1.58% prevalence of 3.815 million citizens, US Census</a:t>
            </a:r>
            <a:endParaRPr lang="en-US" dirty="0"/>
          </a:p>
        </p:txBody>
      </p:sp>
      <p:sp>
        <p:nvSpPr>
          <p:cNvPr id="15" name="Rectangle 14"/>
          <p:cNvSpPr/>
          <p:nvPr/>
        </p:nvSpPr>
        <p:spPr>
          <a:xfrm>
            <a:off x="-980411" y="1635068"/>
            <a:ext cx="11341568" cy="461665"/>
          </a:xfrm>
          <a:prstGeom prst="rect">
            <a:avLst/>
          </a:prstGeom>
        </p:spPr>
        <p:txBody>
          <a:bodyPr wrap="square">
            <a:spAutoFit/>
          </a:bodyPr>
          <a:lstStyle/>
          <a:p>
            <a:pPr algn="ctr"/>
            <a:r>
              <a:rPr lang="en-US" sz="2400" dirty="0" smtClean="0">
                <a:solidFill>
                  <a:srgbClr val="7030A0"/>
                </a:solidFill>
              </a:rPr>
              <a:t>95,498 estimated Missourians with Developmental Disabilities </a:t>
            </a:r>
            <a:endParaRPr lang="en-US" dirty="0"/>
          </a:p>
        </p:txBody>
      </p:sp>
      <p:cxnSp>
        <p:nvCxnSpPr>
          <p:cNvPr id="16" name="Straight Connector 15"/>
          <p:cNvCxnSpPr/>
          <p:nvPr/>
        </p:nvCxnSpPr>
        <p:spPr>
          <a:xfrm>
            <a:off x="7613574" y="2134543"/>
            <a:ext cx="6426" cy="124561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588711" y="2126834"/>
            <a:ext cx="2005385" cy="430887"/>
          </a:xfrm>
          <a:prstGeom prst="rect">
            <a:avLst/>
          </a:prstGeom>
          <a:noFill/>
        </p:spPr>
        <p:txBody>
          <a:bodyPr wrap="square" rtlCol="0">
            <a:spAutoFit/>
          </a:bodyPr>
          <a:lstStyle/>
          <a:p>
            <a:r>
              <a:rPr lang="en-US" sz="2200" dirty="0">
                <a:solidFill>
                  <a:schemeClr val="bg1"/>
                </a:solidFill>
              </a:rPr>
              <a:t>3</a:t>
            </a:r>
            <a:r>
              <a:rPr lang="en-US" sz="2200" dirty="0" smtClean="0">
                <a:solidFill>
                  <a:schemeClr val="bg1"/>
                </a:solidFill>
              </a:rPr>
              <a:t>%</a:t>
            </a:r>
            <a:endParaRPr lang="en-US" sz="2200" dirty="0">
              <a:solidFill>
                <a:schemeClr val="bg1"/>
              </a:solidFill>
            </a:endParaRPr>
          </a:p>
        </p:txBody>
      </p:sp>
      <p:sp>
        <p:nvSpPr>
          <p:cNvPr id="24" name="Right Arrow 23"/>
          <p:cNvSpPr/>
          <p:nvPr/>
        </p:nvSpPr>
        <p:spPr>
          <a:xfrm rot="16200000">
            <a:off x="7963681" y="2586692"/>
            <a:ext cx="445478" cy="3520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7572781" y="2983031"/>
            <a:ext cx="1414911" cy="461665"/>
          </a:xfrm>
          <a:prstGeom prst="rect">
            <a:avLst/>
          </a:prstGeom>
          <a:noFill/>
        </p:spPr>
        <p:txBody>
          <a:bodyPr wrap="square" rtlCol="0">
            <a:spAutoFit/>
          </a:bodyPr>
          <a:lstStyle/>
          <a:p>
            <a:pPr algn="ctr"/>
            <a:r>
              <a:rPr lang="en-US" sz="2400" dirty="0" smtClean="0"/>
              <a:t>ICF/DD</a:t>
            </a:r>
            <a:endParaRPr lang="en-US" sz="2400" dirty="0"/>
          </a:p>
        </p:txBody>
      </p:sp>
    </p:spTree>
    <p:extLst>
      <p:ext uri="{BB962C8B-B14F-4D97-AF65-F5344CB8AC3E}">
        <p14:creationId xmlns:p14="http://schemas.microsoft.com/office/powerpoint/2010/main" val="27146663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176" y="410398"/>
            <a:ext cx="8079581" cy="1149506"/>
          </a:xfrm>
        </p:spPr>
        <p:txBody>
          <a:bodyPr/>
          <a:lstStyle/>
          <a:p>
            <a:pPr algn="ctr"/>
            <a:r>
              <a:rPr lang="en-US" dirty="0" smtClean="0"/>
              <a:t>Connecticut Data</a:t>
            </a:r>
            <a:endParaRPr lang="en-US" dirty="0"/>
          </a:p>
        </p:txBody>
      </p:sp>
      <p:sp>
        <p:nvSpPr>
          <p:cNvPr id="4" name="Right Triangle 3"/>
          <p:cNvSpPr/>
          <p:nvPr/>
        </p:nvSpPr>
        <p:spPr>
          <a:xfrm rot="10800000" flipH="1">
            <a:off x="580738" y="2139295"/>
            <a:ext cx="8220675" cy="4006466"/>
          </a:xfrm>
          <a:prstGeom prst="rtTriangle">
            <a:avLst/>
          </a:prstGeom>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4679232" y="2094726"/>
            <a:ext cx="89129" cy="178275"/>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679233" y="2027874"/>
            <a:ext cx="22282" cy="247356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283542" y="2228433"/>
            <a:ext cx="2005385" cy="646331"/>
          </a:xfrm>
          <a:prstGeom prst="rect">
            <a:avLst/>
          </a:prstGeom>
          <a:noFill/>
        </p:spPr>
        <p:txBody>
          <a:bodyPr wrap="square" rtlCol="0">
            <a:spAutoFit/>
          </a:bodyPr>
          <a:lstStyle/>
          <a:p>
            <a:r>
              <a:rPr lang="en-US" sz="3600" dirty="0" smtClean="0">
                <a:solidFill>
                  <a:schemeClr val="bg1"/>
                </a:solidFill>
              </a:rPr>
              <a:t>?%</a:t>
            </a:r>
            <a:endParaRPr lang="en-US" sz="3600" dirty="0">
              <a:solidFill>
                <a:schemeClr val="bg1"/>
              </a:solidFill>
            </a:endParaRPr>
          </a:p>
        </p:txBody>
      </p:sp>
      <p:sp>
        <p:nvSpPr>
          <p:cNvPr id="3" name="Right Arrow 2"/>
          <p:cNvSpPr/>
          <p:nvPr/>
        </p:nvSpPr>
        <p:spPr>
          <a:xfrm rot="16200000">
            <a:off x="6936667" y="2998956"/>
            <a:ext cx="540505" cy="6908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818154" y="3631708"/>
            <a:ext cx="2829821" cy="1015663"/>
          </a:xfrm>
          <a:prstGeom prst="rect">
            <a:avLst/>
          </a:prstGeom>
          <a:noFill/>
        </p:spPr>
        <p:txBody>
          <a:bodyPr wrap="square" rtlCol="0">
            <a:spAutoFit/>
          </a:bodyPr>
          <a:lstStyle/>
          <a:p>
            <a:pPr algn="ctr"/>
            <a:r>
              <a:rPr lang="en-US" sz="3000" dirty="0" smtClean="0"/>
              <a:t>Enrolled HCBS DD Services</a:t>
            </a:r>
            <a:endParaRPr lang="en-US" sz="3000" dirty="0"/>
          </a:p>
        </p:txBody>
      </p:sp>
      <p:cxnSp>
        <p:nvCxnSpPr>
          <p:cNvPr id="10" name="Straight Connector 9"/>
          <p:cNvCxnSpPr/>
          <p:nvPr/>
        </p:nvCxnSpPr>
        <p:spPr>
          <a:xfrm>
            <a:off x="6034864" y="2157989"/>
            <a:ext cx="22282" cy="247356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Right Arrow 10"/>
          <p:cNvSpPr/>
          <p:nvPr/>
        </p:nvSpPr>
        <p:spPr>
          <a:xfrm rot="16200000">
            <a:off x="5090864" y="4044421"/>
            <a:ext cx="716036" cy="6908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890092" y="4784157"/>
            <a:ext cx="3003296" cy="1384995"/>
          </a:xfrm>
          <a:prstGeom prst="rect">
            <a:avLst/>
          </a:prstGeom>
          <a:noFill/>
        </p:spPr>
        <p:txBody>
          <a:bodyPr wrap="square" rtlCol="0">
            <a:spAutoFit/>
          </a:bodyPr>
          <a:lstStyle/>
          <a:p>
            <a:pPr algn="ctr"/>
            <a:r>
              <a:rPr lang="en-US" sz="2800" dirty="0" smtClean="0"/>
              <a:t>State DD Services</a:t>
            </a:r>
          </a:p>
          <a:p>
            <a:pPr algn="ctr"/>
            <a:r>
              <a:rPr lang="en-US" sz="2800" dirty="0" smtClean="0"/>
              <a:t>Targeted Case Management</a:t>
            </a:r>
            <a:endParaRPr lang="en-US" sz="2800" dirty="0"/>
          </a:p>
        </p:txBody>
      </p:sp>
      <p:sp>
        <p:nvSpPr>
          <p:cNvPr id="13" name="TextBox 12"/>
          <p:cNvSpPr txBox="1"/>
          <p:nvPr/>
        </p:nvSpPr>
        <p:spPr>
          <a:xfrm>
            <a:off x="4787070" y="2441877"/>
            <a:ext cx="2005385" cy="646331"/>
          </a:xfrm>
          <a:prstGeom prst="rect">
            <a:avLst/>
          </a:prstGeom>
          <a:noFill/>
        </p:spPr>
        <p:txBody>
          <a:bodyPr wrap="square" rtlCol="0">
            <a:spAutoFit/>
          </a:bodyPr>
          <a:lstStyle/>
          <a:p>
            <a:r>
              <a:rPr lang="en-US" sz="3600" dirty="0">
                <a:solidFill>
                  <a:schemeClr val="bg1"/>
                </a:solidFill>
              </a:rPr>
              <a:t> </a:t>
            </a:r>
            <a:r>
              <a:rPr lang="en-US" sz="3600" dirty="0" smtClean="0">
                <a:solidFill>
                  <a:schemeClr val="bg1"/>
                </a:solidFill>
              </a:rPr>
              <a:t> ?%</a:t>
            </a:r>
            <a:endParaRPr lang="en-US" sz="3600" dirty="0">
              <a:solidFill>
                <a:schemeClr val="bg1"/>
              </a:solidFill>
            </a:endParaRPr>
          </a:p>
        </p:txBody>
      </p:sp>
      <p:sp>
        <p:nvSpPr>
          <p:cNvPr id="14" name="TextBox 13"/>
          <p:cNvSpPr txBox="1"/>
          <p:nvPr/>
        </p:nvSpPr>
        <p:spPr>
          <a:xfrm>
            <a:off x="155975" y="6328748"/>
            <a:ext cx="6372668" cy="369332"/>
          </a:xfrm>
          <a:prstGeom prst="rect">
            <a:avLst/>
          </a:prstGeom>
          <a:noFill/>
        </p:spPr>
        <p:txBody>
          <a:bodyPr wrap="square" rtlCol="0">
            <a:spAutoFit/>
          </a:bodyPr>
          <a:lstStyle/>
          <a:p>
            <a:r>
              <a:rPr lang="en-US" dirty="0" smtClean="0"/>
              <a:t>Based on 1.58% prevalence of ?? million citizens, US Census</a:t>
            </a:r>
            <a:endParaRPr lang="en-US" dirty="0"/>
          </a:p>
        </p:txBody>
      </p:sp>
      <p:sp>
        <p:nvSpPr>
          <p:cNvPr id="15" name="Rectangle 14"/>
          <p:cNvSpPr/>
          <p:nvPr/>
        </p:nvSpPr>
        <p:spPr>
          <a:xfrm>
            <a:off x="-980411" y="1635068"/>
            <a:ext cx="11341568" cy="461665"/>
          </a:xfrm>
          <a:prstGeom prst="rect">
            <a:avLst/>
          </a:prstGeom>
        </p:spPr>
        <p:txBody>
          <a:bodyPr wrap="square">
            <a:spAutoFit/>
          </a:bodyPr>
          <a:lstStyle/>
          <a:p>
            <a:pPr algn="ctr"/>
            <a:r>
              <a:rPr lang="en-US" sz="2400" dirty="0" smtClean="0">
                <a:solidFill>
                  <a:srgbClr val="7030A0"/>
                </a:solidFill>
              </a:rPr>
              <a:t>52,786 estimated Connecticut's with Developmental Disabilities </a:t>
            </a:r>
            <a:endParaRPr lang="en-US" dirty="0"/>
          </a:p>
        </p:txBody>
      </p:sp>
      <p:cxnSp>
        <p:nvCxnSpPr>
          <p:cNvPr id="16" name="Straight Connector 15"/>
          <p:cNvCxnSpPr/>
          <p:nvPr/>
        </p:nvCxnSpPr>
        <p:spPr>
          <a:xfrm>
            <a:off x="7613574" y="2134543"/>
            <a:ext cx="6426" cy="124561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588711" y="2126834"/>
            <a:ext cx="2005385" cy="430887"/>
          </a:xfrm>
          <a:prstGeom prst="rect">
            <a:avLst/>
          </a:prstGeom>
          <a:noFill/>
        </p:spPr>
        <p:txBody>
          <a:bodyPr wrap="square" rtlCol="0">
            <a:spAutoFit/>
          </a:bodyPr>
          <a:lstStyle/>
          <a:p>
            <a:r>
              <a:rPr lang="en-US" sz="2200" dirty="0">
                <a:solidFill>
                  <a:schemeClr val="bg1"/>
                </a:solidFill>
              </a:rPr>
              <a:t>?</a:t>
            </a:r>
            <a:r>
              <a:rPr lang="en-US" sz="2200" dirty="0" smtClean="0">
                <a:solidFill>
                  <a:schemeClr val="bg1"/>
                </a:solidFill>
              </a:rPr>
              <a:t>%</a:t>
            </a:r>
            <a:endParaRPr lang="en-US" sz="2200" dirty="0">
              <a:solidFill>
                <a:schemeClr val="bg1"/>
              </a:solidFill>
            </a:endParaRPr>
          </a:p>
        </p:txBody>
      </p:sp>
      <p:sp>
        <p:nvSpPr>
          <p:cNvPr id="24" name="Right Arrow 23"/>
          <p:cNvSpPr/>
          <p:nvPr/>
        </p:nvSpPr>
        <p:spPr>
          <a:xfrm rot="16200000">
            <a:off x="7963681" y="2586692"/>
            <a:ext cx="445478" cy="3520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7572781" y="2983031"/>
            <a:ext cx="1414911" cy="461665"/>
          </a:xfrm>
          <a:prstGeom prst="rect">
            <a:avLst/>
          </a:prstGeom>
          <a:noFill/>
        </p:spPr>
        <p:txBody>
          <a:bodyPr wrap="square" rtlCol="0">
            <a:spAutoFit/>
          </a:bodyPr>
          <a:lstStyle/>
          <a:p>
            <a:pPr algn="ctr"/>
            <a:r>
              <a:rPr lang="en-US" sz="2400" dirty="0" smtClean="0"/>
              <a:t>ICF/DD</a:t>
            </a:r>
            <a:endParaRPr lang="en-US" sz="2400" dirty="0"/>
          </a:p>
        </p:txBody>
      </p:sp>
    </p:spTree>
    <p:extLst>
      <p:ext uri="{BB962C8B-B14F-4D97-AF65-F5344CB8AC3E}">
        <p14:creationId xmlns:p14="http://schemas.microsoft.com/office/powerpoint/2010/main" val="32552799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5083" y="5658402"/>
            <a:ext cx="8633544" cy="1199598"/>
          </a:xfrm>
        </p:spPr>
        <p:txBody>
          <a:bodyPr>
            <a:normAutofit fontScale="90000"/>
          </a:bodyPr>
          <a:lstStyle/>
          <a:p>
            <a:r>
              <a:rPr lang="en-US" sz="4400" dirty="0" smtClean="0"/>
              <a:t>Person </a:t>
            </a:r>
            <a:r>
              <a:rPr lang="en-US" sz="4400" dirty="0"/>
              <a:t>W</a:t>
            </a:r>
            <a:r>
              <a:rPr lang="en-US" sz="4400" dirty="0" smtClean="0"/>
              <a:t>ithin Context </a:t>
            </a:r>
            <a:br>
              <a:rPr lang="en-US" sz="4400" dirty="0" smtClean="0"/>
            </a:br>
            <a:r>
              <a:rPr lang="en-US" sz="4400" dirty="0" smtClean="0"/>
              <a:t>of Family &amp; Community</a:t>
            </a:r>
            <a:r>
              <a:rPr lang="en-US" dirty="0" smtClean="0"/>
              <a:t/>
            </a:r>
            <a:br>
              <a:rPr lang="en-US" dirty="0" smtClean="0"/>
            </a:br>
            <a:endParaRPr lang="en-US" dirty="0"/>
          </a:p>
        </p:txBody>
      </p:sp>
      <p:pic>
        <p:nvPicPr>
          <p:cNvPr id="8" name="Picture Placeholder 7" descr="Klebas2.png"/>
          <p:cNvPicPr>
            <a:picLocks noGrp="1" noChangeAspect="1"/>
          </p:cNvPicPr>
          <p:nvPr>
            <p:ph type="pic" idx="1"/>
          </p:nvPr>
        </p:nvPicPr>
        <p:blipFill>
          <a:blip r:embed="rId3" cstate="email">
            <a:extLst>
              <a:ext uri="{28A0092B-C50C-407E-A947-70E740481C1C}">
                <a14:useLocalDpi xmlns:a14="http://schemas.microsoft.com/office/drawing/2010/main"/>
              </a:ext>
            </a:extLst>
          </a:blip>
          <a:srcRect l="-11389" r="-11389"/>
          <a:stretch>
            <a:fillRect/>
          </a:stretch>
        </p:blipFill>
        <p:spPr/>
      </p:pic>
      <p:sp>
        <p:nvSpPr>
          <p:cNvPr id="5" name="Subtitle 4"/>
          <p:cNvSpPr>
            <a:spLocks noGrp="1"/>
          </p:cNvSpPr>
          <p:nvPr>
            <p:ph type="body" sz="half" idx="2"/>
          </p:nvPr>
        </p:nvSpPr>
        <p:spPr>
          <a:xfrm>
            <a:off x="507492" y="6606828"/>
            <a:ext cx="6922008" cy="251171"/>
          </a:xfrm>
        </p:spPr>
        <p:txBody>
          <a:bodyPr>
            <a:normAutofit fontScale="92500" lnSpcReduction="10000"/>
          </a:bodyPr>
          <a:lstStyle/>
          <a:p>
            <a:r>
              <a:rPr lang="en-US" dirty="0" smtClean="0"/>
              <a:t>     </a:t>
            </a:r>
            <a:endParaRPr lang="en-US" dirty="0"/>
          </a:p>
        </p:txBody>
      </p:sp>
    </p:spTree>
    <p:extLst>
      <p:ext uri="{BB962C8B-B14F-4D97-AF65-F5344CB8AC3E}">
        <p14:creationId xmlns:p14="http://schemas.microsoft.com/office/powerpoint/2010/main" val="21666937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92919" y="255181"/>
            <a:ext cx="8079581" cy="1584252"/>
          </a:xfrm>
        </p:spPr>
        <p:txBody>
          <a:bodyPr>
            <a:noAutofit/>
          </a:bodyPr>
          <a:lstStyle/>
          <a:p>
            <a:pPr algn="ctr"/>
            <a:r>
              <a:rPr lang="en-US" altLang="en-US" sz="4400" dirty="0" smtClean="0">
                <a:solidFill>
                  <a:srgbClr val="7030A0"/>
                </a:solidFill>
              </a:rPr>
              <a:t>              All individuals exist within    	        the context of family</a:t>
            </a:r>
          </a:p>
        </p:txBody>
      </p:sp>
      <p:sp>
        <p:nvSpPr>
          <p:cNvPr id="33795" name="Content Placeholder 2"/>
          <p:cNvSpPr>
            <a:spLocks noGrp="1"/>
          </p:cNvSpPr>
          <p:nvPr>
            <p:ph sz="half" idx="1"/>
          </p:nvPr>
        </p:nvSpPr>
        <p:spPr>
          <a:xfrm>
            <a:off x="148856" y="2367280"/>
            <a:ext cx="4912241" cy="3393440"/>
          </a:xfrm>
        </p:spPr>
        <p:txBody>
          <a:bodyPr>
            <a:normAutofit/>
          </a:bodyPr>
          <a:lstStyle/>
          <a:p>
            <a:pPr marL="0" indent="-182880">
              <a:lnSpc>
                <a:spcPct val="114000"/>
              </a:lnSpc>
              <a:spcBef>
                <a:spcPct val="0"/>
              </a:spcBef>
              <a:spcAft>
                <a:spcPts val="600"/>
              </a:spcAft>
              <a:buFont typeface="Arial" panose="020B0604020202020204" pitchFamily="34" charset="0"/>
              <a:buChar char="•"/>
            </a:pPr>
            <a:r>
              <a:rPr lang="en-US" altLang="en-US" sz="2400" dirty="0" smtClean="0"/>
              <a:t>Family is defined by the individual</a:t>
            </a:r>
          </a:p>
          <a:p>
            <a:pPr marL="182880" indent="-182880">
              <a:spcBef>
                <a:spcPct val="0"/>
              </a:spcBef>
              <a:spcAft>
                <a:spcPts val="600"/>
              </a:spcAft>
              <a:buFont typeface="Arial" panose="020B0604020202020204" pitchFamily="34" charset="0"/>
              <a:buChar char="•"/>
            </a:pPr>
            <a:r>
              <a:rPr lang="en-US" altLang="en-US" sz="2400" dirty="0" smtClean="0"/>
              <a:t>Individuals and their family may </a:t>
            </a:r>
            <a:r>
              <a:rPr lang="en-US" altLang="en-US" sz="2400" dirty="0"/>
              <a:t> </a:t>
            </a:r>
            <a:r>
              <a:rPr lang="en-US" altLang="en-US" sz="2400" dirty="0" smtClean="0"/>
              <a:t> need supports that adjust as roles and needs of all members change  </a:t>
            </a:r>
          </a:p>
          <a:p>
            <a:pPr marL="182880" indent="-182880">
              <a:spcBef>
                <a:spcPct val="0"/>
              </a:spcBef>
              <a:spcAft>
                <a:spcPts val="600"/>
              </a:spcAft>
              <a:buFont typeface="Arial" panose="020B0604020202020204" pitchFamily="34" charset="0"/>
              <a:buChar char="•"/>
            </a:pPr>
            <a:r>
              <a:rPr lang="en-US" altLang="en-US" sz="2400" dirty="0" smtClean="0"/>
              <a:t>Not dependent upon where the person lives</a:t>
            </a:r>
          </a:p>
        </p:txBody>
      </p:sp>
      <p:sp>
        <p:nvSpPr>
          <p:cNvPr id="2" name="Content Placeholder 1"/>
          <p:cNvSpPr>
            <a:spLocks noGrp="1"/>
          </p:cNvSpPr>
          <p:nvPr>
            <p:ph sz="half" idx="2"/>
          </p:nvPr>
        </p:nvSpPr>
        <p:spPr>
          <a:xfrm>
            <a:off x="5008200" y="1990457"/>
            <a:ext cx="3806190" cy="3767328"/>
          </a:xfrm>
        </p:spPr>
        <p:txBody>
          <a:bodyPr/>
          <a:lstStyle/>
          <a:p>
            <a:r>
              <a:rPr lang="en-US" dirty="0" smtClean="0"/>
              <a:t> </a:t>
            </a:r>
            <a:endParaRPr lang="en-US" dirty="0"/>
          </a:p>
        </p:txBody>
      </p:sp>
      <p:pic>
        <p:nvPicPr>
          <p:cNvPr id="8" name="Picture 2" descr="C:\Users\stjohnj\AppData\Local\Microsoft\Windows\Temporary Internet Files\Content.Outlook\9N7AETT7\IMG_577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0812" y="5103276"/>
            <a:ext cx="1394232" cy="1394232"/>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3714" y="360810"/>
            <a:ext cx="1269998" cy="1269998"/>
          </a:xfrm>
          <a:prstGeom prst="rect">
            <a:avLst/>
          </a:prstGeom>
        </p:spPr>
      </p:pic>
      <p:pic>
        <p:nvPicPr>
          <p:cNvPr id="10" name="Picture Placeholder 1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70420" y="2385805"/>
            <a:ext cx="3528589" cy="28863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867936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268941"/>
            <a:ext cx="8793479" cy="1434353"/>
          </a:xfrm>
        </p:spPr>
        <p:txBody>
          <a:bodyPr>
            <a:normAutofit/>
          </a:bodyPr>
          <a:lstStyle/>
          <a:p>
            <a:pPr algn="ctr"/>
            <a:r>
              <a:rPr lang="en-US" sz="4400" dirty="0" smtClean="0"/>
              <a:t>Lifelong Impact of </a:t>
            </a:r>
            <a:br>
              <a:rPr lang="en-US" sz="4400" dirty="0" smtClean="0"/>
            </a:br>
            <a:r>
              <a:rPr lang="en-US" sz="4400" dirty="0" smtClean="0"/>
              <a:t>Family on Individual</a:t>
            </a:r>
            <a:endParaRPr lang="en-US" sz="4400" dirty="0"/>
          </a:p>
        </p:txBody>
      </p:sp>
      <p:grpSp>
        <p:nvGrpSpPr>
          <p:cNvPr id="13" name="Group 12"/>
          <p:cNvGrpSpPr/>
          <p:nvPr/>
        </p:nvGrpSpPr>
        <p:grpSpPr>
          <a:xfrm>
            <a:off x="492919" y="1775143"/>
            <a:ext cx="8094389" cy="3497180"/>
            <a:chOff x="492919" y="1684421"/>
            <a:chExt cx="8094389" cy="3497180"/>
          </a:xfrm>
        </p:grpSpPr>
        <p:sp>
          <p:nvSpPr>
            <p:cNvPr id="4" name="Rectangle 3"/>
            <p:cNvSpPr/>
            <p:nvPr/>
          </p:nvSpPr>
          <p:spPr>
            <a:xfrm>
              <a:off x="492919" y="1684421"/>
              <a:ext cx="3982828" cy="167239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endParaRPr lang="en-US" sz="2400" b="1" spc="-50" dirty="0" smtClean="0"/>
            </a:p>
            <a:p>
              <a:r>
                <a:rPr lang="en-US" sz="2400" b="1" spc="-50" dirty="0" smtClean="0"/>
                <a:t>Biologically:  Likes, dislikes, skills, abilities</a:t>
              </a:r>
            </a:p>
            <a:p>
              <a:endParaRPr lang="en-US" sz="2400" b="1" spc="-50" dirty="0"/>
            </a:p>
            <a:p>
              <a:endParaRPr lang="en-US" sz="2400" b="1" spc="-50" dirty="0" smtClean="0"/>
            </a:p>
            <a:p>
              <a:endParaRPr lang="en-US" sz="2400" b="1" spc="-50" dirty="0"/>
            </a:p>
          </p:txBody>
        </p:sp>
        <p:sp>
          <p:nvSpPr>
            <p:cNvPr id="8" name="Rectangle 7"/>
            <p:cNvSpPr/>
            <p:nvPr/>
          </p:nvSpPr>
          <p:spPr>
            <a:xfrm>
              <a:off x="4604480" y="3509211"/>
              <a:ext cx="3982828" cy="16723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r"/>
              <a:r>
                <a:rPr lang="en-US" sz="2400" b="1" dirty="0" smtClean="0"/>
                <a:t>Policy:  </a:t>
              </a:r>
            </a:p>
            <a:p>
              <a:pPr algn="r"/>
              <a:r>
                <a:rPr lang="en-US" sz="2400" b="1" dirty="0" smtClean="0"/>
                <a:t>Dreams, Aspirations,</a:t>
              </a:r>
            </a:p>
            <a:p>
              <a:pPr algn="r"/>
              <a:r>
                <a:rPr lang="en-US" sz="2400" b="1" dirty="0" smtClean="0"/>
                <a:t>House rules, cultural rules, expectations</a:t>
              </a:r>
            </a:p>
          </p:txBody>
        </p:sp>
        <p:sp>
          <p:nvSpPr>
            <p:cNvPr id="9" name="Rectangle 8"/>
            <p:cNvSpPr/>
            <p:nvPr/>
          </p:nvSpPr>
          <p:spPr>
            <a:xfrm>
              <a:off x="492919" y="3509211"/>
              <a:ext cx="3982828" cy="16723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400" b="1" spc="-150" dirty="0" smtClean="0"/>
                <a:t>Environmentally:  Neighborhood, socio-economic, education</a:t>
              </a:r>
              <a:endParaRPr lang="en-US" sz="2400" b="1" spc="-150" dirty="0"/>
            </a:p>
          </p:txBody>
        </p:sp>
        <p:sp>
          <p:nvSpPr>
            <p:cNvPr id="10" name="Rectangle 9"/>
            <p:cNvSpPr/>
            <p:nvPr/>
          </p:nvSpPr>
          <p:spPr>
            <a:xfrm>
              <a:off x="4589672" y="1684421"/>
              <a:ext cx="3982828" cy="16723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r"/>
              <a:endParaRPr lang="en-US" sz="2400" b="1" dirty="0" smtClean="0"/>
            </a:p>
            <a:p>
              <a:pPr algn="r"/>
              <a:r>
                <a:rPr lang="en-US" sz="2400" b="1" dirty="0" smtClean="0"/>
                <a:t>Socially:  Family and friend network, connection with community members</a:t>
              </a:r>
            </a:p>
            <a:p>
              <a:pPr algn="r"/>
              <a:endParaRPr lang="en-US" sz="2400" b="1" dirty="0"/>
            </a:p>
            <a:p>
              <a:pPr algn="r"/>
              <a:endParaRPr lang="en-US" sz="2400" b="1" dirty="0"/>
            </a:p>
          </p:txBody>
        </p:sp>
      </p:gr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87755" y="2535485"/>
            <a:ext cx="1617139" cy="1617139"/>
          </a:xfrm>
          <a:prstGeom prst="rect">
            <a:avLst/>
          </a:prstGeom>
        </p:spPr>
      </p:pic>
    </p:spTree>
    <p:extLst>
      <p:ext uri="{BB962C8B-B14F-4D97-AF65-F5344CB8AC3E}">
        <p14:creationId xmlns:p14="http://schemas.microsoft.com/office/powerpoint/2010/main" val="51128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9059" y="148856"/>
            <a:ext cx="8680823" cy="1552353"/>
          </a:xfrm>
        </p:spPr>
        <p:txBody>
          <a:bodyPr>
            <a:noAutofit/>
          </a:bodyPr>
          <a:lstStyle/>
          <a:p>
            <a:pPr algn="ctr"/>
            <a:r>
              <a:rPr lang="en-US" dirty="0" smtClean="0"/>
              <a:t>           </a:t>
            </a:r>
            <a:r>
              <a:rPr lang="en-US" sz="4400" dirty="0" smtClean="0"/>
              <a:t>Relationships and Roles of              		     Family in a Person’s Life</a:t>
            </a:r>
            <a:endParaRPr lang="en-US" sz="4400"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1090033276"/>
              </p:ext>
            </p:extLst>
          </p:nvPr>
        </p:nvGraphicFramePr>
        <p:xfrm>
          <a:off x="506413" y="1859214"/>
          <a:ext cx="8066088" cy="4036094"/>
        </p:xfrm>
        <a:graphic>
          <a:graphicData uri="http://schemas.openxmlformats.org/drawingml/2006/table">
            <a:tbl>
              <a:tblPr bandRow="1">
                <a:tableStyleId>{00A15C55-8517-42AA-B614-E9B94910E393}</a:tableStyleId>
              </a:tblPr>
              <a:tblGrid>
                <a:gridCol w="4033044"/>
                <a:gridCol w="4033044"/>
              </a:tblGrid>
              <a:tr h="623637">
                <a:tc rowSpan="3">
                  <a:txBody>
                    <a:bodyPr/>
                    <a:lstStyle/>
                    <a:p>
                      <a:pPr lvl="3"/>
                      <a:r>
                        <a:rPr lang="en-US" sz="3200" b="0" dirty="0" smtClean="0">
                          <a:latin typeface="+mj-lt"/>
                        </a:rPr>
                        <a:t>Caring About</a:t>
                      </a:r>
                      <a:endParaRPr lang="en-US" sz="3200" b="0" dirty="0">
                        <a:latin typeface="+mj-lt"/>
                      </a:endParaRPr>
                    </a:p>
                  </a:txBody>
                  <a:tcPr anchor="ctr">
                    <a:solidFill>
                      <a:schemeClr val="accent4">
                        <a:lumMod val="20000"/>
                        <a:lumOff val="80000"/>
                      </a:schemeClr>
                    </a:solidFill>
                  </a:tcPr>
                </a:tc>
                <a:tc>
                  <a:txBody>
                    <a:bodyPr/>
                    <a:lstStyle/>
                    <a:p>
                      <a:r>
                        <a:rPr lang="en-US" sz="2200" b="0" i="0" u="none" strike="noStrike" kern="1200" baseline="0" dirty="0" smtClean="0">
                          <a:solidFill>
                            <a:schemeClr val="dk1"/>
                          </a:solidFill>
                          <a:latin typeface="+mn-lt"/>
                          <a:ea typeface="+mn-ea"/>
                          <a:cs typeface="+mn-cs"/>
                        </a:rPr>
                        <a:t>Affection &amp; Self-Esteem</a:t>
                      </a:r>
                    </a:p>
                  </a:txBody>
                  <a:tcPr anchor="ctr">
                    <a:solidFill>
                      <a:schemeClr val="accent4">
                        <a:lumMod val="20000"/>
                        <a:lumOff val="80000"/>
                      </a:schemeClr>
                    </a:solidFill>
                  </a:tcPr>
                </a:tc>
              </a:tr>
              <a:tr h="623636">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0" i="0" u="none" strike="noStrike" kern="1200" baseline="0" dirty="0" smtClean="0">
                          <a:solidFill>
                            <a:schemeClr val="dk1"/>
                          </a:solidFill>
                          <a:latin typeface="+mn-lt"/>
                          <a:ea typeface="+mn-ea"/>
                          <a:cs typeface="+mn-cs"/>
                        </a:rPr>
                        <a:t>Repository of knowledge</a:t>
                      </a:r>
                    </a:p>
                  </a:txBody>
                  <a:tcPr anchor="ctr">
                    <a:solidFill>
                      <a:schemeClr val="accent4">
                        <a:lumMod val="20000"/>
                        <a:lumOff val="80000"/>
                      </a:schemeClr>
                    </a:solidFill>
                  </a:tcPr>
                </a:tc>
              </a:tr>
              <a:tr h="623637">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0" i="0" u="none" strike="noStrike" kern="1200" baseline="0" dirty="0" smtClean="0">
                          <a:solidFill>
                            <a:schemeClr val="dk1"/>
                          </a:solidFill>
                          <a:latin typeface="+mn-lt"/>
                          <a:ea typeface="+mn-ea"/>
                          <a:cs typeface="+mn-cs"/>
                        </a:rPr>
                        <a:t>Lifetime commitment</a:t>
                      </a:r>
                    </a:p>
                  </a:txBody>
                  <a:tcPr anchor="ctr">
                    <a:solidFill>
                      <a:schemeClr val="accent4">
                        <a:lumMod val="20000"/>
                        <a:lumOff val="80000"/>
                      </a:schemeClr>
                    </a:solidFill>
                  </a:tcPr>
                </a:tc>
              </a:tr>
              <a:tr h="467728">
                <a:tc rowSpan="4">
                  <a:txBody>
                    <a:bodyPr/>
                    <a:lstStyle/>
                    <a:p>
                      <a:pPr lvl="3"/>
                      <a:r>
                        <a:rPr lang="en-US" sz="3200" b="0" dirty="0" smtClean="0">
                          <a:latin typeface="+mj-lt"/>
                        </a:rPr>
                        <a:t>Caring For</a:t>
                      </a:r>
                      <a:endParaRPr lang="en-US" sz="3200" b="0" dirty="0">
                        <a:latin typeface="+mj-lt"/>
                      </a:endParaRPr>
                    </a:p>
                  </a:txBody>
                  <a:tcPr anchor="ctr"/>
                </a:tc>
                <a:tc>
                  <a:txBody>
                    <a:bodyPr/>
                    <a:lstStyle/>
                    <a:p>
                      <a:r>
                        <a:rPr lang="en-US" sz="2200" dirty="0" smtClean="0"/>
                        <a:t>Provider of day-to-day care</a:t>
                      </a:r>
                    </a:p>
                  </a:txBody>
                  <a:tcPr>
                    <a:solidFill>
                      <a:srgbClr val="F5E8F9"/>
                    </a:solidFill>
                  </a:tcPr>
                </a:tc>
              </a:tr>
              <a:tr h="467728">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t>Material/Financial</a:t>
                      </a:r>
                    </a:p>
                  </a:txBody>
                  <a:tcPr>
                    <a:solidFill>
                      <a:srgbClr val="F5E8F9"/>
                    </a:solidFill>
                  </a:tcPr>
                </a:tc>
              </a:tr>
              <a:tr h="467728">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t>Facilitator of inclusion and membership</a:t>
                      </a:r>
                    </a:p>
                  </a:txBody>
                  <a:tcPr>
                    <a:solidFill>
                      <a:srgbClr val="F5E8F9"/>
                    </a:solidFill>
                  </a:tcPr>
                </a:tc>
              </a:tr>
              <a:tr h="467728">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t>Advocate for support </a:t>
                      </a:r>
                    </a:p>
                  </a:txBody>
                  <a:tcPr>
                    <a:solidFill>
                      <a:srgbClr val="F5E8F9"/>
                    </a:solidFill>
                  </a:tcPr>
                </a:tc>
              </a:tr>
            </a:tbl>
          </a:graphicData>
        </a:graphic>
      </p:graphicFrame>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1876" y="2227107"/>
            <a:ext cx="1143000" cy="114300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5483" y="4188510"/>
            <a:ext cx="1143000" cy="1143000"/>
          </a:xfrm>
          <a:prstGeom prst="rect">
            <a:avLst/>
          </a:prstGeom>
        </p:spPr>
      </p:pic>
      <p:sp>
        <p:nvSpPr>
          <p:cNvPr id="4" name="TextBox 3"/>
          <p:cNvSpPr txBox="1"/>
          <p:nvPr/>
        </p:nvSpPr>
        <p:spPr>
          <a:xfrm>
            <a:off x="304800" y="6138446"/>
            <a:ext cx="8229600" cy="338554"/>
          </a:xfrm>
          <a:prstGeom prst="rect">
            <a:avLst/>
          </a:prstGeom>
          <a:noFill/>
        </p:spPr>
        <p:txBody>
          <a:bodyPr wrap="square" rtlCol="0">
            <a:spAutoFit/>
          </a:bodyPr>
          <a:lstStyle/>
          <a:p>
            <a:pPr algn="ctr" defTabSz="914400"/>
            <a:r>
              <a:rPr lang="en-US" sz="1600" i="1" dirty="0">
                <a:solidFill>
                  <a:prstClr val="black"/>
                </a:solidFill>
              </a:rPr>
              <a:t>*</a:t>
            </a:r>
            <a:r>
              <a:rPr lang="en-US" sz="1600" i="1" dirty="0" smtClean="0">
                <a:solidFill>
                  <a:prstClr val="black"/>
                </a:solidFill>
              </a:rPr>
              <a:t>Adapted from Bigby </a:t>
            </a:r>
            <a:r>
              <a:rPr lang="en-US" sz="1600" i="1" dirty="0">
                <a:solidFill>
                  <a:prstClr val="black"/>
                </a:solidFill>
              </a:rPr>
              <a:t>&amp; Fyffe (2012), Dally (1988), Turnbull et all (2011)</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5170" y="279369"/>
            <a:ext cx="1312950" cy="1312950"/>
          </a:xfrm>
          <a:prstGeom prst="rect">
            <a:avLst/>
          </a:prstGeom>
        </p:spPr>
      </p:pic>
    </p:spTree>
    <p:extLst>
      <p:ext uri="{BB962C8B-B14F-4D97-AF65-F5344CB8AC3E}">
        <p14:creationId xmlns:p14="http://schemas.microsoft.com/office/powerpoint/2010/main" val="13904358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228600" y="304800"/>
            <a:ext cx="8534400" cy="1139825"/>
          </a:xfrm>
        </p:spPr>
        <p:txBody>
          <a:bodyPr>
            <a:normAutofit/>
          </a:bodyPr>
          <a:lstStyle/>
          <a:p>
            <a:r>
              <a:rPr lang="en-US" sz="4500" dirty="0" smtClean="0"/>
              <a:t>About Sheli</a:t>
            </a:r>
          </a:p>
        </p:txBody>
      </p:sp>
      <p:sp>
        <p:nvSpPr>
          <p:cNvPr id="20482" name="Content Placeholder 2"/>
          <p:cNvSpPr>
            <a:spLocks noGrp="1"/>
          </p:cNvSpPr>
          <p:nvPr>
            <p:ph idx="1"/>
          </p:nvPr>
        </p:nvSpPr>
        <p:spPr>
          <a:xfrm>
            <a:off x="0" y="1607501"/>
            <a:ext cx="4343400" cy="5019607"/>
          </a:xfrm>
        </p:spPr>
        <p:txBody>
          <a:bodyPr>
            <a:normAutofit lnSpcReduction="10000"/>
          </a:bodyPr>
          <a:lstStyle/>
          <a:p>
            <a:pPr marL="230188" indent="-230188">
              <a:buFont typeface="Arial" panose="020B0604020202020204" pitchFamily="34" charset="0"/>
              <a:buChar char="•"/>
              <a:defRPr/>
            </a:pPr>
            <a:r>
              <a:rPr lang="en-US" dirty="0" smtClean="0">
                <a:cs typeface="Arial"/>
              </a:rPr>
              <a:t>Sibling of three brothers, one who is 32 years old with developmental disability</a:t>
            </a:r>
          </a:p>
          <a:p>
            <a:pPr marL="230188" indent="-230188">
              <a:buFont typeface="Arial" panose="020B0604020202020204" pitchFamily="34" charset="0"/>
              <a:buChar char="•"/>
              <a:defRPr/>
            </a:pPr>
            <a:r>
              <a:rPr lang="en-US" dirty="0" smtClean="0">
                <a:cs typeface="Arial"/>
              </a:rPr>
              <a:t>Member, Presidents Committee for Persons with Intellectual Disabilities Appointed by President Obama</a:t>
            </a:r>
          </a:p>
          <a:p>
            <a:pPr marL="230188" indent="-230188">
              <a:buFont typeface="Arial" panose="020B0604020202020204" pitchFamily="34" charset="0"/>
              <a:buChar char="•"/>
              <a:defRPr/>
            </a:pPr>
            <a:r>
              <a:rPr lang="en-US" dirty="0" smtClean="0">
                <a:cs typeface="Arial"/>
              </a:rPr>
              <a:t>Director of Individual Advocacy and Family Support, UMKC UCEDD</a:t>
            </a:r>
          </a:p>
          <a:p>
            <a:pPr marL="457200" lvl="1" indent="-274638">
              <a:buFont typeface="Courier New" panose="02070309020205020404" pitchFamily="49" charset="0"/>
              <a:buChar char="o"/>
              <a:defRPr/>
            </a:pPr>
            <a:r>
              <a:rPr lang="en-US" sz="2200" dirty="0" smtClean="0">
                <a:cs typeface="Arial"/>
              </a:rPr>
              <a:t>Supported the Self-Advocacy Movement for 12 years </a:t>
            </a:r>
          </a:p>
          <a:p>
            <a:pPr marL="457200" lvl="1" indent="-274638">
              <a:buFont typeface="Courier New" panose="02070309020205020404" pitchFamily="49" charset="0"/>
              <a:buChar char="o"/>
              <a:defRPr/>
            </a:pPr>
            <a:r>
              <a:rPr lang="en-US" sz="2200" dirty="0" smtClean="0">
                <a:cs typeface="Arial"/>
              </a:rPr>
              <a:t>Director of Mo Family-to-Family Health Info Center</a:t>
            </a:r>
          </a:p>
          <a:p>
            <a:pPr marL="457200" lvl="1" indent="-274638">
              <a:buFont typeface="Courier New" panose="02070309020205020404" pitchFamily="49" charset="0"/>
              <a:buChar char="o"/>
              <a:defRPr/>
            </a:pPr>
            <a:r>
              <a:rPr lang="en-US" sz="2200" dirty="0" smtClean="0">
                <a:cs typeface="Arial"/>
              </a:rPr>
              <a:t>Co-Director of National </a:t>
            </a:r>
            <a:r>
              <a:rPr lang="en-US" sz="2200" dirty="0" err="1" smtClean="0">
                <a:cs typeface="Arial"/>
              </a:rPr>
              <a:t>CoP</a:t>
            </a:r>
            <a:r>
              <a:rPr lang="en-US" sz="2200" dirty="0" smtClean="0">
                <a:cs typeface="Arial"/>
              </a:rPr>
              <a:t> on Supports to Families </a:t>
            </a:r>
          </a:p>
        </p:txBody>
      </p:sp>
      <p:pic>
        <p:nvPicPr>
          <p:cNvPr id="2" name="Picture 1" descr="12333272_10153380147559353_1348870474_o.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43400" y="2362200"/>
            <a:ext cx="4594618" cy="29875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050200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25303" y="48940"/>
            <a:ext cx="8176438" cy="1658198"/>
          </a:xfrm>
          <a:extLst/>
        </p:spPr>
        <p:txBody>
          <a:bodyPr>
            <a:noAutofit/>
          </a:bodyPr>
          <a:lstStyle/>
          <a:p>
            <a:pPr algn="ctr">
              <a:defRPr/>
            </a:pPr>
            <a:r>
              <a:rPr lang="en-US" altLang="en-US" sz="4400" dirty="0" smtClean="0"/>
              <a:t>Families Support </a:t>
            </a:r>
            <a:br>
              <a:rPr lang="en-US" altLang="en-US" sz="4400" dirty="0" smtClean="0"/>
            </a:br>
            <a:r>
              <a:rPr lang="en-US" altLang="en-US" sz="4400" dirty="0" smtClean="0"/>
              <a:t>Members with I/DD</a:t>
            </a:r>
            <a:endParaRPr lang="en-US" altLang="en-US" sz="4400" dirty="0"/>
          </a:p>
        </p:txBody>
      </p:sp>
      <p:graphicFrame>
        <p:nvGraphicFramePr>
          <p:cNvPr id="30723" name="Content Placeholder 3"/>
          <p:cNvGraphicFramePr>
            <a:graphicFrameLocks noGrp="1"/>
          </p:cNvGraphicFramePr>
          <p:nvPr>
            <p:ph idx="1"/>
            <p:extLst>
              <p:ext uri="{D42A27DB-BD31-4B8C-83A1-F6EECF244321}">
                <p14:modId xmlns:p14="http://schemas.microsoft.com/office/powerpoint/2010/main" val="1309316459"/>
              </p:ext>
            </p:extLst>
          </p:nvPr>
        </p:nvGraphicFramePr>
        <p:xfrm>
          <a:off x="1141413" y="2330450"/>
          <a:ext cx="6794500" cy="3765550"/>
        </p:xfrm>
        <a:graphic>
          <a:graphicData uri="http://schemas.openxmlformats.org/presentationml/2006/ole">
            <mc:AlternateContent xmlns:mc="http://schemas.openxmlformats.org/markup-compatibility/2006">
              <mc:Choice xmlns:v="urn:schemas-microsoft-com:vml" Requires="v">
                <p:oleObj spid="_x0000_s2239" name="Worksheet" r:id="rId4" imgW="8356600" imgH="4635500" progId="Excel.Sheet.8">
                  <p:embed/>
                </p:oleObj>
              </mc:Choice>
              <mc:Fallback>
                <p:oleObj name="Worksheet" r:id="rId4" imgW="8356600" imgH="4635500" progId="Excel.Sheet.8">
                  <p:embed/>
                  <p:pic>
                    <p:nvPicPr>
                      <p:cNvPr id="0" name="Picture 151"/>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1413" y="2330450"/>
                        <a:ext cx="6794500" cy="3765550"/>
                      </a:xfrm>
                      <a:prstGeom prst="rect">
                        <a:avLst/>
                      </a:prstGeom>
                      <a:solidFill>
                        <a:schemeClr val="bg1"/>
                      </a:solidFill>
                    </p:spPr>
                  </p:pic>
                </p:oleObj>
              </mc:Fallback>
            </mc:AlternateContent>
          </a:graphicData>
        </a:graphic>
      </p:graphicFrame>
      <p:sp>
        <p:nvSpPr>
          <p:cNvPr id="30725" name="TextBox 1"/>
          <p:cNvSpPr txBox="1">
            <a:spLocks noChangeArrowheads="1"/>
          </p:cNvSpPr>
          <p:nvPr/>
        </p:nvSpPr>
        <p:spPr bwMode="auto">
          <a:xfrm>
            <a:off x="517525" y="6351588"/>
            <a:ext cx="7848600" cy="338554"/>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a:r>
              <a:rPr lang="en-US" altLang="en-US" sz="1600" i="1" dirty="0">
                <a:solidFill>
                  <a:prstClr val="black"/>
                </a:solidFill>
                <a:latin typeface="Tw Cen MT"/>
              </a:rPr>
              <a:t>Larson, S. A., </a:t>
            </a:r>
            <a:r>
              <a:rPr lang="en-US" altLang="en-US" sz="1600" i="1" dirty="0" err="1">
                <a:solidFill>
                  <a:prstClr val="black"/>
                </a:solidFill>
                <a:latin typeface="Tw Cen MT"/>
              </a:rPr>
              <a:t>Lakin</a:t>
            </a:r>
            <a:r>
              <a:rPr lang="en-US" altLang="en-US" sz="1600" i="1" dirty="0">
                <a:solidFill>
                  <a:prstClr val="black"/>
                </a:solidFill>
                <a:latin typeface="Tw Cen MT"/>
              </a:rPr>
              <a:t>, K. C., Anderson, L., </a:t>
            </a:r>
            <a:r>
              <a:rPr lang="en-US" altLang="en-US" sz="1600" i="1" dirty="0" err="1">
                <a:solidFill>
                  <a:prstClr val="black"/>
                </a:solidFill>
                <a:latin typeface="Tw Cen MT"/>
              </a:rPr>
              <a:t>Kwak</a:t>
            </a:r>
            <a:r>
              <a:rPr lang="en-US" altLang="en-US" sz="1600" i="1" dirty="0">
                <a:solidFill>
                  <a:prstClr val="black"/>
                </a:solidFill>
                <a:latin typeface="Tw Cen MT"/>
              </a:rPr>
              <a:t>, N., Lee, J. H., &amp; Anderson, D. (2000). </a:t>
            </a:r>
          </a:p>
        </p:txBody>
      </p:sp>
      <p:sp>
        <p:nvSpPr>
          <p:cNvPr id="3" name="Rectangle 2"/>
          <p:cNvSpPr/>
          <p:nvPr/>
        </p:nvSpPr>
        <p:spPr>
          <a:xfrm>
            <a:off x="514803" y="1707138"/>
            <a:ext cx="7851321" cy="369332"/>
          </a:xfrm>
          <a:prstGeom prst="rect">
            <a:avLst/>
          </a:prstGeom>
        </p:spPr>
        <p:txBody>
          <a:bodyPr wrap="square">
            <a:spAutoFit/>
          </a:bodyPr>
          <a:lstStyle/>
          <a:p>
            <a:pPr algn="ctr" defTabSz="914400"/>
            <a:r>
              <a:rPr lang="en-US" altLang="en-US" i="1" dirty="0">
                <a:solidFill>
                  <a:prstClr val="black"/>
                </a:solidFill>
              </a:rPr>
              <a:t>89%  of People I/DD receiving services are Supported by Family</a:t>
            </a:r>
            <a:endParaRPr lang="en-US" dirty="0">
              <a:solidFill>
                <a:prstClr val="black"/>
              </a:solidFill>
            </a:endParaRPr>
          </a:p>
        </p:txBody>
      </p:sp>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353" y="264426"/>
            <a:ext cx="1230541" cy="1230541"/>
          </a:xfrm>
          <a:prstGeom prst="rect">
            <a:avLst/>
          </a:prstGeom>
        </p:spPr>
      </p:pic>
    </p:spTree>
    <p:extLst>
      <p:ext uri="{BB962C8B-B14F-4D97-AF65-F5344CB8AC3E}">
        <p14:creationId xmlns:p14="http://schemas.microsoft.com/office/powerpoint/2010/main" val="20088100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6918" y="5418668"/>
            <a:ext cx="8085582" cy="1220310"/>
          </a:xfrm>
        </p:spPr>
        <p:txBody>
          <a:bodyPr>
            <a:normAutofit/>
          </a:bodyPr>
          <a:lstStyle/>
          <a:p>
            <a:r>
              <a:rPr lang="en-US" sz="4000" dirty="0" smtClean="0"/>
              <a:t>Life Trajectory, Experiences </a:t>
            </a:r>
            <a:br>
              <a:rPr lang="en-US" sz="4000" dirty="0" smtClean="0"/>
            </a:br>
            <a:r>
              <a:rPr lang="en-US" sz="4000" dirty="0" smtClean="0"/>
              <a:t>and Life Stages</a:t>
            </a:r>
            <a:endParaRPr lang="en-US" sz="4000" dirty="0"/>
          </a:p>
        </p:txBody>
      </p:sp>
      <p:sp>
        <p:nvSpPr>
          <p:cNvPr id="7" name="Text Placeholder 6"/>
          <p:cNvSpPr>
            <a:spLocks noGrp="1"/>
          </p:cNvSpPr>
          <p:nvPr>
            <p:ph type="body" sz="half" idx="2"/>
          </p:nvPr>
        </p:nvSpPr>
        <p:spPr>
          <a:xfrm>
            <a:off x="507492" y="6622903"/>
            <a:ext cx="6922008" cy="235096"/>
          </a:xfrm>
        </p:spPr>
        <p:txBody>
          <a:bodyPr>
            <a:normAutofit fontScale="92500" lnSpcReduction="20000"/>
          </a:bodyPr>
          <a:lstStyle/>
          <a:p>
            <a:r>
              <a:rPr lang="en-US" dirty="0" smtClean="0"/>
              <a:t>   </a:t>
            </a:r>
            <a:endParaRPr lang="en-US" dirty="0"/>
          </a:p>
        </p:txBody>
      </p:sp>
      <p:sp>
        <p:nvSpPr>
          <p:cNvPr id="2" name="Picture Placeholder 1"/>
          <p:cNvSpPr>
            <a:spLocks noGrp="1"/>
          </p:cNvSpPr>
          <p:nvPr>
            <p:ph type="pic" idx="1"/>
          </p:nvPr>
        </p:nvSpPr>
        <p:spPr>
          <a:xfrm>
            <a:off x="-32004" y="-344096"/>
            <a:ext cx="9144000" cy="5330952"/>
          </a:xfrm>
        </p:spPr>
      </p:sp>
      <p:sp>
        <p:nvSpPr>
          <p:cNvPr id="9" name="Picture Placeholder 1"/>
          <p:cNvSpPr txBox="1">
            <a:spLocks/>
          </p:cNvSpPr>
          <p:nvPr/>
        </p:nvSpPr>
        <p:spPr>
          <a:xfrm>
            <a:off x="-42291" y="-329348"/>
            <a:ext cx="9144000" cy="5330952"/>
          </a:xfrm>
          <a:prstGeom prst="rect">
            <a:avLst/>
          </a:prstGeom>
          <a:solidFill>
            <a:schemeClr val="accent1">
              <a:lumMod val="40000"/>
              <a:lumOff val="60000"/>
            </a:schemeClr>
          </a:solidFill>
        </p:spPr>
      </p:sp>
      <p:sp>
        <p:nvSpPr>
          <p:cNvPr id="11" name="Picture Placeholder 1"/>
          <p:cNvSpPr txBox="1">
            <a:spLocks/>
          </p:cNvSpPr>
          <p:nvPr/>
        </p:nvSpPr>
        <p:spPr>
          <a:xfrm>
            <a:off x="-42291" y="-344096"/>
            <a:ext cx="9144000" cy="5330952"/>
          </a:xfrm>
          <a:prstGeom prst="rect">
            <a:avLst/>
          </a:prstGeom>
          <a:solidFill>
            <a:schemeClr val="accent1">
              <a:lumMod val="40000"/>
              <a:lumOff val="60000"/>
            </a:schemeClr>
          </a:solidFill>
        </p:spPr>
      </p:sp>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t="-23268"/>
          <a:stretch/>
        </p:blipFill>
        <p:spPr>
          <a:xfrm>
            <a:off x="-13133" y="-1947836"/>
            <a:ext cx="9119986" cy="6949440"/>
          </a:xfrm>
          <a:prstGeom prst="rect">
            <a:avLst/>
          </a:prstGeom>
        </p:spPr>
      </p:pic>
    </p:spTree>
    <p:extLst>
      <p:ext uri="{BB962C8B-B14F-4D97-AF65-F5344CB8AC3E}">
        <p14:creationId xmlns:p14="http://schemas.microsoft.com/office/powerpoint/2010/main" val="17426181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6237" y="641763"/>
            <a:ext cx="3367764" cy="5393549"/>
          </a:xfrm>
        </p:spPr>
        <p:txBody>
          <a:bodyPr anchor="t"/>
          <a:lstStyle/>
          <a:p>
            <a:pPr algn="ctr"/>
            <a:r>
              <a:rPr lang="en-US" dirty="0" smtClean="0"/>
              <a:t>Introducing Ben</a:t>
            </a:r>
            <a:br>
              <a:rPr lang="en-US" dirty="0" smtClean="0"/>
            </a:br>
            <a:r>
              <a:rPr lang="en-US" dirty="0"/>
              <a:t/>
            </a:r>
            <a:br>
              <a:rPr lang="en-US" dirty="0"/>
            </a:br>
            <a:endParaRPr lang="en-US" sz="3300" i="1" dirty="0"/>
          </a:p>
        </p:txBody>
      </p:sp>
      <p:pic>
        <p:nvPicPr>
          <p:cNvPr id="5" name="Content Placeholder 4" descr="Ben S. one page profile.pdf"/>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l="-194" t="190" r="-202" b="-22"/>
          <a:stretch/>
        </p:blipFill>
        <p:spPr>
          <a:xfrm>
            <a:off x="497840" y="172720"/>
            <a:ext cx="4826000" cy="6563360"/>
          </a:xfrm>
          <a:ln>
            <a:solidFill>
              <a:schemeClr val="tx1"/>
            </a:solidFill>
          </a:ln>
        </p:spPr>
      </p:pic>
      <p:pic>
        <p:nvPicPr>
          <p:cNvPr id="4" name="Picture 2" descr="C:\Users\stjohnj\Downloads\10505378_10202470212380937_8312045679633415656_n.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5845"/>
          <a:stretch/>
        </p:blipFill>
        <p:spPr bwMode="auto">
          <a:xfrm>
            <a:off x="5941022" y="1474692"/>
            <a:ext cx="2953022" cy="4779749"/>
          </a:xfrm>
          <a:prstGeom prst="rect">
            <a:avLst/>
          </a:prstGeom>
          <a:noFill/>
          <a:ln>
            <a:solidFill>
              <a:schemeClr val="accent1"/>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151194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85800" y="3352800"/>
            <a:ext cx="8065294" cy="3766185"/>
          </a:xfrm>
        </p:spPr>
        <p:txBody>
          <a:bodyPr/>
          <a:lstStyle/>
          <a:p>
            <a:pPr marL="0" indent="0">
              <a:buNone/>
            </a:pPr>
            <a:r>
              <a:rPr lang="en-US" sz="4000" i="1" dirty="0" smtClean="0"/>
              <a:t>The future is not something we enter.  The future is something that we create.  And creating that future requires us to make choices and decisions that begin with a dream.</a:t>
            </a:r>
          </a:p>
          <a:p>
            <a:pPr lvl="2" algn="r"/>
            <a:r>
              <a:rPr lang="en-US" i="1" dirty="0" smtClean="0"/>
              <a:t>-Leonard L. Sweet</a:t>
            </a:r>
            <a:endParaRPr lang="en-US" i="1" dirty="0"/>
          </a:p>
        </p:txBody>
      </p:sp>
      <p:sp>
        <p:nvSpPr>
          <p:cNvPr id="6" name="Title 5"/>
          <p:cNvSpPr>
            <a:spLocks noGrp="1"/>
          </p:cNvSpPr>
          <p:nvPr>
            <p:ph type="title"/>
          </p:nvPr>
        </p:nvSpPr>
        <p:spPr>
          <a:xfrm>
            <a:off x="685800" y="381000"/>
            <a:ext cx="7736681" cy="2819400"/>
          </a:xfrm>
          <a:prstGeom prst="cloud">
            <a:avLst/>
          </a:prstGeom>
          <a:solidFill>
            <a:srgbClr val="C7A2E3"/>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 </a:t>
            </a:r>
            <a:endParaRPr lang="en-US" dirty="0"/>
          </a:p>
        </p:txBody>
      </p:sp>
      <p:sp>
        <p:nvSpPr>
          <p:cNvPr id="8" name="TextBox 7"/>
          <p:cNvSpPr txBox="1"/>
          <p:nvPr/>
        </p:nvSpPr>
        <p:spPr>
          <a:xfrm>
            <a:off x="2362200" y="838200"/>
            <a:ext cx="5181600" cy="707886"/>
          </a:xfrm>
          <a:prstGeom prst="rect">
            <a:avLst/>
          </a:prstGeom>
          <a:noFill/>
        </p:spPr>
        <p:txBody>
          <a:bodyPr wrap="square" rtlCol="0">
            <a:spAutoFit/>
          </a:bodyPr>
          <a:lstStyle/>
          <a:p>
            <a:r>
              <a:rPr lang="en-US" sz="4000" b="1" dirty="0">
                <a:solidFill>
                  <a:prstClr val="black"/>
                </a:solidFill>
              </a:rPr>
              <a:t>Vision for a Good Life</a:t>
            </a:r>
          </a:p>
        </p:txBody>
      </p:sp>
      <p:pic>
        <p:nvPicPr>
          <p:cNvPr id="9" name="Content Placeholder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33800" y="1447800"/>
            <a:ext cx="1380325" cy="1377267"/>
          </a:xfrm>
          <a:prstGeom prst="rect">
            <a:avLst/>
          </a:prstGeom>
        </p:spPr>
      </p:pic>
      <p:sp>
        <p:nvSpPr>
          <p:cNvPr id="2" name="Content Placeholder 1"/>
          <p:cNvSpPr>
            <a:spLocks noGrp="1"/>
          </p:cNvSpPr>
          <p:nvPr>
            <p:ph idx="1"/>
          </p:nvPr>
        </p:nvSpPr>
        <p:spPr>
          <a:xfrm>
            <a:off x="457200" y="2825067"/>
            <a:ext cx="8065294" cy="3766185"/>
          </a:xfrm>
        </p:spPr>
        <p:txBody>
          <a:bodyPr/>
          <a:lstStyle/>
          <a:p>
            <a:r>
              <a:rPr lang="en-US" dirty="0" smtClean="0"/>
              <a:t>  </a:t>
            </a:r>
            <a:endParaRPr lang="en-US" dirty="0"/>
          </a:p>
        </p:txBody>
      </p:sp>
    </p:spTree>
    <p:extLst>
      <p:ext uri="{BB962C8B-B14F-4D97-AF65-F5344CB8AC3E}">
        <p14:creationId xmlns:p14="http://schemas.microsoft.com/office/powerpoint/2010/main" val="16531619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Box 8"/>
          <p:cNvSpPr txBox="1">
            <a:spLocks noChangeArrowheads="1"/>
          </p:cNvSpPr>
          <p:nvPr/>
        </p:nvSpPr>
        <p:spPr bwMode="auto">
          <a:xfrm>
            <a:off x="76200" y="228600"/>
            <a:ext cx="90678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defTabSz="457200" eaLnBrk="1" hangingPunct="1">
              <a:defRPr/>
            </a:pPr>
            <a:r>
              <a:rPr lang="en-US" sz="4000" dirty="0" smtClean="0">
                <a:solidFill>
                  <a:srgbClr val="7030A0"/>
                </a:solidFill>
                <a:latin typeface="Georgia"/>
              </a:rPr>
              <a:t>Trajectory towards Good Life</a:t>
            </a:r>
          </a:p>
        </p:txBody>
      </p:sp>
      <p:cxnSp>
        <p:nvCxnSpPr>
          <p:cNvPr id="8" name="Straight Arrow Connector 29"/>
          <p:cNvCxnSpPr>
            <a:cxnSpLocks noChangeShapeType="1"/>
          </p:cNvCxnSpPr>
          <p:nvPr/>
        </p:nvCxnSpPr>
        <p:spPr bwMode="auto">
          <a:xfrm flipV="1">
            <a:off x="299242" y="2179674"/>
            <a:ext cx="4992228" cy="2541182"/>
          </a:xfrm>
          <a:prstGeom prst="straightConnector1">
            <a:avLst/>
          </a:prstGeom>
          <a:noFill/>
          <a:ln w="76200" cmpd="sng">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11" name="Straight Arrow Connector 29"/>
          <p:cNvCxnSpPr>
            <a:cxnSpLocks noChangeShapeType="1"/>
          </p:cNvCxnSpPr>
          <p:nvPr/>
        </p:nvCxnSpPr>
        <p:spPr bwMode="auto">
          <a:xfrm>
            <a:off x="299242" y="4720856"/>
            <a:ext cx="5204372" cy="616688"/>
          </a:xfrm>
          <a:prstGeom prst="straightConnector1">
            <a:avLst/>
          </a:prstGeom>
          <a:ln>
            <a:prstDash val="dash"/>
            <a:headEnd/>
            <a:tailEnd type="arrow" w="med" len="med"/>
          </a:ln>
          <a:extLst/>
        </p:spPr>
        <p:style>
          <a:lnRef idx="2">
            <a:schemeClr val="dk1"/>
          </a:lnRef>
          <a:fillRef idx="0">
            <a:schemeClr val="dk1"/>
          </a:fillRef>
          <a:effectRef idx="1">
            <a:schemeClr val="dk1"/>
          </a:effectRef>
          <a:fontRef idx="minor">
            <a:schemeClr val="tx1"/>
          </a:fontRef>
        </p:style>
      </p:cxnSp>
      <p:sp>
        <p:nvSpPr>
          <p:cNvPr id="20" name="Cloud 19"/>
          <p:cNvSpPr/>
          <p:nvPr/>
        </p:nvSpPr>
        <p:spPr>
          <a:xfrm>
            <a:off x="5291470" y="990600"/>
            <a:ext cx="3657600" cy="3007242"/>
          </a:xfrm>
          <a:prstGeom prst="cloud">
            <a:avLst/>
          </a:prstGeom>
          <a:solidFill>
            <a:srgbClr val="C7A2E3"/>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457200"/>
            <a:endParaRPr lang="en-US" sz="2200" b="1" i="1" dirty="0">
              <a:solidFill>
                <a:prstClr val="black"/>
              </a:solidFill>
            </a:endParaRPr>
          </a:p>
          <a:p>
            <a:pPr algn="ctr" defTabSz="457200"/>
            <a:r>
              <a:rPr lang="en-US" sz="2000" i="1" dirty="0">
                <a:solidFill>
                  <a:prstClr val="black"/>
                </a:solidFill>
              </a:rPr>
              <a:t>Friends, family, </a:t>
            </a:r>
          </a:p>
          <a:p>
            <a:pPr algn="ctr" defTabSz="457200"/>
            <a:r>
              <a:rPr lang="en-US" sz="2000" i="1" dirty="0">
                <a:solidFill>
                  <a:prstClr val="black"/>
                </a:solidFill>
              </a:rPr>
              <a:t>enough money, </a:t>
            </a:r>
          </a:p>
          <a:p>
            <a:pPr algn="ctr" defTabSz="457200"/>
            <a:r>
              <a:rPr lang="en-US" sz="2000" i="1" dirty="0">
                <a:solidFill>
                  <a:prstClr val="black"/>
                </a:solidFill>
              </a:rPr>
              <a:t>job I like, home, faith, vacations, health, choice, freedom</a:t>
            </a:r>
            <a:endParaRPr lang="en-US" sz="2000" dirty="0">
              <a:solidFill>
                <a:prstClr val="black"/>
              </a:solidFill>
            </a:endParaRPr>
          </a:p>
          <a:p>
            <a:pPr algn="ctr" defTabSz="457200"/>
            <a:endParaRPr lang="en-US" sz="2200" b="1" dirty="0">
              <a:solidFill>
                <a:prstClr val="black"/>
              </a:solidFill>
            </a:endParaRPr>
          </a:p>
        </p:txBody>
      </p:sp>
      <p:grpSp>
        <p:nvGrpSpPr>
          <p:cNvPr id="2" name="Group 12"/>
          <p:cNvGrpSpPr/>
          <p:nvPr/>
        </p:nvGrpSpPr>
        <p:grpSpPr>
          <a:xfrm>
            <a:off x="5291470" y="4598902"/>
            <a:ext cx="3962400" cy="1890279"/>
            <a:chOff x="2459221" y="3647187"/>
            <a:chExt cx="4572000" cy="2745852"/>
          </a:xfrm>
        </p:grpSpPr>
        <p:sp>
          <p:nvSpPr>
            <p:cNvPr id="14" name="Cloud 13"/>
            <p:cNvSpPr/>
            <p:nvPr/>
          </p:nvSpPr>
          <p:spPr>
            <a:xfrm>
              <a:off x="2642661" y="3647187"/>
              <a:ext cx="3806135" cy="2745852"/>
            </a:xfrm>
            <a:prstGeom prst="cloud">
              <a:avLst/>
            </a:prstGeom>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457200"/>
              <a:endParaRPr lang="en-US" sz="1600" dirty="0">
                <a:solidFill>
                  <a:prstClr val="black"/>
                </a:solidFill>
              </a:endParaRPr>
            </a:p>
          </p:txBody>
        </p:sp>
        <p:sp>
          <p:nvSpPr>
            <p:cNvPr id="15" name="Rectangle 14"/>
            <p:cNvSpPr/>
            <p:nvPr/>
          </p:nvSpPr>
          <p:spPr>
            <a:xfrm>
              <a:off x="2459221" y="4175063"/>
              <a:ext cx="4572000" cy="369333"/>
            </a:xfrm>
            <a:prstGeom prst="rect">
              <a:avLst/>
            </a:prstGeom>
            <a:ln>
              <a:noFill/>
            </a:ln>
          </p:spPr>
          <p:txBody>
            <a:bodyPr>
              <a:spAutoFit/>
            </a:bodyPr>
            <a:lstStyle/>
            <a:p>
              <a:pPr algn="ctr" defTabSz="457200"/>
              <a:r>
                <a:rPr lang="en-US" b="1" dirty="0">
                  <a:solidFill>
                    <a:prstClr val="black"/>
                  </a:solidFill>
                </a:rPr>
                <a:t>Vision of What I Don’t Want</a:t>
              </a: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38549" y="4881600"/>
              <a:ext cx="957987" cy="1137396"/>
            </a:xfrm>
            <a:prstGeom prst="rect">
              <a:avLst/>
            </a:prstGeom>
            <a:ln>
              <a:noFill/>
            </a:ln>
          </p:spPr>
        </p:pic>
      </p:grpSp>
      <p:sp>
        <p:nvSpPr>
          <p:cNvPr id="10" name="TextBox 9"/>
          <p:cNvSpPr txBox="1"/>
          <p:nvPr/>
        </p:nvSpPr>
        <p:spPr>
          <a:xfrm rot="19984045">
            <a:off x="904013" y="3069712"/>
            <a:ext cx="3502485" cy="369332"/>
          </a:xfrm>
          <a:prstGeom prst="rect">
            <a:avLst/>
          </a:prstGeom>
          <a:noFill/>
        </p:spPr>
        <p:txBody>
          <a:bodyPr wrap="square" rtlCol="0">
            <a:spAutoFit/>
          </a:bodyPr>
          <a:lstStyle/>
          <a:p>
            <a:pPr defTabSz="457200"/>
            <a:r>
              <a:rPr lang="en-US" dirty="0">
                <a:solidFill>
                  <a:prstClr val="black"/>
                </a:solidFill>
              </a:rPr>
              <a:t>Trajectory towards</a:t>
            </a:r>
            <a:r>
              <a:rPr lang="en-US" dirty="0" smtClean="0">
                <a:solidFill>
                  <a:prstClr val="black"/>
                </a:solidFill>
              </a:rPr>
              <a:t> Life Outcomes</a:t>
            </a:r>
            <a:endParaRPr lang="en-US" dirty="0">
              <a:solidFill>
                <a:prstClr val="black"/>
              </a:solidFill>
            </a:endParaRPr>
          </a:p>
        </p:txBody>
      </p:sp>
      <p:sp>
        <p:nvSpPr>
          <p:cNvPr id="12" name="TextBox 11"/>
          <p:cNvSpPr txBox="1"/>
          <p:nvPr/>
        </p:nvSpPr>
        <p:spPr>
          <a:xfrm rot="430369">
            <a:off x="853775" y="5100158"/>
            <a:ext cx="4003273" cy="369332"/>
          </a:xfrm>
          <a:prstGeom prst="rect">
            <a:avLst/>
          </a:prstGeom>
          <a:noFill/>
        </p:spPr>
        <p:txBody>
          <a:bodyPr wrap="square" rtlCol="0">
            <a:spAutoFit/>
          </a:bodyPr>
          <a:lstStyle/>
          <a:p>
            <a:pPr defTabSz="457200"/>
            <a:r>
              <a:rPr lang="en-US" dirty="0">
                <a:solidFill>
                  <a:prstClr val="black"/>
                </a:solidFill>
              </a:rPr>
              <a:t>Trajectory towards things unwanted</a:t>
            </a:r>
          </a:p>
        </p:txBody>
      </p:sp>
    </p:spTree>
    <p:extLst>
      <p:ext uri="{BB962C8B-B14F-4D97-AF65-F5344CB8AC3E}">
        <p14:creationId xmlns:p14="http://schemas.microsoft.com/office/powerpoint/2010/main" val="1675248913"/>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Box 8"/>
          <p:cNvSpPr txBox="1">
            <a:spLocks noChangeArrowheads="1"/>
          </p:cNvSpPr>
          <p:nvPr/>
        </p:nvSpPr>
        <p:spPr bwMode="auto">
          <a:xfrm>
            <a:off x="186070" y="0"/>
            <a:ext cx="90678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defTabSz="457200" eaLnBrk="1" hangingPunct="1">
              <a:defRPr/>
            </a:pPr>
            <a:r>
              <a:rPr lang="en-US" sz="4000" dirty="0" smtClean="0">
                <a:solidFill>
                  <a:srgbClr val="7030A0"/>
                </a:solidFill>
                <a:latin typeface="Georgia"/>
              </a:rPr>
              <a:t>Ben’s Good Life Vision</a:t>
            </a:r>
          </a:p>
        </p:txBody>
      </p:sp>
      <p:cxnSp>
        <p:nvCxnSpPr>
          <p:cNvPr id="8" name="Straight Arrow Connector 29"/>
          <p:cNvCxnSpPr>
            <a:cxnSpLocks noChangeShapeType="1"/>
          </p:cNvCxnSpPr>
          <p:nvPr/>
        </p:nvCxnSpPr>
        <p:spPr bwMode="auto">
          <a:xfrm flipV="1">
            <a:off x="696426" y="3454604"/>
            <a:ext cx="4697459" cy="2526092"/>
          </a:xfrm>
          <a:prstGeom prst="straightConnector1">
            <a:avLst/>
          </a:prstGeom>
          <a:noFill/>
          <a:ln w="76200" cmpd="sng">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0" name="Cloud 19"/>
          <p:cNvSpPr/>
          <p:nvPr/>
        </p:nvSpPr>
        <p:spPr>
          <a:xfrm>
            <a:off x="5243676" y="1160636"/>
            <a:ext cx="3727925" cy="2989529"/>
          </a:xfrm>
          <a:prstGeom prst="cloud">
            <a:avLst/>
          </a:prstGeom>
          <a:solidFill>
            <a:srgbClr val="C7A2E3"/>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rtlCol="0" anchor="ctr"/>
          <a:lstStyle/>
          <a:p>
            <a:pPr lvl="0"/>
            <a:r>
              <a:rPr lang="en-US" sz="1600" b="1" dirty="0" smtClean="0">
                <a:solidFill>
                  <a:prstClr val="black"/>
                </a:solidFill>
              </a:rPr>
              <a:t>Family   Friends   TATOOS</a:t>
            </a:r>
          </a:p>
          <a:p>
            <a:pPr lvl="0"/>
            <a:r>
              <a:rPr lang="en-US" sz="1600" b="1" dirty="0" smtClean="0">
                <a:solidFill>
                  <a:prstClr val="black"/>
                </a:solidFill>
              </a:rPr>
              <a:t>    Vacations      Girlfriend</a:t>
            </a:r>
          </a:p>
          <a:p>
            <a:pPr lvl="0"/>
            <a:r>
              <a:rPr lang="en-US" sz="1600" b="1" dirty="0" smtClean="0">
                <a:solidFill>
                  <a:prstClr val="black"/>
                </a:solidFill>
              </a:rPr>
              <a:t>Concerts    WWE    </a:t>
            </a:r>
            <a:r>
              <a:rPr lang="en-US" sz="1600" b="1" dirty="0" err="1" smtClean="0">
                <a:solidFill>
                  <a:prstClr val="black"/>
                </a:solidFill>
              </a:rPr>
              <a:t>Nascar</a:t>
            </a:r>
            <a:endParaRPr lang="en-US" sz="1600" b="1" dirty="0" smtClean="0">
              <a:solidFill>
                <a:prstClr val="black"/>
              </a:solidFill>
            </a:endParaRPr>
          </a:p>
          <a:p>
            <a:pPr lvl="0"/>
            <a:r>
              <a:rPr lang="en-US" sz="1600" b="1" dirty="0" smtClean="0">
                <a:solidFill>
                  <a:prstClr val="black"/>
                </a:solidFill>
              </a:rPr>
              <a:t>Money  Job/own business</a:t>
            </a:r>
          </a:p>
          <a:p>
            <a:pPr lvl="0"/>
            <a:r>
              <a:rPr lang="en-US" sz="1600" b="1" dirty="0" smtClean="0">
                <a:solidFill>
                  <a:prstClr val="black"/>
                </a:solidFill>
              </a:rPr>
              <a:t>   Fire Station    Church</a:t>
            </a:r>
          </a:p>
          <a:p>
            <a:pPr lvl="0"/>
            <a:r>
              <a:rPr lang="en-US" sz="1600" b="1" dirty="0" smtClean="0">
                <a:solidFill>
                  <a:prstClr val="black"/>
                </a:solidFill>
              </a:rPr>
              <a:t>     Tiger Football    Royals</a:t>
            </a:r>
          </a:p>
          <a:p>
            <a:pPr lvl="0"/>
            <a:r>
              <a:rPr lang="en-US" sz="1600" b="1" dirty="0" smtClean="0">
                <a:solidFill>
                  <a:prstClr val="black"/>
                </a:solidFill>
              </a:rPr>
              <a:t>Good Food    Pepsi    Beer</a:t>
            </a:r>
          </a:p>
          <a:p>
            <a:pPr lvl="0"/>
            <a:r>
              <a:rPr lang="en-US" sz="1600" b="1" dirty="0" smtClean="0">
                <a:solidFill>
                  <a:prstClr val="black"/>
                </a:solidFill>
              </a:rPr>
              <a:t>Active      Healthy &amp; Fit</a:t>
            </a:r>
            <a:endParaRPr lang="en-US" sz="1600" b="1" dirty="0">
              <a:solidFill>
                <a:prstClr val="black"/>
              </a:solidFill>
            </a:endParaRPr>
          </a:p>
        </p:txBody>
      </p:sp>
      <p:grpSp>
        <p:nvGrpSpPr>
          <p:cNvPr id="2" name="Group 12"/>
          <p:cNvGrpSpPr/>
          <p:nvPr/>
        </p:nvGrpSpPr>
        <p:grpSpPr>
          <a:xfrm>
            <a:off x="5181600" y="4615240"/>
            <a:ext cx="3962400" cy="2065252"/>
            <a:chOff x="2459221" y="3135167"/>
            <a:chExt cx="4572000" cy="3000021"/>
          </a:xfrm>
        </p:grpSpPr>
        <p:sp>
          <p:nvSpPr>
            <p:cNvPr id="14" name="Cloud 13"/>
            <p:cNvSpPr/>
            <p:nvPr/>
          </p:nvSpPr>
          <p:spPr>
            <a:xfrm>
              <a:off x="2814458" y="3135167"/>
              <a:ext cx="3886438" cy="3000021"/>
            </a:xfrm>
            <a:prstGeom prst="cloud">
              <a:avLst/>
            </a:prstGeom>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457200"/>
              <a:r>
                <a:rPr lang="en-US" sz="1600" b="1" dirty="0" smtClean="0">
                  <a:solidFill>
                    <a:prstClr val="black"/>
                  </a:solidFill>
                </a:rPr>
                <a:t>Poverty/No Money</a:t>
              </a:r>
            </a:p>
            <a:p>
              <a:pPr algn="ctr" defTabSz="457200"/>
              <a:r>
                <a:rPr lang="en-US" sz="1600" b="1" dirty="0" smtClean="0">
                  <a:solidFill>
                    <a:prstClr val="black"/>
                  </a:solidFill>
                </a:rPr>
                <a:t>Poor Health  Diabetes</a:t>
              </a:r>
            </a:p>
            <a:p>
              <a:pPr algn="ctr" defTabSz="457200"/>
              <a:r>
                <a:rPr lang="en-US" sz="1600" b="1" dirty="0" smtClean="0">
                  <a:solidFill>
                    <a:prstClr val="black"/>
                  </a:solidFill>
                </a:rPr>
                <a:t>Heart Disease Guardian </a:t>
              </a:r>
            </a:p>
            <a:p>
              <a:pPr algn="ctr" defTabSz="457200"/>
              <a:r>
                <a:rPr lang="en-US" sz="1600" b="1" dirty="0" smtClean="0">
                  <a:solidFill>
                    <a:prstClr val="black"/>
                  </a:solidFill>
                </a:rPr>
                <a:t>Isolated/Segregated</a:t>
              </a:r>
            </a:p>
            <a:p>
              <a:pPr algn="ctr" defTabSz="457200"/>
              <a:r>
                <a:rPr lang="en-US" sz="1600" b="1" dirty="0" smtClean="0">
                  <a:solidFill>
                    <a:prstClr val="black"/>
                  </a:solidFill>
                </a:rPr>
                <a:t>Institution/group home</a:t>
              </a:r>
            </a:p>
            <a:p>
              <a:pPr algn="ctr" defTabSz="457200"/>
              <a:r>
                <a:rPr lang="en-US" sz="1600" b="1" dirty="0" smtClean="0">
                  <a:solidFill>
                    <a:prstClr val="black"/>
                  </a:solidFill>
                </a:rPr>
                <a:t>Treated Differently</a:t>
              </a:r>
            </a:p>
          </p:txBody>
        </p:sp>
        <p:sp>
          <p:nvSpPr>
            <p:cNvPr id="15" name="Rectangle 14"/>
            <p:cNvSpPr/>
            <p:nvPr/>
          </p:nvSpPr>
          <p:spPr>
            <a:xfrm>
              <a:off x="2459221" y="4175062"/>
              <a:ext cx="4572000" cy="536498"/>
            </a:xfrm>
            <a:prstGeom prst="rect">
              <a:avLst/>
            </a:prstGeom>
            <a:ln>
              <a:noFill/>
            </a:ln>
          </p:spPr>
          <p:txBody>
            <a:bodyPr>
              <a:spAutoFit/>
            </a:bodyPr>
            <a:lstStyle/>
            <a:p>
              <a:pPr algn="ctr" defTabSz="457200"/>
              <a:endParaRPr lang="en-US" b="1" dirty="0">
                <a:solidFill>
                  <a:prstClr val="black"/>
                </a:solidFill>
              </a:endParaRPr>
            </a:p>
          </p:txBody>
        </p:sp>
      </p:grpSp>
      <p:cxnSp>
        <p:nvCxnSpPr>
          <p:cNvPr id="4" name="Straight Arrow Connector 3"/>
          <p:cNvCxnSpPr/>
          <p:nvPr/>
        </p:nvCxnSpPr>
        <p:spPr>
          <a:xfrm>
            <a:off x="2715120" y="4848490"/>
            <a:ext cx="1941373" cy="900077"/>
          </a:xfrm>
          <a:prstGeom prst="straightConnector1">
            <a:avLst/>
          </a:prstGeom>
          <a:ln w="57150" cmpd="sng">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5400000" flipH="1" flipV="1">
            <a:off x="4089644" y="4932453"/>
            <a:ext cx="1389296" cy="235997"/>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grpSp>
        <p:nvGrpSpPr>
          <p:cNvPr id="11" name="Group 7"/>
          <p:cNvGrpSpPr/>
          <p:nvPr/>
        </p:nvGrpSpPr>
        <p:grpSpPr>
          <a:xfrm>
            <a:off x="163865" y="996782"/>
            <a:ext cx="4574560" cy="2734210"/>
            <a:chOff x="0" y="-17990"/>
            <a:chExt cx="9164574" cy="4574878"/>
          </a:xfrm>
        </p:grpSpPr>
        <p:pic>
          <p:nvPicPr>
            <p:cNvPr id="12" name="Picture 11" descr="Ben tat4.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19601" y="-17990"/>
              <a:ext cx="4744973" cy="4574878"/>
            </a:xfrm>
            <a:prstGeom prst="rect">
              <a:avLst/>
            </a:prstGeom>
            <a:ln w="28575">
              <a:solidFill>
                <a:schemeClr val="tx1"/>
              </a:solidFill>
            </a:ln>
          </p:spPr>
        </p:pic>
        <p:pic>
          <p:nvPicPr>
            <p:cNvPr id="13" name="Picture 12" descr="Ben tat2.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0" y="-17990"/>
              <a:ext cx="4419601" cy="4573864"/>
            </a:xfrm>
            <a:prstGeom prst="rect">
              <a:avLst/>
            </a:prstGeom>
            <a:ln w="28575">
              <a:solidFill>
                <a:schemeClr val="tx1"/>
              </a:solidFill>
            </a:ln>
          </p:spPr>
        </p:pic>
      </p:grpSp>
    </p:spTree>
    <p:extLst>
      <p:ext uri="{BB962C8B-B14F-4D97-AF65-F5344CB8AC3E}">
        <p14:creationId xmlns:p14="http://schemas.microsoft.com/office/powerpoint/2010/main" val="1359943048"/>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5867400"/>
            <a:ext cx="8079581" cy="741438"/>
          </a:xfrm>
        </p:spPr>
        <p:txBody>
          <a:bodyPr>
            <a:normAutofit/>
          </a:bodyPr>
          <a:lstStyle/>
          <a:p>
            <a:pPr algn="ctr"/>
            <a:r>
              <a:rPr lang="en-US" sz="2800" i="1" dirty="0" smtClean="0">
                <a:solidFill>
                  <a:schemeClr val="tx1"/>
                </a:solidFill>
                <a:latin typeface="+mn-lt"/>
              </a:rPr>
              <a:t>Family Life Cycle</a:t>
            </a:r>
            <a:endParaRPr lang="en-US" sz="2800" i="1" dirty="0">
              <a:solidFill>
                <a:schemeClr val="tx1"/>
              </a:solidFill>
              <a:latin typeface="+mn-lt"/>
            </a:endParaRPr>
          </a:p>
        </p:txBody>
      </p:sp>
      <p:sp>
        <p:nvSpPr>
          <p:cNvPr id="6" name="Title 4"/>
          <p:cNvSpPr txBox="1">
            <a:spLocks/>
          </p:cNvSpPr>
          <p:nvPr/>
        </p:nvSpPr>
        <p:spPr>
          <a:xfrm>
            <a:off x="381000" y="401562"/>
            <a:ext cx="8382000" cy="9700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lgn="ctr"/>
            <a:r>
              <a:rPr lang="en-US" dirty="0" smtClean="0">
                <a:solidFill>
                  <a:srgbClr val="7030A0"/>
                </a:solidFill>
              </a:rPr>
              <a:t>Life Stages and </a:t>
            </a:r>
          </a:p>
          <a:p>
            <a:pPr algn="ctr"/>
            <a:r>
              <a:rPr lang="en-US" dirty="0" smtClean="0">
                <a:solidFill>
                  <a:srgbClr val="7030A0"/>
                </a:solidFill>
              </a:rPr>
              <a:t>Individual and Family </a:t>
            </a:r>
            <a:r>
              <a:rPr lang="en-US" dirty="0">
                <a:solidFill>
                  <a:srgbClr val="7030A0"/>
                </a:solidFill>
              </a:rPr>
              <a:t>Cycles</a:t>
            </a:r>
          </a:p>
        </p:txBody>
      </p:sp>
      <p:sp>
        <p:nvSpPr>
          <p:cNvPr id="7" name="Title 4"/>
          <p:cNvSpPr txBox="1">
            <a:spLocks/>
          </p:cNvSpPr>
          <p:nvPr/>
        </p:nvSpPr>
        <p:spPr>
          <a:xfrm>
            <a:off x="1051719" y="1676400"/>
            <a:ext cx="8079581" cy="7414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i="1" dirty="0" smtClean="0">
                <a:solidFill>
                  <a:prstClr val="black"/>
                </a:solidFill>
                <a:latin typeface="Tw Cen MT"/>
              </a:rPr>
              <a:t>Individual Life Stages</a:t>
            </a:r>
            <a:endParaRPr lang="en-US" sz="2800" i="1" dirty="0">
              <a:solidFill>
                <a:prstClr val="black"/>
              </a:solidFill>
              <a:latin typeface="Tw Cen MT"/>
            </a:endParaRPr>
          </a:p>
        </p:txBody>
      </p:sp>
      <p:pic>
        <p:nvPicPr>
          <p:cNvPr id="8" name="Content Placeholder 6"/>
          <p:cNvPicPr>
            <a:picLocks noChangeAspect="1"/>
          </p:cNvPicPr>
          <p:nvPr/>
        </p:nvPicPr>
        <p:blipFill>
          <a:blip r:embed="rId3" cstate="email">
            <a:extLst>
              <a:ext uri="{28A0092B-C50C-407E-A947-70E740481C1C}">
                <a14:useLocalDpi xmlns:a14="http://schemas.microsoft.com/office/drawing/2010/main"/>
              </a:ext>
            </a:extLst>
          </a:blip>
          <a:srcRect l="-2948" r="-2948"/>
          <a:stretch>
            <a:fillRect/>
          </a:stretch>
        </p:blipFill>
        <p:spPr>
          <a:xfrm>
            <a:off x="381000" y="2286000"/>
            <a:ext cx="8065294" cy="3643093"/>
          </a:xfrm>
          <a:prstGeom prst="rect">
            <a:avLst/>
          </a:prstGeom>
        </p:spPr>
      </p:pic>
    </p:spTree>
    <p:extLst>
      <p:ext uri="{BB962C8B-B14F-4D97-AF65-F5344CB8AC3E}">
        <p14:creationId xmlns:p14="http://schemas.microsoft.com/office/powerpoint/2010/main" val="36234477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763001" cy="1300480"/>
          </a:xfrm>
        </p:spPr>
        <p:txBody>
          <a:bodyPr>
            <a:normAutofit/>
          </a:bodyPr>
          <a:lstStyle/>
          <a:p>
            <a:r>
              <a:rPr lang="en-US" sz="4400" spc="-300" dirty="0">
                <a:solidFill>
                  <a:srgbClr val="7030A0"/>
                </a:solidFill>
                <a:latin typeface="Georgia" panose="02040502050405020303" pitchFamily="18" charset="0"/>
              </a:rPr>
              <a:t>Life Stages:  Think Across Generations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53247088"/>
              </p:ext>
            </p:extLst>
          </p:nvPr>
        </p:nvGraphicFramePr>
        <p:xfrm>
          <a:off x="362336" y="1174654"/>
          <a:ext cx="8325554" cy="3251107"/>
        </p:xfrm>
        <a:graphic>
          <a:graphicData uri="http://schemas.openxmlformats.org/drawingml/2006/table">
            <a:tbl>
              <a:tblPr firstRow="1" bandRow="1">
                <a:tableStyleId>{5C22544A-7EE6-4342-B048-85BDC9FD1C3A}</a:tableStyleId>
              </a:tblPr>
              <a:tblGrid>
                <a:gridCol w="1552221"/>
                <a:gridCol w="1651000"/>
                <a:gridCol w="1642761"/>
                <a:gridCol w="1814461"/>
                <a:gridCol w="1665111"/>
              </a:tblGrid>
              <a:tr h="623162">
                <a:tc>
                  <a:txBody>
                    <a:bodyPr/>
                    <a:lstStyle/>
                    <a:p>
                      <a:pPr marL="0" marR="0" algn="ctr">
                        <a:spcBef>
                          <a:spcPts val="0"/>
                        </a:spcBef>
                        <a:spcAft>
                          <a:spcPts val="0"/>
                        </a:spcAft>
                      </a:pPr>
                      <a:r>
                        <a:rPr lang="en-US" sz="2300" dirty="0" smtClean="0">
                          <a:effectLst/>
                          <a:latin typeface="Cambria"/>
                          <a:ea typeface="ＭＳ 明朝"/>
                          <a:cs typeface="Times New Roman"/>
                        </a:rPr>
                        <a:t>Age</a:t>
                      </a:r>
                      <a:endParaRPr lang="en-US" sz="2300" dirty="0">
                        <a:effectLst/>
                        <a:latin typeface="Cambria"/>
                        <a:ea typeface="ＭＳ 明朝"/>
                        <a:cs typeface="Times New Roman"/>
                      </a:endParaRPr>
                    </a:p>
                  </a:txBody>
                  <a:tcPr marL="68580" marR="68580" marT="0" marB="0" anchor="ctr"/>
                </a:tc>
                <a:tc>
                  <a:txBody>
                    <a:bodyPr/>
                    <a:lstStyle/>
                    <a:p>
                      <a:pPr marL="0" marR="0" algn="ctr">
                        <a:spcBef>
                          <a:spcPts val="0"/>
                        </a:spcBef>
                        <a:spcAft>
                          <a:spcPts val="0"/>
                        </a:spcAft>
                      </a:pPr>
                      <a:r>
                        <a:rPr lang="en-US" sz="2500" b="1" dirty="0">
                          <a:effectLst/>
                          <a:latin typeface="Calibri"/>
                          <a:ea typeface="ＭＳ 明朝"/>
                          <a:cs typeface="Calibri"/>
                        </a:rPr>
                        <a:t>0-5</a:t>
                      </a:r>
                      <a:endParaRPr lang="en-US" sz="2500" dirty="0">
                        <a:effectLst/>
                        <a:latin typeface="Cambria"/>
                        <a:ea typeface="ＭＳ 明朝"/>
                        <a:cs typeface="Times New Roman"/>
                      </a:endParaRPr>
                    </a:p>
                  </a:txBody>
                  <a:tcPr marL="68580" marR="68580" marT="0" marB="0" anchor="ctr"/>
                </a:tc>
                <a:tc>
                  <a:txBody>
                    <a:bodyPr/>
                    <a:lstStyle/>
                    <a:p>
                      <a:pPr marL="0" marR="0" algn="ctr">
                        <a:spcBef>
                          <a:spcPts val="0"/>
                        </a:spcBef>
                        <a:spcAft>
                          <a:spcPts val="0"/>
                        </a:spcAft>
                      </a:pPr>
                      <a:r>
                        <a:rPr lang="en-US" sz="2500" b="1" dirty="0">
                          <a:effectLst/>
                          <a:latin typeface="Calibri"/>
                          <a:ea typeface="ＭＳ 明朝"/>
                          <a:cs typeface="Calibri"/>
                        </a:rPr>
                        <a:t>6-18</a:t>
                      </a:r>
                      <a:endParaRPr lang="en-US" sz="2500" dirty="0">
                        <a:effectLst/>
                        <a:latin typeface="Cambria"/>
                        <a:ea typeface="ＭＳ 明朝"/>
                        <a:cs typeface="Times New Roman"/>
                      </a:endParaRPr>
                    </a:p>
                  </a:txBody>
                  <a:tcPr marL="68580" marR="68580" marT="0" marB="0" anchor="ctr"/>
                </a:tc>
                <a:tc>
                  <a:txBody>
                    <a:bodyPr/>
                    <a:lstStyle/>
                    <a:p>
                      <a:pPr marL="0" marR="0" algn="ctr">
                        <a:spcBef>
                          <a:spcPts val="0"/>
                        </a:spcBef>
                        <a:spcAft>
                          <a:spcPts val="0"/>
                        </a:spcAft>
                      </a:pPr>
                      <a:r>
                        <a:rPr lang="en-US" sz="2500" b="1" dirty="0">
                          <a:effectLst/>
                          <a:latin typeface="Calibri"/>
                          <a:ea typeface="ＭＳ 明朝"/>
                          <a:cs typeface="Calibri"/>
                        </a:rPr>
                        <a:t>19-64</a:t>
                      </a:r>
                      <a:endParaRPr lang="en-US" sz="2500" dirty="0">
                        <a:effectLst/>
                        <a:latin typeface="Cambria"/>
                        <a:ea typeface="ＭＳ 明朝"/>
                        <a:cs typeface="Times New Roman"/>
                      </a:endParaRPr>
                    </a:p>
                  </a:txBody>
                  <a:tcPr marL="68580" marR="68580" marT="0" marB="0" anchor="ctr"/>
                </a:tc>
                <a:tc>
                  <a:txBody>
                    <a:bodyPr/>
                    <a:lstStyle/>
                    <a:p>
                      <a:pPr marL="0" marR="0" algn="ctr">
                        <a:spcBef>
                          <a:spcPts val="0"/>
                        </a:spcBef>
                        <a:spcAft>
                          <a:spcPts val="0"/>
                        </a:spcAft>
                      </a:pPr>
                      <a:r>
                        <a:rPr lang="en-US" sz="2500" b="1" dirty="0">
                          <a:effectLst/>
                          <a:latin typeface="Calibri"/>
                          <a:ea typeface="ＭＳ 明朝"/>
                          <a:cs typeface="Calibri"/>
                        </a:rPr>
                        <a:t>65</a:t>
                      </a:r>
                      <a:endParaRPr lang="en-US" sz="2500" dirty="0">
                        <a:effectLst/>
                        <a:latin typeface="Cambria"/>
                        <a:ea typeface="ＭＳ 明朝"/>
                        <a:cs typeface="Times New Roman"/>
                      </a:endParaRPr>
                    </a:p>
                  </a:txBody>
                  <a:tcPr marL="68580" marR="68580" marT="0" marB="0" anchor="ctr"/>
                </a:tc>
              </a:tr>
              <a:tr h="1364309">
                <a:tc>
                  <a:txBody>
                    <a:bodyPr/>
                    <a:lstStyle/>
                    <a:p>
                      <a:pPr marL="0" marR="0" algn="ctr">
                        <a:spcBef>
                          <a:spcPts val="0"/>
                        </a:spcBef>
                        <a:spcAft>
                          <a:spcPts val="0"/>
                        </a:spcAft>
                      </a:pPr>
                      <a:r>
                        <a:rPr lang="en-US" sz="2300" dirty="0" smtClean="0">
                          <a:effectLst/>
                          <a:latin typeface="Cambria"/>
                          <a:ea typeface="ＭＳ 明朝"/>
                          <a:cs typeface="Times New Roman"/>
                        </a:rPr>
                        <a:t>Total</a:t>
                      </a:r>
                      <a:r>
                        <a:rPr lang="en-US" sz="2300" baseline="0" dirty="0" smtClean="0">
                          <a:effectLst/>
                          <a:latin typeface="Cambria"/>
                          <a:ea typeface="ＭＳ 明朝"/>
                          <a:cs typeface="Times New Roman"/>
                        </a:rPr>
                        <a:t> MO Population</a:t>
                      </a:r>
                      <a:endParaRPr lang="en-US" sz="2300" dirty="0">
                        <a:effectLst/>
                        <a:latin typeface="Cambria"/>
                        <a:ea typeface="ＭＳ 明朝"/>
                        <a:cs typeface="Times New Roman"/>
                      </a:endParaRPr>
                    </a:p>
                  </a:txBody>
                  <a:tcPr marL="68580" marR="68580" marT="0" marB="0" anchor="ctr"/>
                </a:tc>
                <a:tc>
                  <a:txBody>
                    <a:bodyPr/>
                    <a:lstStyle/>
                    <a:p>
                      <a:pPr marL="0" marR="0" algn="ctr">
                        <a:spcBef>
                          <a:spcPts val="0"/>
                        </a:spcBef>
                        <a:spcAft>
                          <a:spcPts val="0"/>
                        </a:spcAft>
                      </a:pPr>
                      <a:r>
                        <a:rPr lang="en-US" sz="2500" dirty="0">
                          <a:effectLst/>
                          <a:latin typeface="Calibri"/>
                          <a:ea typeface="ＭＳ 明朝"/>
                          <a:cs typeface="Calibri"/>
                        </a:rPr>
                        <a:t>362,650 (6%)</a:t>
                      </a:r>
                      <a:endParaRPr lang="en-US" sz="2500" dirty="0">
                        <a:effectLst/>
                        <a:latin typeface="Cambria"/>
                        <a:ea typeface="ＭＳ 明朝"/>
                        <a:cs typeface="Times New Roman"/>
                      </a:endParaRPr>
                    </a:p>
                  </a:txBody>
                  <a:tcPr marL="68580" marR="68580" marT="0" marB="0" anchor="ctr"/>
                </a:tc>
                <a:tc>
                  <a:txBody>
                    <a:bodyPr/>
                    <a:lstStyle/>
                    <a:p>
                      <a:pPr marL="0" marR="0" algn="ctr">
                        <a:spcBef>
                          <a:spcPts val="0"/>
                        </a:spcBef>
                        <a:spcAft>
                          <a:spcPts val="0"/>
                        </a:spcAft>
                      </a:pPr>
                      <a:r>
                        <a:rPr lang="en-US" sz="2500" dirty="0">
                          <a:effectLst/>
                          <a:latin typeface="Calibri"/>
                          <a:ea typeface="ＭＳ 明朝"/>
                          <a:cs typeface="Calibri"/>
                        </a:rPr>
                        <a:t>1,045,641 (17.3%)</a:t>
                      </a:r>
                      <a:endParaRPr lang="en-US" sz="2500" dirty="0">
                        <a:effectLst/>
                        <a:latin typeface="Cambria"/>
                        <a:ea typeface="ＭＳ 明朝"/>
                        <a:cs typeface="Times New Roman"/>
                      </a:endParaRPr>
                    </a:p>
                  </a:txBody>
                  <a:tcPr marL="68580" marR="68580" marT="0" marB="0" anchor="ctr"/>
                </a:tc>
                <a:tc>
                  <a:txBody>
                    <a:bodyPr/>
                    <a:lstStyle/>
                    <a:p>
                      <a:pPr marL="0" marR="0" algn="ctr">
                        <a:spcBef>
                          <a:spcPts val="0"/>
                        </a:spcBef>
                        <a:spcAft>
                          <a:spcPts val="0"/>
                        </a:spcAft>
                      </a:pPr>
                      <a:r>
                        <a:rPr lang="en-US" sz="2500" dirty="0">
                          <a:effectLst/>
                          <a:latin typeface="Calibri"/>
                          <a:ea typeface="ＭＳ 明朝"/>
                          <a:cs typeface="Calibri"/>
                        </a:rPr>
                        <a:t>3,747,386 (62%)</a:t>
                      </a:r>
                      <a:endParaRPr lang="en-US" sz="2500" dirty="0">
                        <a:effectLst/>
                        <a:latin typeface="Cambria"/>
                        <a:ea typeface="ＭＳ 明朝"/>
                        <a:cs typeface="Times New Roman"/>
                      </a:endParaRPr>
                    </a:p>
                  </a:txBody>
                  <a:tcPr marL="68580" marR="68580" marT="0" marB="0" anchor="ctr"/>
                </a:tc>
                <a:tc>
                  <a:txBody>
                    <a:bodyPr/>
                    <a:lstStyle/>
                    <a:p>
                      <a:pPr marL="0" marR="0" algn="ctr">
                        <a:spcBef>
                          <a:spcPts val="0"/>
                        </a:spcBef>
                        <a:spcAft>
                          <a:spcPts val="0"/>
                        </a:spcAft>
                      </a:pPr>
                      <a:r>
                        <a:rPr lang="en-US" sz="2500" dirty="0">
                          <a:effectLst/>
                          <a:latin typeface="Calibri"/>
                          <a:ea typeface="ＭＳ 明朝"/>
                          <a:cs typeface="Calibri"/>
                        </a:rPr>
                        <a:t>888,537 (14.7%)</a:t>
                      </a:r>
                      <a:endParaRPr lang="en-US" sz="2500" dirty="0">
                        <a:effectLst/>
                        <a:latin typeface="Cambria"/>
                        <a:ea typeface="ＭＳ 明朝"/>
                        <a:cs typeface="Times New Roman"/>
                      </a:endParaRPr>
                    </a:p>
                  </a:txBody>
                  <a:tcPr marL="68580" marR="68580" marT="0" marB="0" anchor="ctr"/>
                </a:tc>
              </a:tr>
              <a:tr h="1263636">
                <a:tc>
                  <a:txBody>
                    <a:bodyPr/>
                    <a:lstStyle/>
                    <a:p>
                      <a:pPr marL="0" marR="0" algn="ctr">
                        <a:spcBef>
                          <a:spcPts val="0"/>
                        </a:spcBef>
                        <a:spcAft>
                          <a:spcPts val="0"/>
                        </a:spcAft>
                      </a:pPr>
                      <a:r>
                        <a:rPr lang="en-US" sz="2300" dirty="0" smtClean="0">
                          <a:effectLst/>
                          <a:latin typeface="Cambria"/>
                          <a:ea typeface="ＭＳ 明朝"/>
                          <a:cs typeface="Times New Roman"/>
                        </a:rPr>
                        <a:t>Approx. DD</a:t>
                      </a:r>
                    </a:p>
                    <a:p>
                      <a:pPr marL="0" marR="0" algn="ctr">
                        <a:spcBef>
                          <a:spcPts val="0"/>
                        </a:spcBef>
                        <a:spcAft>
                          <a:spcPts val="0"/>
                        </a:spcAft>
                      </a:pPr>
                      <a:r>
                        <a:rPr lang="en-US" sz="2300" dirty="0" smtClean="0">
                          <a:effectLst/>
                          <a:latin typeface="Cambria"/>
                          <a:ea typeface="ＭＳ 明朝"/>
                          <a:cs typeface="Times New Roman"/>
                        </a:rPr>
                        <a:t>(1.58%)</a:t>
                      </a:r>
                      <a:endParaRPr lang="en-US" sz="2300" dirty="0">
                        <a:effectLst/>
                        <a:latin typeface="Cambria"/>
                        <a:ea typeface="ＭＳ 明朝"/>
                        <a:cs typeface="Times New Roman"/>
                      </a:endParaRPr>
                    </a:p>
                  </a:txBody>
                  <a:tcPr marL="68580" marR="68580" marT="0" marB="0" anchor="ctr"/>
                </a:tc>
                <a:tc>
                  <a:txBody>
                    <a:bodyPr/>
                    <a:lstStyle/>
                    <a:p>
                      <a:pPr marL="0" marR="0" algn="ctr">
                        <a:spcBef>
                          <a:spcPts val="0"/>
                        </a:spcBef>
                        <a:spcAft>
                          <a:spcPts val="0"/>
                        </a:spcAft>
                      </a:pPr>
                      <a:r>
                        <a:rPr lang="en-US" sz="2500" dirty="0">
                          <a:effectLst/>
                          <a:latin typeface="Calibri"/>
                          <a:ea typeface="ＭＳ 明朝"/>
                          <a:cs typeface="Calibri"/>
                        </a:rPr>
                        <a:t>5729</a:t>
                      </a:r>
                      <a:endParaRPr lang="en-US" sz="2500" dirty="0">
                        <a:effectLst/>
                        <a:latin typeface="Cambria"/>
                        <a:ea typeface="ＭＳ 明朝"/>
                        <a:cs typeface="Times New Roman"/>
                      </a:endParaRPr>
                    </a:p>
                  </a:txBody>
                  <a:tcPr marL="68580" marR="68580" marT="0" marB="0" anchor="ctr"/>
                </a:tc>
                <a:tc>
                  <a:txBody>
                    <a:bodyPr/>
                    <a:lstStyle/>
                    <a:p>
                      <a:pPr marL="0" marR="0" algn="ctr">
                        <a:spcBef>
                          <a:spcPts val="0"/>
                        </a:spcBef>
                        <a:spcAft>
                          <a:spcPts val="0"/>
                        </a:spcAft>
                      </a:pPr>
                      <a:r>
                        <a:rPr lang="en-US" sz="2500" dirty="0">
                          <a:effectLst/>
                          <a:latin typeface="Calibri"/>
                          <a:ea typeface="ＭＳ 明朝"/>
                          <a:cs typeface="Calibri"/>
                        </a:rPr>
                        <a:t>16,521</a:t>
                      </a:r>
                      <a:endParaRPr lang="en-US" sz="2500" dirty="0">
                        <a:effectLst/>
                        <a:latin typeface="Cambria"/>
                        <a:ea typeface="ＭＳ 明朝"/>
                        <a:cs typeface="Times New Roman"/>
                      </a:endParaRPr>
                    </a:p>
                  </a:txBody>
                  <a:tcPr marL="68580" marR="68580" marT="0" marB="0" anchor="ctr"/>
                </a:tc>
                <a:tc>
                  <a:txBody>
                    <a:bodyPr/>
                    <a:lstStyle/>
                    <a:p>
                      <a:pPr marL="0" marR="0" algn="ctr">
                        <a:spcBef>
                          <a:spcPts val="0"/>
                        </a:spcBef>
                        <a:spcAft>
                          <a:spcPts val="0"/>
                        </a:spcAft>
                      </a:pPr>
                      <a:r>
                        <a:rPr lang="en-US" sz="2500" dirty="0">
                          <a:effectLst/>
                          <a:latin typeface="Calibri"/>
                          <a:ea typeface="ＭＳ 明朝"/>
                          <a:cs typeface="Calibri"/>
                        </a:rPr>
                        <a:t>59,209</a:t>
                      </a:r>
                      <a:endParaRPr lang="en-US" sz="2500" dirty="0">
                        <a:effectLst/>
                        <a:latin typeface="Cambria"/>
                        <a:ea typeface="ＭＳ 明朝"/>
                        <a:cs typeface="Times New Roman"/>
                      </a:endParaRPr>
                    </a:p>
                  </a:txBody>
                  <a:tcPr marL="68580" marR="68580" marT="0" marB="0" anchor="ctr"/>
                </a:tc>
                <a:tc>
                  <a:txBody>
                    <a:bodyPr/>
                    <a:lstStyle/>
                    <a:p>
                      <a:pPr marL="0" marR="0" algn="ctr">
                        <a:spcBef>
                          <a:spcPts val="0"/>
                        </a:spcBef>
                        <a:spcAft>
                          <a:spcPts val="0"/>
                        </a:spcAft>
                      </a:pPr>
                      <a:r>
                        <a:rPr lang="en-US" sz="2500" dirty="0">
                          <a:effectLst/>
                          <a:latin typeface="Calibri"/>
                          <a:ea typeface="ＭＳ 明朝"/>
                          <a:cs typeface="Calibri"/>
                        </a:rPr>
                        <a:t>14,038</a:t>
                      </a:r>
                      <a:endParaRPr lang="en-US" sz="2500" dirty="0">
                        <a:effectLst/>
                        <a:latin typeface="Cambria"/>
                        <a:ea typeface="ＭＳ 明朝"/>
                        <a:cs typeface="Times New Roman"/>
                      </a:endParaRPr>
                    </a:p>
                  </a:txBody>
                  <a:tcPr marL="68580" marR="68580" marT="0" marB="0" anchor="ctr"/>
                </a:tc>
              </a:tr>
            </a:tbl>
          </a:graphicData>
        </a:graphic>
      </p:graphicFrame>
      <p:grpSp>
        <p:nvGrpSpPr>
          <p:cNvPr id="3" name="Group 2"/>
          <p:cNvGrpSpPr/>
          <p:nvPr/>
        </p:nvGrpSpPr>
        <p:grpSpPr>
          <a:xfrm>
            <a:off x="2021751" y="4702019"/>
            <a:ext cx="6143190" cy="690221"/>
            <a:chOff x="1961440" y="5541090"/>
            <a:chExt cx="6143190" cy="690221"/>
          </a:xfrm>
        </p:grpSpPr>
        <p:pic>
          <p:nvPicPr>
            <p:cNvPr id="5" name="Picture 1" descr="baby-blue"/>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961440" y="5541091"/>
              <a:ext cx="673106" cy="682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4" descr="early-childhood-blue"/>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2766523" y="5541091"/>
              <a:ext cx="673105" cy="682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7" descr="school-reddish"/>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3503305" y="5541090"/>
              <a:ext cx="673105" cy="682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0" descr="transition-pink"/>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4307031" y="5559495"/>
              <a:ext cx="654944" cy="6636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3" descr="adult--gold"/>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5824172" y="5541090"/>
              <a:ext cx="690220" cy="690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6" descr="old-gold"/>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7449687" y="5559495"/>
              <a:ext cx="654943" cy="663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3" descr="adult--gold"/>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6498126" y="5541091"/>
              <a:ext cx="690220" cy="690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3" descr="adult--gold"/>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5133952" y="5541091"/>
              <a:ext cx="690219" cy="69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3" name="Content Placeholder 4"/>
          <p:cNvPicPr>
            <a:picLocks noChangeAspect="1"/>
          </p:cNvPicPr>
          <p:nvPr/>
        </p:nvPicPr>
        <p:blipFill>
          <a:blip r:embed="rId9" cstate="email">
            <a:extLst>
              <a:ext uri="{28A0092B-C50C-407E-A947-70E740481C1C}">
                <a14:useLocalDpi xmlns:a14="http://schemas.microsoft.com/office/drawing/2010/main"/>
              </a:ext>
            </a:extLst>
          </a:blip>
          <a:srcRect l="-1622" r="-1622"/>
          <a:stretch>
            <a:fillRect/>
          </a:stretch>
        </p:blipFill>
        <p:spPr>
          <a:xfrm>
            <a:off x="259762" y="5021744"/>
            <a:ext cx="1348875" cy="1661074"/>
          </a:xfrm>
          <a:prstGeom prst="rect">
            <a:avLst/>
          </a:prstGeom>
          <a:ln>
            <a:solidFill>
              <a:srgbClr val="000000"/>
            </a:solidFill>
          </a:ln>
        </p:spPr>
      </p:pic>
    </p:spTree>
    <p:extLst>
      <p:ext uri="{BB962C8B-B14F-4D97-AF65-F5344CB8AC3E}">
        <p14:creationId xmlns:p14="http://schemas.microsoft.com/office/powerpoint/2010/main" val="8169958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109" y="0"/>
            <a:ext cx="8534628" cy="1215255"/>
          </a:xfrm>
        </p:spPr>
        <p:txBody>
          <a:bodyPr>
            <a:normAutofit fontScale="90000"/>
          </a:bodyPr>
          <a:lstStyle/>
          <a:p>
            <a:pPr algn="ctr">
              <a:lnSpc>
                <a:spcPct val="100000"/>
              </a:lnSpc>
              <a:spcAft>
                <a:spcPts val="600"/>
              </a:spcAft>
            </a:pPr>
            <a:r>
              <a:rPr lang="en-US" dirty="0" smtClean="0"/>
              <a:t>Life Experiences and </a:t>
            </a:r>
            <a:br>
              <a:rPr lang="en-US" dirty="0" smtClean="0"/>
            </a:br>
            <a:r>
              <a:rPr lang="en-US" dirty="0" smtClean="0"/>
              <a:t>Life Transitions</a:t>
            </a:r>
            <a:endParaRPr lang="en-US" dirty="0"/>
          </a:p>
        </p:txBody>
      </p:sp>
      <p:grpSp>
        <p:nvGrpSpPr>
          <p:cNvPr id="4" name="Group 3"/>
          <p:cNvGrpSpPr/>
          <p:nvPr/>
        </p:nvGrpSpPr>
        <p:grpSpPr>
          <a:xfrm>
            <a:off x="1605845" y="1958622"/>
            <a:ext cx="5195710" cy="3266271"/>
            <a:chOff x="1255782" y="1133905"/>
            <a:chExt cx="4862484" cy="2998130"/>
          </a:xfrm>
        </p:grpSpPr>
        <p:pic>
          <p:nvPicPr>
            <p:cNvPr id="6" name="Picture 1" descr="baby-blu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5782" y="3376196"/>
              <a:ext cx="541427" cy="59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descr="early-childhood-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77419" y="3044757"/>
              <a:ext cx="541427" cy="59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school-reddish"/>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80931" y="2711778"/>
              <a:ext cx="541427" cy="590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0" descr="transition-pink"/>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61976" y="2402975"/>
              <a:ext cx="547694" cy="598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3" descr="adult--gold"/>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11290" y="1770086"/>
              <a:ext cx="587799" cy="636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6" descr="old-gold"/>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274937" y="1133905"/>
              <a:ext cx="576519" cy="629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2" name="Straight Arrow Connector 29"/>
            <p:cNvCxnSpPr>
              <a:cxnSpLocks noChangeShapeType="1"/>
            </p:cNvCxnSpPr>
            <p:nvPr/>
          </p:nvCxnSpPr>
          <p:spPr bwMode="auto">
            <a:xfrm flipV="1">
              <a:off x="1454127" y="1602792"/>
              <a:ext cx="4664139" cy="2529243"/>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pic>
          <p:nvPicPr>
            <p:cNvPr id="13" name="Picture 13" descr="adult--gold"/>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87231" y="1479837"/>
              <a:ext cx="587799" cy="636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descr="adult--gold"/>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94444" y="2071932"/>
              <a:ext cx="587799" cy="636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16" name="Straight Arrow Connector 15"/>
          <p:cNvCxnSpPr/>
          <p:nvPr/>
        </p:nvCxnSpPr>
        <p:spPr>
          <a:xfrm flipH="1" flipV="1">
            <a:off x="2168183" y="5012660"/>
            <a:ext cx="552319" cy="5590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2822039" y="4648200"/>
            <a:ext cx="565941"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flipV="1">
            <a:off x="3692595" y="4207807"/>
            <a:ext cx="347073" cy="3560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0800000">
            <a:off x="6010205" y="2905197"/>
            <a:ext cx="904240" cy="8201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5258570" y="3357145"/>
            <a:ext cx="1181972" cy="11368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275341" y="5602111"/>
            <a:ext cx="999001" cy="461665"/>
          </a:xfrm>
          <a:prstGeom prst="rect">
            <a:avLst/>
          </a:prstGeom>
          <a:noFill/>
          <a:ln>
            <a:solidFill>
              <a:schemeClr val="tx1"/>
            </a:solidFill>
          </a:ln>
        </p:spPr>
        <p:txBody>
          <a:bodyPr wrap="square" rtlCol="0">
            <a:spAutoFit/>
          </a:bodyPr>
          <a:lstStyle/>
          <a:p>
            <a:pPr algn="ctr" defTabSz="914400"/>
            <a:r>
              <a:rPr lang="en-US" sz="1200" b="1" dirty="0" smtClean="0">
                <a:solidFill>
                  <a:prstClr val="black"/>
                </a:solidFill>
              </a:rPr>
              <a:t>Getting New Diagnosis</a:t>
            </a:r>
            <a:endParaRPr lang="en-US" sz="1200" b="1" dirty="0">
              <a:solidFill>
                <a:prstClr val="black"/>
              </a:solidFill>
            </a:endParaRPr>
          </a:p>
        </p:txBody>
      </p:sp>
      <p:sp>
        <p:nvSpPr>
          <p:cNvPr id="28" name="TextBox 27"/>
          <p:cNvSpPr txBox="1"/>
          <p:nvPr/>
        </p:nvSpPr>
        <p:spPr>
          <a:xfrm>
            <a:off x="6625511" y="3763552"/>
            <a:ext cx="1243914" cy="461665"/>
          </a:xfrm>
          <a:prstGeom prst="rect">
            <a:avLst/>
          </a:prstGeom>
          <a:noFill/>
          <a:ln>
            <a:solidFill>
              <a:schemeClr val="tx1"/>
            </a:solidFill>
          </a:ln>
        </p:spPr>
        <p:txBody>
          <a:bodyPr wrap="square" rtlCol="0">
            <a:spAutoFit/>
          </a:bodyPr>
          <a:lstStyle/>
          <a:p>
            <a:pPr algn="ctr" defTabSz="914400"/>
            <a:r>
              <a:rPr lang="en-US" sz="1200" b="1" dirty="0" smtClean="0">
                <a:solidFill>
                  <a:prstClr val="black"/>
                </a:solidFill>
              </a:rPr>
              <a:t>Parents Turn 65 </a:t>
            </a:r>
          </a:p>
          <a:p>
            <a:pPr algn="ctr" defTabSz="914400"/>
            <a:r>
              <a:rPr lang="en-US" sz="1200" b="1" dirty="0" smtClean="0">
                <a:solidFill>
                  <a:prstClr val="black"/>
                </a:solidFill>
              </a:rPr>
              <a:t>Medicare &amp; SSDI</a:t>
            </a:r>
            <a:endParaRPr lang="en-US" sz="1200" b="1" dirty="0">
              <a:solidFill>
                <a:prstClr val="black"/>
              </a:solidFill>
            </a:endParaRPr>
          </a:p>
        </p:txBody>
      </p:sp>
      <p:sp>
        <p:nvSpPr>
          <p:cNvPr id="29" name="TextBox 28"/>
          <p:cNvSpPr txBox="1"/>
          <p:nvPr/>
        </p:nvSpPr>
        <p:spPr>
          <a:xfrm>
            <a:off x="3400401" y="5207000"/>
            <a:ext cx="1112332" cy="646331"/>
          </a:xfrm>
          <a:prstGeom prst="rect">
            <a:avLst/>
          </a:prstGeom>
          <a:noFill/>
          <a:ln>
            <a:solidFill>
              <a:schemeClr val="tx1"/>
            </a:solidFill>
          </a:ln>
        </p:spPr>
        <p:txBody>
          <a:bodyPr wrap="square" rtlCol="0">
            <a:spAutoFit/>
          </a:bodyPr>
          <a:lstStyle/>
          <a:p>
            <a:pPr algn="ctr" defTabSz="914400"/>
            <a:r>
              <a:rPr lang="en-US" sz="1200" b="1" dirty="0" smtClean="0">
                <a:solidFill>
                  <a:prstClr val="black"/>
                </a:solidFill>
              </a:rPr>
              <a:t>Leaving Early Childhood/ enter school </a:t>
            </a:r>
            <a:endParaRPr lang="en-US" sz="1200" b="1" dirty="0">
              <a:solidFill>
                <a:prstClr val="black"/>
              </a:solidFill>
            </a:endParaRPr>
          </a:p>
        </p:txBody>
      </p:sp>
      <p:cxnSp>
        <p:nvCxnSpPr>
          <p:cNvPr id="37" name="Straight Arrow Connector 36"/>
          <p:cNvCxnSpPr/>
          <p:nvPr/>
        </p:nvCxnSpPr>
        <p:spPr>
          <a:xfrm flipH="1" flipV="1">
            <a:off x="4272844" y="3855029"/>
            <a:ext cx="914400" cy="8156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3773454" y="4579541"/>
            <a:ext cx="839167" cy="461665"/>
          </a:xfrm>
          <a:prstGeom prst="rect">
            <a:avLst/>
          </a:prstGeom>
          <a:noFill/>
          <a:ln>
            <a:solidFill>
              <a:schemeClr val="tx1"/>
            </a:solidFill>
          </a:ln>
        </p:spPr>
        <p:txBody>
          <a:bodyPr wrap="square" rtlCol="0">
            <a:spAutoFit/>
          </a:bodyPr>
          <a:lstStyle/>
          <a:p>
            <a:pPr algn="ctr" defTabSz="914400"/>
            <a:r>
              <a:rPr lang="en-US" sz="1200" b="1" dirty="0" smtClean="0">
                <a:solidFill>
                  <a:prstClr val="black"/>
                </a:solidFill>
              </a:rPr>
              <a:t>Transition planning</a:t>
            </a:r>
            <a:endParaRPr lang="en-US" sz="1200" b="1" dirty="0">
              <a:solidFill>
                <a:prstClr val="black"/>
              </a:solidFill>
            </a:endParaRPr>
          </a:p>
        </p:txBody>
      </p:sp>
      <p:sp>
        <p:nvSpPr>
          <p:cNvPr id="41" name="TextBox 40"/>
          <p:cNvSpPr txBox="1"/>
          <p:nvPr/>
        </p:nvSpPr>
        <p:spPr>
          <a:xfrm>
            <a:off x="6011456" y="4487333"/>
            <a:ext cx="908633" cy="461665"/>
          </a:xfrm>
          <a:prstGeom prst="rect">
            <a:avLst/>
          </a:prstGeom>
          <a:noFill/>
          <a:ln>
            <a:solidFill>
              <a:schemeClr val="tx1"/>
            </a:solidFill>
          </a:ln>
        </p:spPr>
        <p:txBody>
          <a:bodyPr wrap="square" rtlCol="0">
            <a:spAutoFit/>
          </a:bodyPr>
          <a:lstStyle/>
          <a:p>
            <a:pPr algn="ctr" defTabSz="914400"/>
            <a:r>
              <a:rPr lang="en-US" sz="1200" b="1" dirty="0" smtClean="0">
                <a:solidFill>
                  <a:prstClr val="black"/>
                </a:solidFill>
              </a:rPr>
              <a:t>Living Adult Life</a:t>
            </a:r>
            <a:endParaRPr lang="en-US" sz="1200" b="1" dirty="0">
              <a:solidFill>
                <a:prstClr val="black"/>
              </a:solidFill>
            </a:endParaRPr>
          </a:p>
        </p:txBody>
      </p:sp>
      <p:sp>
        <p:nvSpPr>
          <p:cNvPr id="42" name="TextBox 41"/>
          <p:cNvSpPr txBox="1"/>
          <p:nvPr/>
        </p:nvSpPr>
        <p:spPr>
          <a:xfrm>
            <a:off x="7177165" y="2867782"/>
            <a:ext cx="1418760" cy="646331"/>
          </a:xfrm>
          <a:prstGeom prst="rect">
            <a:avLst/>
          </a:prstGeom>
          <a:noFill/>
          <a:ln>
            <a:solidFill>
              <a:schemeClr val="tx1"/>
            </a:solidFill>
          </a:ln>
        </p:spPr>
        <p:txBody>
          <a:bodyPr wrap="square" rtlCol="0">
            <a:spAutoFit/>
          </a:bodyPr>
          <a:lstStyle/>
          <a:p>
            <a:pPr algn="ctr" defTabSz="914400"/>
            <a:r>
              <a:rPr lang="en-US" sz="1200" b="1" dirty="0" smtClean="0">
                <a:solidFill>
                  <a:prstClr val="black"/>
                </a:solidFill>
              </a:rPr>
              <a:t>My parents have passed away, what do I do?</a:t>
            </a:r>
            <a:endParaRPr lang="en-US" sz="1200" b="1" dirty="0">
              <a:solidFill>
                <a:prstClr val="black"/>
              </a:solidFill>
            </a:endParaRPr>
          </a:p>
        </p:txBody>
      </p:sp>
      <p:cxnSp>
        <p:nvCxnSpPr>
          <p:cNvPr id="43" name="Straight Arrow Connector 42"/>
          <p:cNvCxnSpPr/>
          <p:nvPr/>
        </p:nvCxnSpPr>
        <p:spPr>
          <a:xfrm rot="16200000" flipV="1">
            <a:off x="6585643" y="2558357"/>
            <a:ext cx="581656" cy="5731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0" name="Picture 29"/>
          <p:cNvPicPr/>
          <p:nvPr/>
        </p:nvPicPr>
        <p:blipFill>
          <a:blip r:embed="rId9" cstate="email">
            <a:extLst>
              <a:ext uri="{28A0092B-C50C-407E-A947-70E740481C1C}">
                <a14:useLocalDpi xmlns:a14="http://schemas.microsoft.com/office/drawing/2010/main"/>
              </a:ext>
            </a:extLst>
          </a:blip>
          <a:srcRect/>
          <a:stretch>
            <a:fillRect/>
          </a:stretch>
        </p:blipFill>
        <p:spPr bwMode="auto">
          <a:xfrm>
            <a:off x="172301" y="5079466"/>
            <a:ext cx="1285255" cy="1636004"/>
          </a:xfrm>
          <a:prstGeom prst="rect">
            <a:avLst/>
          </a:prstGeom>
          <a:noFill/>
          <a:ln>
            <a:solidFill>
              <a:sysClr val="windowText" lastClr="000000"/>
            </a:solidFill>
          </a:ln>
        </p:spPr>
      </p:pic>
      <p:sp>
        <p:nvSpPr>
          <p:cNvPr id="19" name="TextBox 18"/>
          <p:cNvSpPr txBox="1"/>
          <p:nvPr/>
        </p:nvSpPr>
        <p:spPr>
          <a:xfrm>
            <a:off x="4880463" y="4656318"/>
            <a:ext cx="963526" cy="830997"/>
          </a:xfrm>
          <a:prstGeom prst="rect">
            <a:avLst/>
          </a:prstGeom>
          <a:noFill/>
          <a:ln>
            <a:solidFill>
              <a:schemeClr val="tx1"/>
            </a:solidFill>
          </a:ln>
        </p:spPr>
        <p:txBody>
          <a:bodyPr wrap="square" rtlCol="0">
            <a:spAutoFit/>
          </a:bodyPr>
          <a:lstStyle/>
          <a:p>
            <a:r>
              <a:rPr lang="en-US" sz="1200" b="1" dirty="0" smtClean="0"/>
              <a:t>Turning 18. Leaving school at 18 or 21</a:t>
            </a:r>
            <a:endParaRPr lang="en-US" sz="1200" b="1" dirty="0"/>
          </a:p>
        </p:txBody>
      </p:sp>
      <p:cxnSp>
        <p:nvCxnSpPr>
          <p:cNvPr id="54" name="Straight Arrow Connector 53"/>
          <p:cNvCxnSpPr/>
          <p:nvPr/>
        </p:nvCxnSpPr>
        <p:spPr>
          <a:xfrm rot="10800000">
            <a:off x="4619970" y="3705840"/>
            <a:ext cx="1349031" cy="3299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16200000" flipV="1">
            <a:off x="5384415" y="3465304"/>
            <a:ext cx="993363" cy="1193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30603" y="1214856"/>
            <a:ext cx="2269406" cy="723275"/>
          </a:xfrm>
          <a:prstGeom prst="rect">
            <a:avLst/>
          </a:prstGeom>
        </p:spPr>
        <p:txBody>
          <a:bodyPr wrap="square">
            <a:spAutoFit/>
          </a:bodyPr>
          <a:lstStyle/>
          <a:p>
            <a:pPr defTabSz="914400">
              <a:spcAft>
                <a:spcPts val="600"/>
              </a:spcAft>
            </a:pPr>
            <a:r>
              <a:rPr lang="en-US" dirty="0" smtClean="0">
                <a:solidFill>
                  <a:prstClr val="black"/>
                </a:solidFill>
              </a:rPr>
              <a:t>Chores </a:t>
            </a:r>
            <a:r>
              <a:rPr lang="en-US" dirty="0">
                <a:solidFill>
                  <a:prstClr val="black"/>
                </a:solidFill>
              </a:rPr>
              <a:t>and </a:t>
            </a:r>
            <a:r>
              <a:rPr lang="en-US" dirty="0" smtClean="0">
                <a:solidFill>
                  <a:prstClr val="black"/>
                </a:solidFill>
              </a:rPr>
              <a:t>allowance</a:t>
            </a:r>
          </a:p>
          <a:p>
            <a:pPr defTabSz="914400">
              <a:spcAft>
                <a:spcPts val="600"/>
              </a:spcAft>
            </a:pPr>
            <a:r>
              <a:rPr lang="en-US" i="1" dirty="0">
                <a:solidFill>
                  <a:prstClr val="black"/>
                </a:solidFill>
              </a:rPr>
              <a:t>  </a:t>
            </a:r>
            <a:r>
              <a:rPr lang="en-US" i="1" dirty="0" smtClean="0">
                <a:solidFill>
                  <a:prstClr val="black"/>
                </a:solidFill>
              </a:rPr>
              <a:t> </a:t>
            </a:r>
          </a:p>
        </p:txBody>
      </p:sp>
      <p:sp>
        <p:nvSpPr>
          <p:cNvPr id="32" name="TextBox 31"/>
          <p:cNvSpPr txBox="1"/>
          <p:nvPr/>
        </p:nvSpPr>
        <p:spPr>
          <a:xfrm>
            <a:off x="247621" y="3512374"/>
            <a:ext cx="2338125" cy="369332"/>
          </a:xfrm>
          <a:prstGeom prst="rect">
            <a:avLst/>
          </a:prstGeom>
          <a:noFill/>
        </p:spPr>
        <p:txBody>
          <a:bodyPr wrap="none" rtlCol="0">
            <a:spAutoFit/>
          </a:bodyPr>
          <a:lstStyle/>
          <a:p>
            <a:r>
              <a:rPr lang="en-US" dirty="0" smtClean="0">
                <a:solidFill>
                  <a:prstClr val="black"/>
                </a:solidFill>
              </a:rPr>
              <a:t>Scouts, 4H, faith groups</a:t>
            </a:r>
            <a:endParaRPr lang="en-US" dirty="0"/>
          </a:p>
        </p:txBody>
      </p:sp>
      <p:sp>
        <p:nvSpPr>
          <p:cNvPr id="33" name="TextBox 32"/>
          <p:cNvSpPr txBox="1"/>
          <p:nvPr/>
        </p:nvSpPr>
        <p:spPr>
          <a:xfrm>
            <a:off x="402354" y="2321232"/>
            <a:ext cx="2922491" cy="369332"/>
          </a:xfrm>
          <a:prstGeom prst="rect">
            <a:avLst/>
          </a:prstGeom>
          <a:noFill/>
        </p:spPr>
        <p:txBody>
          <a:bodyPr wrap="none" rtlCol="0">
            <a:spAutoFit/>
          </a:bodyPr>
          <a:lstStyle/>
          <a:p>
            <a:r>
              <a:rPr lang="en-US" i="1" dirty="0" smtClean="0">
                <a:solidFill>
                  <a:prstClr val="black"/>
                </a:solidFill>
              </a:rPr>
              <a:t>Playing sports or an instrument</a:t>
            </a:r>
            <a:endParaRPr lang="en-US" dirty="0"/>
          </a:p>
        </p:txBody>
      </p:sp>
      <p:sp>
        <p:nvSpPr>
          <p:cNvPr id="34" name="TextBox 33"/>
          <p:cNvSpPr txBox="1"/>
          <p:nvPr/>
        </p:nvSpPr>
        <p:spPr>
          <a:xfrm>
            <a:off x="3212713" y="1951104"/>
            <a:ext cx="1691385" cy="369332"/>
          </a:xfrm>
          <a:prstGeom prst="rect">
            <a:avLst/>
          </a:prstGeom>
          <a:noFill/>
        </p:spPr>
        <p:txBody>
          <a:bodyPr wrap="none" rtlCol="0">
            <a:spAutoFit/>
          </a:bodyPr>
          <a:lstStyle/>
          <a:p>
            <a:r>
              <a:rPr lang="en-US" i="1" dirty="0" smtClean="0">
                <a:solidFill>
                  <a:prstClr val="black"/>
                </a:solidFill>
              </a:rPr>
              <a:t>Making Mistakes</a:t>
            </a:r>
            <a:endParaRPr lang="en-US" dirty="0"/>
          </a:p>
        </p:txBody>
      </p:sp>
      <p:sp>
        <p:nvSpPr>
          <p:cNvPr id="35" name="TextBox 34"/>
          <p:cNvSpPr txBox="1"/>
          <p:nvPr/>
        </p:nvSpPr>
        <p:spPr>
          <a:xfrm>
            <a:off x="868839" y="1655812"/>
            <a:ext cx="2056122" cy="369332"/>
          </a:xfrm>
          <a:prstGeom prst="rect">
            <a:avLst/>
          </a:prstGeom>
          <a:noFill/>
        </p:spPr>
        <p:txBody>
          <a:bodyPr wrap="none" rtlCol="0">
            <a:spAutoFit/>
          </a:bodyPr>
          <a:lstStyle/>
          <a:p>
            <a:r>
              <a:rPr lang="en-US" dirty="0" smtClean="0">
                <a:solidFill>
                  <a:prstClr val="black"/>
                </a:solidFill>
              </a:rPr>
              <a:t>Learning to say “no”</a:t>
            </a:r>
            <a:endParaRPr lang="en-US" dirty="0"/>
          </a:p>
        </p:txBody>
      </p:sp>
      <p:sp>
        <p:nvSpPr>
          <p:cNvPr id="36" name="TextBox 35"/>
          <p:cNvSpPr txBox="1"/>
          <p:nvPr/>
        </p:nvSpPr>
        <p:spPr>
          <a:xfrm>
            <a:off x="917207" y="2889373"/>
            <a:ext cx="2685369" cy="369332"/>
          </a:xfrm>
          <a:prstGeom prst="rect">
            <a:avLst/>
          </a:prstGeom>
          <a:noFill/>
        </p:spPr>
        <p:txBody>
          <a:bodyPr wrap="none" rtlCol="0">
            <a:spAutoFit/>
          </a:bodyPr>
          <a:lstStyle/>
          <a:p>
            <a:r>
              <a:rPr lang="en-US" i="1" dirty="0" smtClean="0">
                <a:solidFill>
                  <a:prstClr val="black"/>
                </a:solidFill>
              </a:rPr>
              <a:t>Birthday parties with friends </a:t>
            </a:r>
            <a:endParaRPr lang="en-US" dirty="0"/>
          </a:p>
        </p:txBody>
      </p:sp>
      <p:sp>
        <p:nvSpPr>
          <p:cNvPr id="39" name="TextBox 38"/>
          <p:cNvSpPr txBox="1"/>
          <p:nvPr/>
        </p:nvSpPr>
        <p:spPr>
          <a:xfrm>
            <a:off x="4196798" y="1411566"/>
            <a:ext cx="2453384" cy="369332"/>
          </a:xfrm>
          <a:prstGeom prst="rect">
            <a:avLst/>
          </a:prstGeom>
          <a:noFill/>
        </p:spPr>
        <p:txBody>
          <a:bodyPr wrap="square" rtlCol="0">
            <a:spAutoFit/>
          </a:bodyPr>
          <a:lstStyle/>
          <a:p>
            <a:r>
              <a:rPr lang="en-US" i="1" dirty="0" smtClean="0">
                <a:solidFill>
                  <a:prstClr val="black"/>
                </a:solidFill>
              </a:rPr>
              <a:t>Summer jobs, babysitting </a:t>
            </a:r>
            <a:endParaRPr lang="en-US" dirty="0"/>
          </a:p>
        </p:txBody>
      </p:sp>
      <p:sp>
        <p:nvSpPr>
          <p:cNvPr id="40" name="TextBox 39"/>
          <p:cNvSpPr txBox="1"/>
          <p:nvPr/>
        </p:nvSpPr>
        <p:spPr>
          <a:xfrm>
            <a:off x="3045155" y="6223001"/>
            <a:ext cx="6098845" cy="461665"/>
          </a:xfrm>
          <a:prstGeom prst="rect">
            <a:avLst/>
          </a:prstGeom>
          <a:noFill/>
        </p:spPr>
        <p:txBody>
          <a:bodyPr wrap="square" rtlCol="0">
            <a:spAutoFit/>
          </a:bodyPr>
          <a:lstStyle/>
          <a:p>
            <a:r>
              <a:rPr lang="en-US" sz="2400" b="1" dirty="0" smtClean="0">
                <a:solidFill>
                  <a:prstClr val="black"/>
                </a:solidFill>
              </a:rPr>
              <a:t>“Anticipatory Guidance for Life Experiences”</a:t>
            </a:r>
            <a:endParaRPr lang="en-US" sz="2400" b="1" dirty="0"/>
          </a:p>
        </p:txBody>
      </p:sp>
    </p:spTree>
    <p:extLst>
      <p:ext uri="{BB962C8B-B14F-4D97-AF65-F5344CB8AC3E}">
        <p14:creationId xmlns:p14="http://schemas.microsoft.com/office/powerpoint/2010/main" val="7350738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399" y="295199"/>
            <a:ext cx="7715303" cy="672206"/>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dirty="0" smtClean="0">
                <a:solidFill>
                  <a:srgbClr val="7030A0"/>
                </a:solidFill>
                <a:latin typeface="Georgia" panose="02040502050405020303" pitchFamily="18" charset="0"/>
              </a:rPr>
              <a:t>Life Experiences = Life Outcomes</a:t>
            </a:r>
            <a:endParaRPr lang="en-US" sz="3600" dirty="0">
              <a:solidFill>
                <a:srgbClr val="7030A0"/>
              </a:solidFill>
              <a:latin typeface="Georgia" panose="02040502050405020303" pitchFamily="18" charset="0"/>
            </a:endParaRPr>
          </a:p>
        </p:txBody>
      </p:sp>
      <p:cxnSp>
        <p:nvCxnSpPr>
          <p:cNvPr id="3" name="Straight Arrow Connector 2"/>
          <p:cNvCxnSpPr/>
          <p:nvPr/>
        </p:nvCxnSpPr>
        <p:spPr>
          <a:xfrm flipV="1">
            <a:off x="362125" y="1695221"/>
            <a:ext cx="5457461" cy="3465540"/>
          </a:xfrm>
          <a:prstGeom prst="straightConnector1">
            <a:avLst/>
          </a:prstGeom>
          <a:noFill/>
          <a:ln w="57150" cap="flat" cmpd="sng" algn="ctr">
            <a:solidFill>
              <a:sysClr val="windowText" lastClr="000000"/>
            </a:solidFill>
            <a:prstDash val="solid"/>
            <a:tailEnd type="arrow"/>
          </a:ln>
          <a:effectLst/>
        </p:spPr>
      </p:cxnSp>
      <p:sp>
        <p:nvSpPr>
          <p:cNvPr id="6" name="Rounded Rectangle 5"/>
          <p:cNvSpPr/>
          <p:nvPr/>
        </p:nvSpPr>
        <p:spPr>
          <a:xfrm>
            <a:off x="5960409" y="3929686"/>
            <a:ext cx="2694654" cy="1630517"/>
          </a:xfrm>
          <a:prstGeom prst="roundRect">
            <a:avLst/>
          </a:prstGeom>
          <a:noFill/>
          <a:ln w="25400" cap="flat" cmpd="sng" algn="ctr">
            <a:solidFill>
              <a:srgbClr val="C0504D"/>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fontAlgn="auto">
              <a:spcBef>
                <a:spcPts val="0"/>
              </a:spcBef>
              <a:spcAft>
                <a:spcPts val="0"/>
              </a:spcAft>
              <a:defRPr/>
            </a:pPr>
            <a:endParaRPr lang="en-US" kern="0" dirty="0">
              <a:solidFill>
                <a:prstClr val="black"/>
              </a:solidFill>
              <a:latin typeface="Calibri" panose="020F0502020204030204"/>
              <a:cs typeface="+mn-cs"/>
            </a:endParaRPr>
          </a:p>
          <a:p>
            <a:pPr fontAlgn="auto">
              <a:spcBef>
                <a:spcPts val="0"/>
              </a:spcBef>
              <a:spcAft>
                <a:spcPts val="0"/>
              </a:spcAft>
              <a:defRPr/>
            </a:pPr>
            <a:endParaRPr lang="en-US" kern="0" dirty="0">
              <a:solidFill>
                <a:prstClr val="black"/>
              </a:solidFill>
              <a:latin typeface="Calibri" panose="020F0502020204030204"/>
              <a:cs typeface="+mn-cs"/>
            </a:endParaRPr>
          </a:p>
          <a:p>
            <a:pPr fontAlgn="auto">
              <a:spcBef>
                <a:spcPts val="0"/>
              </a:spcBef>
              <a:spcAft>
                <a:spcPts val="0"/>
              </a:spcAft>
              <a:defRPr/>
            </a:pPr>
            <a:endParaRPr lang="en-US" kern="0" dirty="0">
              <a:solidFill>
                <a:prstClr val="black"/>
              </a:solidFill>
              <a:latin typeface="Calibri" panose="020F0502020204030204"/>
              <a:cs typeface="+mn-cs"/>
            </a:endParaRPr>
          </a:p>
          <a:p>
            <a:pPr fontAlgn="auto">
              <a:spcBef>
                <a:spcPts val="0"/>
              </a:spcBef>
              <a:spcAft>
                <a:spcPts val="0"/>
              </a:spcAft>
              <a:defRPr/>
            </a:pPr>
            <a:endParaRPr lang="en-US" sz="1200" kern="0" dirty="0">
              <a:solidFill>
                <a:prstClr val="black"/>
              </a:solidFill>
              <a:latin typeface="Calibri" panose="020F0502020204030204"/>
              <a:cs typeface="+mn-cs"/>
            </a:endParaRPr>
          </a:p>
        </p:txBody>
      </p:sp>
      <p:sp>
        <p:nvSpPr>
          <p:cNvPr id="7" name="Text Box 2"/>
          <p:cNvSpPr txBox="1">
            <a:spLocks noChangeArrowheads="1"/>
          </p:cNvSpPr>
          <p:nvPr/>
        </p:nvSpPr>
        <p:spPr bwMode="auto">
          <a:xfrm>
            <a:off x="6350909" y="3929687"/>
            <a:ext cx="1913655" cy="296022"/>
          </a:xfrm>
          <a:prstGeom prst="rect">
            <a:avLst/>
          </a:prstGeom>
          <a:noFill/>
          <a:ln w="9525">
            <a:noFill/>
            <a:miter lim="800000"/>
            <a:headEnd/>
            <a:tailEnd/>
          </a:ln>
        </p:spPr>
        <p:txBody>
          <a:bodyPr rot="0" vert="horz" wrap="square" lIns="68580" tIns="34290" rIns="68580" bIns="34290" anchor="t" anchorCtr="0">
            <a:noAutofit/>
          </a:bodyPr>
          <a:lstStyle/>
          <a:p>
            <a:pPr algn="ctr" fontAlgn="auto">
              <a:lnSpc>
                <a:spcPct val="115000"/>
              </a:lnSpc>
              <a:spcBef>
                <a:spcPts val="0"/>
              </a:spcBef>
              <a:spcAft>
                <a:spcPts val="750"/>
              </a:spcAft>
            </a:pPr>
            <a:r>
              <a:rPr lang="en-US" sz="1200" b="1" dirty="0">
                <a:solidFill>
                  <a:srgbClr val="C00000"/>
                </a:solidFill>
                <a:latin typeface="Calibri" panose="020F0502020204030204"/>
                <a:ea typeface="Calibri"/>
                <a:cs typeface="Times New Roman"/>
              </a:rPr>
              <a:t>What We DON’T Want</a:t>
            </a:r>
            <a:endParaRPr lang="en-US" sz="1200" dirty="0">
              <a:solidFill>
                <a:srgbClr val="C00000"/>
              </a:solidFill>
              <a:latin typeface="Calibri" panose="020F0502020204030204"/>
              <a:ea typeface="Calibri"/>
              <a:cs typeface="Times New Roman"/>
            </a:endParaRPr>
          </a:p>
        </p:txBody>
      </p:sp>
      <p:sp>
        <p:nvSpPr>
          <p:cNvPr id="8" name="Rounded Rectangle 7"/>
          <p:cNvSpPr/>
          <p:nvPr/>
        </p:nvSpPr>
        <p:spPr>
          <a:xfrm>
            <a:off x="5828980" y="1291872"/>
            <a:ext cx="2957513" cy="2364613"/>
          </a:xfrm>
          <a:prstGeom prst="roundRect">
            <a:avLst/>
          </a:prstGeom>
          <a:noFill/>
          <a:ln w="25400" cap="flat" cmpd="sng" algn="ctr">
            <a:solidFill>
              <a:schemeClr val="accent1"/>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fontAlgn="auto">
              <a:spcBef>
                <a:spcPts val="0"/>
              </a:spcBef>
              <a:spcAft>
                <a:spcPts val="0"/>
              </a:spcAft>
              <a:defRPr/>
            </a:pPr>
            <a:endParaRPr lang="en-US" kern="0" dirty="0">
              <a:solidFill>
                <a:prstClr val="black"/>
              </a:solidFill>
              <a:latin typeface="Calibri" panose="020F0502020204030204"/>
              <a:cs typeface="+mn-cs"/>
            </a:endParaRPr>
          </a:p>
        </p:txBody>
      </p:sp>
      <p:sp>
        <p:nvSpPr>
          <p:cNvPr id="9" name="Text Box 2"/>
          <p:cNvSpPr txBox="1">
            <a:spLocks noChangeArrowheads="1"/>
          </p:cNvSpPr>
          <p:nvPr/>
        </p:nvSpPr>
        <p:spPr bwMode="auto">
          <a:xfrm>
            <a:off x="6306293" y="1382837"/>
            <a:ext cx="1917776" cy="312384"/>
          </a:xfrm>
          <a:prstGeom prst="rect">
            <a:avLst/>
          </a:prstGeom>
          <a:noFill/>
          <a:ln w="9525">
            <a:noFill/>
            <a:miter lim="800000"/>
            <a:headEnd/>
            <a:tailEnd/>
          </a:ln>
        </p:spPr>
        <p:txBody>
          <a:bodyPr rot="0" vert="horz" wrap="square" lIns="68580" tIns="34290" rIns="68580" bIns="34290" anchor="t" anchorCtr="0">
            <a:noAutofit/>
          </a:bodyPr>
          <a:lstStyle/>
          <a:p>
            <a:pPr algn="ctr" fontAlgn="auto">
              <a:lnSpc>
                <a:spcPct val="115000"/>
              </a:lnSpc>
              <a:spcBef>
                <a:spcPts val="0"/>
              </a:spcBef>
              <a:spcAft>
                <a:spcPts val="750"/>
              </a:spcAft>
            </a:pPr>
            <a:r>
              <a:rPr lang="en-US" sz="1200" b="1" dirty="0">
                <a:solidFill>
                  <a:srgbClr val="7030A0"/>
                </a:solidFill>
                <a:latin typeface="Calibri" panose="020F0502020204030204"/>
                <a:ea typeface="Calibri"/>
                <a:cs typeface="Times New Roman"/>
              </a:rPr>
              <a:t>What We Want</a:t>
            </a:r>
            <a:endParaRPr lang="en-US" sz="1200" dirty="0">
              <a:solidFill>
                <a:srgbClr val="7030A0"/>
              </a:solidFill>
              <a:latin typeface="Calibri" panose="020F0502020204030204"/>
              <a:ea typeface="Calibri"/>
              <a:cs typeface="Times New Roman"/>
            </a:endParaRPr>
          </a:p>
        </p:txBody>
      </p:sp>
      <p:cxnSp>
        <p:nvCxnSpPr>
          <p:cNvPr id="15" name="Straight Arrow Connector 14"/>
          <p:cNvCxnSpPr/>
          <p:nvPr/>
        </p:nvCxnSpPr>
        <p:spPr>
          <a:xfrm flipV="1">
            <a:off x="408744" y="5093799"/>
            <a:ext cx="5460897" cy="72087"/>
          </a:xfrm>
          <a:prstGeom prst="straightConnector1">
            <a:avLst/>
          </a:prstGeom>
          <a:noFill/>
          <a:ln w="57150" cap="flat" cmpd="sng" algn="ctr">
            <a:solidFill>
              <a:sysClr val="windowText" lastClr="000000"/>
            </a:solidFill>
            <a:prstDash val="sysDash"/>
            <a:tailEnd type="arrow"/>
          </a:ln>
          <a:effectLst/>
        </p:spPr>
      </p:cxn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8744" y="5395655"/>
            <a:ext cx="459578" cy="480060"/>
          </a:xfrm>
          <a:prstGeom prst="rect">
            <a:avLst/>
          </a:prstGeom>
        </p:spPr>
      </p:pic>
      <p:sp>
        <p:nvSpPr>
          <p:cNvPr id="14" name="Content Placeholder 15"/>
          <p:cNvSpPr txBox="1">
            <a:spLocks/>
          </p:cNvSpPr>
          <p:nvPr/>
        </p:nvSpPr>
        <p:spPr>
          <a:xfrm>
            <a:off x="621480" y="3392614"/>
            <a:ext cx="1435919" cy="749113"/>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defRPr/>
            </a:pPr>
            <a:r>
              <a:rPr lang="en-US" sz="1600" b="1" dirty="0" smtClean="0">
                <a:solidFill>
                  <a:sysClr val="windowText" lastClr="000000"/>
                </a:solidFill>
              </a:rPr>
              <a:t>Experiences </a:t>
            </a:r>
          </a:p>
          <a:p>
            <a:pPr marL="0" indent="0" algn="ctr" fontAlgn="auto">
              <a:spcAft>
                <a:spcPts val="0"/>
              </a:spcAft>
              <a:buNone/>
              <a:defRPr/>
            </a:pPr>
            <a:r>
              <a:rPr lang="en-US" sz="1600" b="1" dirty="0" smtClean="0">
                <a:solidFill>
                  <a:sysClr val="windowText" lastClr="000000"/>
                </a:solidFill>
              </a:rPr>
              <a:t>at age 5</a:t>
            </a:r>
            <a:endParaRPr lang="en-US" sz="1600" b="1" dirty="0">
              <a:solidFill>
                <a:sysClr val="windowText" lastClr="000000"/>
              </a:solidFill>
            </a:endParaRPr>
          </a:p>
        </p:txBody>
      </p:sp>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4619" y="5373998"/>
            <a:ext cx="480060" cy="480060"/>
          </a:xfrm>
          <a:prstGeom prst="rect">
            <a:avLst/>
          </a:prstGeom>
        </p:spPr>
      </p:pic>
      <p:pic>
        <p:nvPicPr>
          <p:cNvPr id="20" name="Pictur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3128" y="5393397"/>
            <a:ext cx="480060" cy="480060"/>
          </a:xfrm>
          <a:prstGeom prst="rect">
            <a:avLst/>
          </a:prstGeom>
        </p:spPr>
      </p:pic>
      <p:pic>
        <p:nvPicPr>
          <p:cNvPr id="24" name="Picture 2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53689" y="5393397"/>
            <a:ext cx="480060" cy="480060"/>
          </a:xfrm>
          <a:prstGeom prst="rect">
            <a:avLst/>
          </a:prstGeom>
        </p:spPr>
      </p:pic>
      <p:pic>
        <p:nvPicPr>
          <p:cNvPr id="26" name="Picture 13" descr="adult--gold"/>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992778" y="5373998"/>
            <a:ext cx="542081" cy="536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3" descr="adult--gold"/>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705552" y="5373998"/>
            <a:ext cx="542081" cy="536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6" descr="old-gold"/>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417621" y="5401683"/>
            <a:ext cx="484632" cy="481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 name="Content Placeholder 15"/>
          <p:cNvSpPr txBox="1">
            <a:spLocks/>
          </p:cNvSpPr>
          <p:nvPr/>
        </p:nvSpPr>
        <p:spPr>
          <a:xfrm>
            <a:off x="2021620" y="2004832"/>
            <a:ext cx="1660479" cy="749113"/>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defRPr/>
            </a:pPr>
            <a:r>
              <a:rPr lang="en-US" sz="1600" b="1" dirty="0" smtClean="0">
                <a:solidFill>
                  <a:sysClr val="windowText" lastClr="000000"/>
                </a:solidFill>
              </a:rPr>
              <a:t>Experiences </a:t>
            </a:r>
          </a:p>
          <a:p>
            <a:pPr marL="0" indent="0" algn="ctr" fontAlgn="auto">
              <a:spcAft>
                <a:spcPts val="0"/>
              </a:spcAft>
              <a:buNone/>
              <a:defRPr/>
            </a:pPr>
            <a:r>
              <a:rPr lang="en-US" sz="1600" b="1" dirty="0" smtClean="0">
                <a:solidFill>
                  <a:sysClr val="windowText" lastClr="000000"/>
                </a:solidFill>
              </a:rPr>
              <a:t>at age 13</a:t>
            </a:r>
            <a:endParaRPr lang="en-US" sz="1600" b="1" dirty="0">
              <a:solidFill>
                <a:sysClr val="windowText" lastClr="000000"/>
              </a:solidFill>
            </a:endParaRPr>
          </a:p>
        </p:txBody>
      </p:sp>
      <p:cxnSp>
        <p:nvCxnSpPr>
          <p:cNvPr id="21" name="Straight Connector 20"/>
          <p:cNvCxnSpPr/>
          <p:nvPr/>
        </p:nvCxnSpPr>
        <p:spPr>
          <a:xfrm rot="5400000">
            <a:off x="1524794" y="3200400"/>
            <a:ext cx="3809206" cy="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a:off x="1066800" y="4191000"/>
            <a:ext cx="1828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6093748" y="1756296"/>
            <a:ext cx="2418583" cy="2092881"/>
          </a:xfrm>
          <a:prstGeom prst="rect">
            <a:avLst/>
          </a:prstGeom>
          <a:noFill/>
        </p:spPr>
        <p:txBody>
          <a:bodyPr wrap="square" rtlCol="0">
            <a:spAutoFit/>
          </a:bodyPr>
          <a:lstStyle/>
          <a:p>
            <a:pPr algn="ctr"/>
            <a:r>
              <a:rPr lang="en-US" b="1" i="1" dirty="0">
                <a:solidFill>
                  <a:prstClr val="black"/>
                </a:solidFill>
              </a:rPr>
              <a:t>Friends, family, </a:t>
            </a:r>
          </a:p>
          <a:p>
            <a:pPr algn="ctr"/>
            <a:r>
              <a:rPr lang="en-US" b="1" i="1" dirty="0">
                <a:solidFill>
                  <a:prstClr val="black"/>
                </a:solidFill>
              </a:rPr>
              <a:t>enough money, </a:t>
            </a:r>
          </a:p>
          <a:p>
            <a:pPr algn="ctr"/>
            <a:r>
              <a:rPr lang="en-US" b="1" i="1" dirty="0">
                <a:solidFill>
                  <a:prstClr val="black"/>
                </a:solidFill>
              </a:rPr>
              <a:t>job I like, home, faith, vacations, health, choice, freedom</a:t>
            </a:r>
            <a:endParaRPr lang="en-US" b="1" dirty="0">
              <a:solidFill>
                <a:prstClr val="black"/>
              </a:solidFill>
            </a:endParaRPr>
          </a:p>
          <a:p>
            <a:pPr algn="ctr"/>
            <a:endParaRPr lang="en-US" sz="2000" b="1" dirty="0">
              <a:solidFill>
                <a:prstClr val="black"/>
              </a:solidFill>
            </a:endParaRPr>
          </a:p>
          <a:p>
            <a:endParaRPr lang="en-US" b="1" dirty="0"/>
          </a:p>
        </p:txBody>
      </p:sp>
      <p:pic>
        <p:nvPicPr>
          <p:cNvPr id="23" name="Picture 22"/>
          <p:cNvPicPr/>
          <p:nvPr/>
        </p:nvPicPr>
        <p:blipFill>
          <a:blip r:embed="rId9" cstate="email">
            <a:extLst>
              <a:ext uri="{28A0092B-C50C-407E-A947-70E740481C1C}">
                <a14:useLocalDpi xmlns:a14="http://schemas.microsoft.com/office/drawing/2010/main"/>
              </a:ext>
            </a:extLst>
          </a:blip>
          <a:srcRect/>
          <a:stretch>
            <a:fillRect/>
          </a:stretch>
        </p:blipFill>
        <p:spPr bwMode="auto">
          <a:xfrm>
            <a:off x="7974756" y="5680296"/>
            <a:ext cx="914912" cy="1177704"/>
          </a:xfrm>
          <a:prstGeom prst="rect">
            <a:avLst/>
          </a:prstGeom>
          <a:noFill/>
          <a:ln>
            <a:solidFill>
              <a:sysClr val="windowText" lastClr="000000"/>
            </a:solidFill>
          </a:ln>
        </p:spPr>
      </p:pic>
      <p:pic>
        <p:nvPicPr>
          <p:cNvPr id="22" name="Picture 2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44836" y="377224"/>
            <a:ext cx="931334" cy="931334"/>
          </a:xfrm>
          <a:prstGeom prst="rect">
            <a:avLst/>
          </a:prstGeom>
        </p:spPr>
      </p:pic>
      <p:cxnSp>
        <p:nvCxnSpPr>
          <p:cNvPr id="10" name="Straight Connector 9"/>
          <p:cNvCxnSpPr/>
          <p:nvPr/>
        </p:nvCxnSpPr>
        <p:spPr>
          <a:xfrm>
            <a:off x="5266556" y="1308558"/>
            <a:ext cx="16886" cy="3821284"/>
          </a:xfrm>
          <a:prstGeom prst="line">
            <a:avLst/>
          </a:prstGeom>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4069606" y="1463908"/>
            <a:ext cx="1250755" cy="584775"/>
          </a:xfrm>
          <a:prstGeom prst="rect">
            <a:avLst/>
          </a:prstGeom>
          <a:noFill/>
        </p:spPr>
        <p:txBody>
          <a:bodyPr wrap="square" rtlCol="0">
            <a:spAutoFit/>
          </a:bodyPr>
          <a:lstStyle/>
          <a:p>
            <a:r>
              <a:rPr lang="en-US" sz="1600" b="1" dirty="0" smtClean="0"/>
              <a:t>Experiences at age 65</a:t>
            </a:r>
            <a:endParaRPr lang="en-US" sz="1600" b="1" dirty="0"/>
          </a:p>
        </p:txBody>
      </p:sp>
    </p:spTree>
    <p:extLst>
      <p:ext uri="{BB962C8B-B14F-4D97-AF65-F5344CB8AC3E}">
        <p14:creationId xmlns:p14="http://schemas.microsoft.com/office/powerpoint/2010/main" val="4220432102"/>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mp:transition xmlns:mp="http://schemas.microsoft.com/office/mac/powerpoint/2008/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404998" y="516494"/>
            <a:ext cx="8534400" cy="1139825"/>
          </a:xfrm>
        </p:spPr>
        <p:txBody>
          <a:bodyPr>
            <a:normAutofit/>
          </a:bodyPr>
          <a:lstStyle/>
          <a:p>
            <a:r>
              <a:rPr lang="en-US" sz="4500" dirty="0" smtClean="0"/>
              <a:t>About Barb</a:t>
            </a:r>
          </a:p>
        </p:txBody>
      </p:sp>
      <p:sp>
        <p:nvSpPr>
          <p:cNvPr id="20482" name="Content Placeholder 2"/>
          <p:cNvSpPr>
            <a:spLocks noGrp="1"/>
          </p:cNvSpPr>
          <p:nvPr>
            <p:ph idx="1"/>
          </p:nvPr>
        </p:nvSpPr>
        <p:spPr>
          <a:xfrm>
            <a:off x="370434" y="1713348"/>
            <a:ext cx="3545588" cy="5019607"/>
          </a:xfrm>
        </p:spPr>
        <p:txBody>
          <a:bodyPr>
            <a:normAutofit/>
          </a:bodyPr>
          <a:lstStyle/>
          <a:p>
            <a:pPr marL="230188" indent="-230188">
              <a:buFont typeface="Arial" panose="020B0604020202020204" pitchFamily="34" charset="0"/>
              <a:buChar char="•"/>
              <a:defRPr/>
            </a:pPr>
            <a:r>
              <a:rPr lang="en-US" sz="2200" dirty="0" smtClean="0">
                <a:cs typeface="Arial"/>
              </a:rPr>
              <a:t>Director of State Policy, NASDDDS</a:t>
            </a:r>
          </a:p>
          <a:p>
            <a:pPr marL="230188" indent="-230188">
              <a:buFont typeface="Arial" panose="020B0604020202020204" pitchFamily="34" charset="0"/>
              <a:buChar char="•"/>
              <a:defRPr/>
            </a:pPr>
            <a:r>
              <a:rPr lang="en-US" sz="2200" dirty="0" smtClean="0">
                <a:cs typeface="Arial"/>
              </a:rPr>
              <a:t>Co-Director of National Community of Practice on Supports to Families</a:t>
            </a:r>
          </a:p>
          <a:p>
            <a:pPr marL="230188" indent="-230188">
              <a:buFont typeface="Arial" panose="020B0604020202020204" pitchFamily="34" charset="0"/>
              <a:buChar char="•"/>
              <a:defRPr/>
            </a:pPr>
            <a:r>
              <a:rPr lang="en-US" sz="2200" dirty="0" smtClean="0">
                <a:cs typeface="Arial"/>
              </a:rPr>
              <a:t>State Director of DD in 2 States</a:t>
            </a:r>
          </a:p>
          <a:p>
            <a:pPr marL="230188" indent="-230188">
              <a:buFont typeface="Arial" panose="020B0604020202020204" pitchFamily="34" charset="0"/>
              <a:buChar char="•"/>
              <a:defRPr/>
            </a:pPr>
            <a:endParaRPr lang="en-US" sz="2200" dirty="0" smtClean="0">
              <a:cs typeface="Arial"/>
            </a:endParaRPr>
          </a:p>
          <a:p>
            <a:pPr marL="230188" indent="-230188">
              <a:buFont typeface="Arial" panose="020B0604020202020204" pitchFamily="34" charset="0"/>
              <a:buChar char="•"/>
              <a:defRPr/>
            </a:pPr>
            <a:endParaRPr lang="en-US" sz="2200" dirty="0" smtClean="0">
              <a:cs typeface="Arial"/>
            </a:endParaRPr>
          </a:p>
        </p:txBody>
      </p:sp>
      <p:pic>
        <p:nvPicPr>
          <p:cNvPr id="3" name="Picture 2" descr="IMG_0431.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56642" y="185672"/>
            <a:ext cx="3651427" cy="4297178"/>
          </a:xfrm>
          <a:prstGeom prst="rect">
            <a:avLst/>
          </a:prstGeom>
        </p:spPr>
      </p:pic>
      <p:pic>
        <p:nvPicPr>
          <p:cNvPr id="4" name="Picture 3" descr="IMG_1447.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198259" y="3140124"/>
            <a:ext cx="2187328" cy="3069563"/>
          </a:xfrm>
          <a:prstGeom prst="rect">
            <a:avLst/>
          </a:prstGeom>
        </p:spPr>
      </p:pic>
    </p:spTree>
    <p:extLst>
      <p:ext uri="{BB962C8B-B14F-4D97-AF65-F5344CB8AC3E}">
        <p14:creationId xmlns:p14="http://schemas.microsoft.com/office/powerpoint/2010/main" val="22789753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06926" y="172720"/>
            <a:ext cx="6322452" cy="794685"/>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200" dirty="0" smtClean="0">
                <a:solidFill>
                  <a:schemeClr val="accent1"/>
                </a:solidFill>
                <a:latin typeface="Georgia" panose="02040502050405020303" pitchFamily="18" charset="0"/>
              </a:rPr>
              <a:t>Adapting and Accommodating </a:t>
            </a:r>
          </a:p>
          <a:p>
            <a:pPr fontAlgn="auto">
              <a:spcAft>
                <a:spcPts val="0"/>
              </a:spcAft>
              <a:defRPr/>
            </a:pPr>
            <a:r>
              <a:rPr lang="en-US" sz="3200" dirty="0" smtClean="0">
                <a:solidFill>
                  <a:schemeClr val="accent1"/>
                </a:solidFill>
                <a:latin typeface="Georgia" panose="02040502050405020303" pitchFamily="18" charset="0"/>
              </a:rPr>
              <a:t>Life Experiences</a:t>
            </a:r>
            <a:endParaRPr lang="en-US" sz="3200" dirty="0">
              <a:solidFill>
                <a:schemeClr val="accent1"/>
              </a:solidFill>
              <a:latin typeface="Georgia" panose="02040502050405020303" pitchFamily="18" charset="0"/>
            </a:endParaRPr>
          </a:p>
        </p:txBody>
      </p:sp>
      <p:cxnSp>
        <p:nvCxnSpPr>
          <p:cNvPr id="3" name="Straight Arrow Connector 2"/>
          <p:cNvCxnSpPr/>
          <p:nvPr/>
        </p:nvCxnSpPr>
        <p:spPr>
          <a:xfrm flipV="1">
            <a:off x="362125" y="1944093"/>
            <a:ext cx="5201596" cy="3216667"/>
          </a:xfrm>
          <a:prstGeom prst="straightConnector1">
            <a:avLst/>
          </a:prstGeom>
          <a:noFill/>
          <a:ln w="57150" cap="flat" cmpd="sng" algn="ctr">
            <a:solidFill>
              <a:sysClr val="windowText" lastClr="000000"/>
            </a:solidFill>
            <a:prstDash val="solid"/>
            <a:tailEnd type="arrow"/>
          </a:ln>
          <a:effectLst/>
        </p:spPr>
      </p:cxnSp>
      <p:sp>
        <p:nvSpPr>
          <p:cNvPr id="6" name="Rounded Rectangle 5"/>
          <p:cNvSpPr/>
          <p:nvPr/>
        </p:nvSpPr>
        <p:spPr>
          <a:xfrm>
            <a:off x="5960409" y="3929686"/>
            <a:ext cx="2694654" cy="1630517"/>
          </a:xfrm>
          <a:prstGeom prst="roundRect">
            <a:avLst/>
          </a:prstGeom>
          <a:noFill/>
          <a:ln w="25400" cap="flat" cmpd="sng" algn="ctr">
            <a:solidFill>
              <a:srgbClr val="C0504D"/>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fontAlgn="auto">
              <a:spcBef>
                <a:spcPts val="0"/>
              </a:spcBef>
              <a:spcAft>
                <a:spcPts val="0"/>
              </a:spcAft>
              <a:defRPr/>
            </a:pPr>
            <a:endParaRPr lang="en-US" kern="0" dirty="0">
              <a:solidFill>
                <a:prstClr val="black"/>
              </a:solidFill>
              <a:latin typeface="Calibri" panose="020F0502020204030204"/>
              <a:cs typeface="+mn-cs"/>
            </a:endParaRPr>
          </a:p>
          <a:p>
            <a:pPr fontAlgn="auto">
              <a:spcBef>
                <a:spcPts val="0"/>
              </a:spcBef>
              <a:spcAft>
                <a:spcPts val="0"/>
              </a:spcAft>
              <a:defRPr/>
            </a:pPr>
            <a:endParaRPr lang="en-US" kern="0" dirty="0">
              <a:solidFill>
                <a:prstClr val="black"/>
              </a:solidFill>
              <a:latin typeface="Calibri" panose="020F0502020204030204"/>
              <a:cs typeface="+mn-cs"/>
            </a:endParaRPr>
          </a:p>
          <a:p>
            <a:pPr fontAlgn="auto">
              <a:spcBef>
                <a:spcPts val="0"/>
              </a:spcBef>
              <a:spcAft>
                <a:spcPts val="0"/>
              </a:spcAft>
              <a:defRPr/>
            </a:pPr>
            <a:endParaRPr lang="en-US" kern="0" dirty="0">
              <a:solidFill>
                <a:prstClr val="black"/>
              </a:solidFill>
              <a:latin typeface="Calibri" panose="020F0502020204030204"/>
              <a:cs typeface="+mn-cs"/>
            </a:endParaRPr>
          </a:p>
          <a:p>
            <a:pPr fontAlgn="auto">
              <a:spcBef>
                <a:spcPts val="0"/>
              </a:spcBef>
              <a:spcAft>
                <a:spcPts val="0"/>
              </a:spcAft>
              <a:defRPr/>
            </a:pPr>
            <a:endParaRPr lang="en-US" sz="1200" kern="0" dirty="0">
              <a:solidFill>
                <a:prstClr val="black"/>
              </a:solidFill>
              <a:latin typeface="Calibri" panose="020F0502020204030204"/>
              <a:cs typeface="+mn-cs"/>
            </a:endParaRPr>
          </a:p>
        </p:txBody>
      </p:sp>
      <p:sp>
        <p:nvSpPr>
          <p:cNvPr id="7" name="Text Box 2"/>
          <p:cNvSpPr txBox="1">
            <a:spLocks noChangeArrowheads="1"/>
          </p:cNvSpPr>
          <p:nvPr/>
        </p:nvSpPr>
        <p:spPr bwMode="auto">
          <a:xfrm>
            <a:off x="6350909" y="3929687"/>
            <a:ext cx="1913655" cy="296022"/>
          </a:xfrm>
          <a:prstGeom prst="rect">
            <a:avLst/>
          </a:prstGeom>
          <a:noFill/>
          <a:ln w="9525">
            <a:noFill/>
            <a:miter lim="800000"/>
            <a:headEnd/>
            <a:tailEnd/>
          </a:ln>
        </p:spPr>
        <p:txBody>
          <a:bodyPr rot="0" vert="horz" wrap="square" lIns="68580" tIns="34290" rIns="68580" bIns="34290" anchor="t" anchorCtr="0">
            <a:noAutofit/>
          </a:bodyPr>
          <a:lstStyle/>
          <a:p>
            <a:pPr algn="ctr" fontAlgn="auto">
              <a:lnSpc>
                <a:spcPct val="115000"/>
              </a:lnSpc>
              <a:spcBef>
                <a:spcPts val="0"/>
              </a:spcBef>
              <a:spcAft>
                <a:spcPts val="750"/>
              </a:spcAft>
            </a:pPr>
            <a:r>
              <a:rPr lang="en-US" sz="1200" b="1" dirty="0">
                <a:solidFill>
                  <a:srgbClr val="C00000"/>
                </a:solidFill>
                <a:latin typeface="Calibri" panose="020F0502020204030204"/>
                <a:ea typeface="Calibri"/>
                <a:cs typeface="Times New Roman"/>
              </a:rPr>
              <a:t>What </a:t>
            </a:r>
            <a:r>
              <a:rPr lang="en-US" sz="1200" b="1" dirty="0" smtClean="0">
                <a:solidFill>
                  <a:srgbClr val="C00000"/>
                </a:solidFill>
                <a:latin typeface="Calibri" panose="020F0502020204030204"/>
                <a:ea typeface="Calibri"/>
                <a:cs typeface="Times New Roman"/>
              </a:rPr>
              <a:t>I DON’T </a:t>
            </a:r>
            <a:r>
              <a:rPr lang="en-US" sz="1200" b="1" dirty="0">
                <a:solidFill>
                  <a:srgbClr val="C00000"/>
                </a:solidFill>
                <a:latin typeface="Calibri" panose="020F0502020204030204"/>
                <a:ea typeface="Calibri"/>
                <a:cs typeface="Times New Roman"/>
              </a:rPr>
              <a:t>Want</a:t>
            </a:r>
            <a:endParaRPr lang="en-US" sz="1200" dirty="0">
              <a:solidFill>
                <a:srgbClr val="C00000"/>
              </a:solidFill>
              <a:latin typeface="Calibri" panose="020F0502020204030204"/>
              <a:ea typeface="Calibri"/>
              <a:cs typeface="Times New Roman"/>
            </a:endParaRPr>
          </a:p>
        </p:txBody>
      </p:sp>
      <p:sp>
        <p:nvSpPr>
          <p:cNvPr id="8" name="Rounded Rectangle 7"/>
          <p:cNvSpPr/>
          <p:nvPr/>
        </p:nvSpPr>
        <p:spPr>
          <a:xfrm>
            <a:off x="5828980" y="1291872"/>
            <a:ext cx="2957513" cy="2364613"/>
          </a:xfrm>
          <a:prstGeom prst="roundRect">
            <a:avLst/>
          </a:prstGeom>
          <a:noFill/>
          <a:ln w="25400" cap="flat" cmpd="sng" algn="ctr">
            <a:solidFill>
              <a:schemeClr val="accent1"/>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fontAlgn="auto">
              <a:spcBef>
                <a:spcPts val="0"/>
              </a:spcBef>
              <a:spcAft>
                <a:spcPts val="0"/>
              </a:spcAft>
              <a:defRPr/>
            </a:pPr>
            <a:endParaRPr lang="en-US" kern="0" dirty="0">
              <a:solidFill>
                <a:prstClr val="black"/>
              </a:solidFill>
              <a:latin typeface="Calibri" panose="020F0502020204030204"/>
              <a:cs typeface="+mn-cs"/>
            </a:endParaRPr>
          </a:p>
        </p:txBody>
      </p:sp>
      <p:sp>
        <p:nvSpPr>
          <p:cNvPr id="9" name="Text Box 2"/>
          <p:cNvSpPr txBox="1">
            <a:spLocks noChangeArrowheads="1"/>
          </p:cNvSpPr>
          <p:nvPr/>
        </p:nvSpPr>
        <p:spPr bwMode="auto">
          <a:xfrm>
            <a:off x="6306293" y="1382837"/>
            <a:ext cx="1917776" cy="312384"/>
          </a:xfrm>
          <a:prstGeom prst="rect">
            <a:avLst/>
          </a:prstGeom>
          <a:noFill/>
          <a:ln w="9525">
            <a:noFill/>
            <a:miter lim="800000"/>
            <a:headEnd/>
            <a:tailEnd/>
          </a:ln>
        </p:spPr>
        <p:txBody>
          <a:bodyPr rot="0" vert="horz" wrap="square" lIns="68580" tIns="34290" rIns="68580" bIns="34290" anchor="t" anchorCtr="0">
            <a:noAutofit/>
          </a:bodyPr>
          <a:lstStyle/>
          <a:p>
            <a:pPr algn="ctr" fontAlgn="auto">
              <a:lnSpc>
                <a:spcPct val="115000"/>
              </a:lnSpc>
              <a:spcBef>
                <a:spcPts val="0"/>
              </a:spcBef>
              <a:spcAft>
                <a:spcPts val="750"/>
              </a:spcAft>
            </a:pPr>
            <a:r>
              <a:rPr lang="en-US" sz="1200" b="1" dirty="0">
                <a:solidFill>
                  <a:schemeClr val="accent1"/>
                </a:solidFill>
                <a:latin typeface="Calibri" panose="020F0502020204030204"/>
                <a:ea typeface="Calibri"/>
                <a:cs typeface="Times New Roman"/>
              </a:rPr>
              <a:t>What </a:t>
            </a:r>
            <a:r>
              <a:rPr lang="en-US" sz="1200" b="1" dirty="0" smtClean="0">
                <a:solidFill>
                  <a:schemeClr val="accent1"/>
                </a:solidFill>
                <a:latin typeface="Calibri" panose="020F0502020204030204"/>
                <a:ea typeface="Calibri"/>
                <a:cs typeface="Times New Roman"/>
              </a:rPr>
              <a:t>I Want</a:t>
            </a:r>
            <a:endParaRPr lang="en-US" sz="1200" dirty="0">
              <a:solidFill>
                <a:schemeClr val="accent1"/>
              </a:solidFill>
              <a:latin typeface="Calibri" panose="020F0502020204030204"/>
              <a:ea typeface="Calibri"/>
              <a:cs typeface="Times New Roman"/>
            </a:endParaRPr>
          </a:p>
        </p:txBody>
      </p:sp>
      <p:cxnSp>
        <p:nvCxnSpPr>
          <p:cNvPr id="15" name="Straight Arrow Connector 14"/>
          <p:cNvCxnSpPr/>
          <p:nvPr/>
        </p:nvCxnSpPr>
        <p:spPr>
          <a:xfrm flipV="1">
            <a:off x="408744" y="5093799"/>
            <a:ext cx="5460897" cy="72087"/>
          </a:xfrm>
          <a:prstGeom prst="straightConnector1">
            <a:avLst/>
          </a:prstGeom>
          <a:noFill/>
          <a:ln w="57150" cap="flat" cmpd="sng" algn="ctr">
            <a:solidFill>
              <a:sysClr val="windowText" lastClr="000000"/>
            </a:solidFill>
            <a:prstDash val="sysDash"/>
            <a:tailEnd type="arrow"/>
          </a:ln>
          <a:effectLst/>
        </p:spPr>
      </p:cxn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8744" y="5395655"/>
            <a:ext cx="459578" cy="480060"/>
          </a:xfrm>
          <a:prstGeom prst="rect">
            <a:avLst/>
          </a:prstGeom>
        </p:spPr>
      </p:pic>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4619" y="5373998"/>
            <a:ext cx="480060" cy="480060"/>
          </a:xfrm>
          <a:prstGeom prst="rect">
            <a:avLst/>
          </a:prstGeom>
        </p:spPr>
      </p:pic>
      <p:pic>
        <p:nvPicPr>
          <p:cNvPr id="20" name="Pictur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3128" y="5393397"/>
            <a:ext cx="480060" cy="480060"/>
          </a:xfrm>
          <a:prstGeom prst="rect">
            <a:avLst/>
          </a:prstGeom>
        </p:spPr>
      </p:pic>
      <p:pic>
        <p:nvPicPr>
          <p:cNvPr id="24" name="Picture 2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53689" y="5393397"/>
            <a:ext cx="480060" cy="480060"/>
          </a:xfrm>
          <a:prstGeom prst="rect">
            <a:avLst/>
          </a:prstGeom>
        </p:spPr>
      </p:pic>
      <p:pic>
        <p:nvPicPr>
          <p:cNvPr id="26" name="Picture 13" descr="adult--gold"/>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992778" y="5373998"/>
            <a:ext cx="542081" cy="536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3" descr="adult--gold"/>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705552" y="5373998"/>
            <a:ext cx="542081" cy="536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6" descr="old-gold"/>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417621" y="5401683"/>
            <a:ext cx="484632" cy="481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 name="Content Placeholder 15"/>
          <p:cNvSpPr txBox="1">
            <a:spLocks/>
          </p:cNvSpPr>
          <p:nvPr/>
        </p:nvSpPr>
        <p:spPr>
          <a:xfrm>
            <a:off x="2423896" y="1165146"/>
            <a:ext cx="1660479" cy="3923527"/>
          </a:xfrm>
          <a:prstGeom prst="rect">
            <a:avLst/>
          </a:prstGeom>
          <a:ln>
            <a:solidFill>
              <a:schemeClr val="tx1"/>
            </a:solidFill>
            <a:prstDash val="dash"/>
          </a:ln>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defRPr/>
            </a:pPr>
            <a:r>
              <a:rPr lang="en-US" sz="1600" dirty="0" smtClean="0">
                <a:solidFill>
                  <a:sysClr val="windowText" lastClr="000000"/>
                </a:solidFill>
              </a:rPr>
              <a:t>What adaptations can you make for a 13-21 year old?</a:t>
            </a:r>
            <a:endParaRPr lang="en-US" sz="1600" dirty="0">
              <a:solidFill>
                <a:sysClr val="windowText" lastClr="000000"/>
              </a:solidFill>
            </a:endParaRPr>
          </a:p>
        </p:txBody>
      </p:sp>
      <p:sp>
        <p:nvSpPr>
          <p:cNvPr id="18" name="Rectangle 17"/>
          <p:cNvSpPr/>
          <p:nvPr/>
        </p:nvSpPr>
        <p:spPr>
          <a:xfrm>
            <a:off x="80450" y="6080081"/>
            <a:ext cx="8839200" cy="461665"/>
          </a:xfrm>
          <a:prstGeom prst="rect">
            <a:avLst/>
          </a:prstGeom>
        </p:spPr>
        <p:txBody>
          <a:bodyPr wrap="square">
            <a:spAutoFit/>
          </a:bodyPr>
          <a:lstStyle/>
          <a:p>
            <a:pPr algn="ctr" fontAlgn="auto">
              <a:spcBef>
                <a:spcPts val="0"/>
              </a:spcBef>
              <a:spcAft>
                <a:spcPts val="0"/>
              </a:spcAft>
            </a:pPr>
            <a:r>
              <a:rPr lang="en-US" sz="2400" b="1" i="1" dirty="0" smtClean="0">
                <a:solidFill>
                  <a:prstClr val="black"/>
                </a:solidFill>
                <a:latin typeface="Tw Cen MT"/>
              </a:rPr>
              <a:t>Discuss at your table and record your </a:t>
            </a:r>
            <a:r>
              <a:rPr lang="en-US" sz="2400" b="1" i="1" dirty="0">
                <a:solidFill>
                  <a:prstClr val="black"/>
                </a:solidFill>
                <a:latin typeface="Tw Cen MT"/>
              </a:rPr>
              <a:t>responses on your </a:t>
            </a:r>
            <a:r>
              <a:rPr lang="en-US" sz="2400" b="1" i="1" dirty="0" smtClean="0">
                <a:solidFill>
                  <a:prstClr val="black"/>
                </a:solidFill>
                <a:latin typeface="Tw Cen MT"/>
              </a:rPr>
              <a:t>worksheet.</a:t>
            </a:r>
            <a:endParaRPr lang="en-US" sz="2400" b="1" i="1" dirty="0">
              <a:solidFill>
                <a:prstClr val="black"/>
              </a:solidFill>
              <a:latin typeface="Tw Cen MT"/>
            </a:endParaRPr>
          </a:p>
        </p:txBody>
      </p:sp>
      <p:pic>
        <p:nvPicPr>
          <p:cNvPr id="21" name="Picture 2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70523" y="419805"/>
            <a:ext cx="931334" cy="931334"/>
          </a:xfrm>
          <a:prstGeom prst="rect">
            <a:avLst/>
          </a:prstGeom>
        </p:spPr>
      </p:pic>
    </p:spTree>
    <p:extLst>
      <p:ext uri="{BB962C8B-B14F-4D97-AF65-F5344CB8AC3E}">
        <p14:creationId xmlns:p14="http://schemas.microsoft.com/office/powerpoint/2010/main" val="1761064174"/>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mp:transition xmlns:mp="http://schemas.microsoft.com/office/mac/powerpoint/2008/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419945" cy="1143000"/>
          </a:xfrm>
        </p:spPr>
        <p:txBody>
          <a:bodyPr>
            <a:normAutofit/>
          </a:bodyPr>
          <a:lstStyle/>
          <a:p>
            <a:pPr algn="ctr"/>
            <a:r>
              <a:rPr lang="en-US" dirty="0" smtClean="0">
                <a:solidFill>
                  <a:schemeClr val="accent1"/>
                </a:solidFill>
                <a:latin typeface="Georgia"/>
                <a:cs typeface="Georgia"/>
              </a:rPr>
              <a:t>Experiences</a:t>
            </a:r>
            <a:r>
              <a:rPr lang="en-US" b="1" dirty="0" smtClean="0">
                <a:solidFill>
                  <a:schemeClr val="accent1"/>
                </a:solidFill>
                <a:latin typeface="Georgia"/>
                <a:cs typeface="Georgia"/>
              </a:rPr>
              <a:t> </a:t>
            </a:r>
            <a:r>
              <a:rPr lang="en-US" dirty="0" smtClean="0">
                <a:solidFill>
                  <a:schemeClr val="accent1"/>
                </a:solidFill>
                <a:latin typeface="Georgia"/>
                <a:cs typeface="Georgia"/>
              </a:rPr>
              <a:t>and Opportunities</a:t>
            </a:r>
            <a:endParaRPr lang="en-US" dirty="0">
              <a:solidFill>
                <a:schemeClr val="accent1"/>
              </a:solidFill>
              <a:latin typeface="Georgia"/>
              <a:cs typeface="Georgia"/>
            </a:endParaRPr>
          </a:p>
        </p:txBody>
      </p:sp>
      <p:sp>
        <p:nvSpPr>
          <p:cNvPr id="3" name="Content Placeholder 2"/>
          <p:cNvSpPr>
            <a:spLocks noGrp="1"/>
          </p:cNvSpPr>
          <p:nvPr>
            <p:ph idx="1"/>
          </p:nvPr>
        </p:nvSpPr>
        <p:spPr>
          <a:xfrm>
            <a:off x="487680" y="934720"/>
            <a:ext cx="8148320" cy="4968240"/>
          </a:xfrm>
        </p:spPr>
        <p:txBody>
          <a:bodyPr>
            <a:noAutofit/>
          </a:bodyPr>
          <a:lstStyle/>
          <a:p>
            <a:pPr algn="ctr"/>
            <a:endParaRPr lang="en-US" sz="3600" dirty="0" smtClean="0"/>
          </a:p>
          <a:p>
            <a:pPr algn="ctr">
              <a:buNone/>
            </a:pPr>
            <a:endParaRPr lang="en-US" sz="3600" dirty="0" smtClean="0"/>
          </a:p>
        </p:txBody>
      </p:sp>
      <p:graphicFrame>
        <p:nvGraphicFramePr>
          <p:cNvPr id="4" name="Diagram 3"/>
          <p:cNvGraphicFramePr/>
          <p:nvPr>
            <p:extLst>
              <p:ext uri="{D42A27DB-BD31-4B8C-83A1-F6EECF244321}">
                <p14:modId xmlns:p14="http://schemas.microsoft.com/office/powerpoint/2010/main" val="141127065"/>
              </p:ext>
            </p:extLst>
          </p:nvPr>
        </p:nvGraphicFramePr>
        <p:xfrm>
          <a:off x="1351163" y="1661727"/>
          <a:ext cx="6499097" cy="45933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77061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 y="228601"/>
            <a:ext cx="8079581" cy="990599"/>
          </a:xfrm>
        </p:spPr>
        <p:txBody>
          <a:bodyPr/>
          <a:lstStyle/>
          <a:p>
            <a:pPr algn="ctr"/>
            <a:r>
              <a:rPr lang="en-US" dirty="0" smtClean="0"/>
              <a:t>Impact of Life Experiences</a:t>
            </a:r>
            <a:endParaRPr lang="en-US" dirty="0"/>
          </a:p>
        </p:txBody>
      </p:sp>
      <p:pic>
        <p:nvPicPr>
          <p:cNvPr id="208899" name="Picture 3"/>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457200" y="1371600"/>
            <a:ext cx="8229600" cy="5321265"/>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p14="http://schemas.microsoft.com/office/powerpoint/2010/main" val="8383615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959" y="81281"/>
            <a:ext cx="8079581" cy="934719"/>
          </a:xfrm>
        </p:spPr>
        <p:txBody>
          <a:bodyPr/>
          <a:lstStyle/>
          <a:p>
            <a:pPr algn="ctr"/>
            <a:r>
              <a:rPr lang="en-US" dirty="0">
                <a:solidFill>
                  <a:srgbClr val="7820BD"/>
                </a:solidFill>
                <a:cs typeface="Georgia"/>
              </a:rPr>
              <a:t>Ben’s Life Trajectory</a:t>
            </a:r>
            <a:endParaRPr lang="en-US" dirty="0"/>
          </a:p>
        </p:txBody>
      </p:sp>
      <p:pic>
        <p:nvPicPr>
          <p:cNvPr id="4098"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309987" y="1031177"/>
            <a:ext cx="8643513" cy="5588900"/>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4" name="Rectangle 3"/>
          <p:cNvSpPr/>
          <p:nvPr/>
        </p:nvSpPr>
        <p:spPr>
          <a:xfrm>
            <a:off x="5567680" y="1694061"/>
            <a:ext cx="3058160" cy="3108543"/>
          </a:xfrm>
          <a:prstGeom prst="rect">
            <a:avLst/>
          </a:prstGeom>
        </p:spPr>
        <p:txBody>
          <a:bodyPr wrap="square">
            <a:spAutoFit/>
          </a:bodyPr>
          <a:lstStyle/>
          <a:p>
            <a:pPr lvl="0"/>
            <a:r>
              <a:rPr lang="en-US" sz="1400" dirty="0">
                <a:solidFill>
                  <a:prstClr val="black"/>
                </a:solidFill>
              </a:rPr>
              <a:t>F</a:t>
            </a:r>
            <a:r>
              <a:rPr lang="en-US" sz="1400" dirty="0" smtClean="0">
                <a:solidFill>
                  <a:prstClr val="black"/>
                </a:solidFill>
              </a:rPr>
              <a:t>amily </a:t>
            </a:r>
            <a:r>
              <a:rPr lang="en-US" sz="1400" dirty="0">
                <a:solidFill>
                  <a:prstClr val="black"/>
                </a:solidFill>
              </a:rPr>
              <a:t>and </a:t>
            </a:r>
            <a:r>
              <a:rPr lang="en-US" sz="1400" dirty="0" smtClean="0">
                <a:solidFill>
                  <a:prstClr val="black"/>
                </a:solidFill>
              </a:rPr>
              <a:t>friends</a:t>
            </a:r>
          </a:p>
          <a:p>
            <a:pPr lvl="0"/>
            <a:r>
              <a:rPr lang="en-US" sz="1400" dirty="0">
                <a:solidFill>
                  <a:prstClr val="black"/>
                </a:solidFill>
              </a:rPr>
              <a:t>G</a:t>
            </a:r>
            <a:r>
              <a:rPr lang="en-US" sz="1400" dirty="0" smtClean="0">
                <a:solidFill>
                  <a:prstClr val="black"/>
                </a:solidFill>
              </a:rPr>
              <a:t>irlfriend</a:t>
            </a:r>
          </a:p>
          <a:p>
            <a:pPr lvl="0"/>
            <a:r>
              <a:rPr lang="en-US" sz="1400" dirty="0">
                <a:solidFill>
                  <a:prstClr val="black"/>
                </a:solidFill>
              </a:rPr>
              <a:t>V</a:t>
            </a:r>
            <a:r>
              <a:rPr lang="en-US" sz="1400" dirty="0" smtClean="0">
                <a:solidFill>
                  <a:prstClr val="black"/>
                </a:solidFill>
              </a:rPr>
              <a:t>acations</a:t>
            </a:r>
          </a:p>
          <a:p>
            <a:pPr lvl="0"/>
            <a:r>
              <a:rPr lang="en-US" sz="1400" dirty="0" smtClean="0">
                <a:solidFill>
                  <a:prstClr val="black"/>
                </a:solidFill>
              </a:rPr>
              <a:t>Concerts</a:t>
            </a:r>
            <a:r>
              <a:rPr lang="en-US" sz="1400" dirty="0">
                <a:solidFill>
                  <a:prstClr val="black"/>
                </a:solidFill>
              </a:rPr>
              <a:t>; </a:t>
            </a:r>
            <a:r>
              <a:rPr lang="en-US" sz="1400" dirty="0" smtClean="0">
                <a:solidFill>
                  <a:prstClr val="black"/>
                </a:solidFill>
              </a:rPr>
              <a:t>WWE</a:t>
            </a:r>
            <a:r>
              <a:rPr lang="en-US" sz="1400" dirty="0">
                <a:solidFill>
                  <a:prstClr val="black"/>
                </a:solidFill>
              </a:rPr>
              <a:t>; </a:t>
            </a:r>
            <a:r>
              <a:rPr lang="en-US" sz="1400" dirty="0" err="1" smtClean="0">
                <a:solidFill>
                  <a:prstClr val="black"/>
                </a:solidFill>
              </a:rPr>
              <a:t>Nascar</a:t>
            </a:r>
            <a:endParaRPr lang="en-US" sz="1400" dirty="0" smtClean="0">
              <a:solidFill>
                <a:prstClr val="black"/>
              </a:solidFill>
            </a:endParaRPr>
          </a:p>
          <a:p>
            <a:pPr lvl="0"/>
            <a:r>
              <a:rPr lang="en-US" sz="1400" dirty="0" smtClean="0">
                <a:solidFill>
                  <a:prstClr val="black"/>
                </a:solidFill>
              </a:rPr>
              <a:t>Tattoos</a:t>
            </a:r>
          </a:p>
          <a:p>
            <a:pPr lvl="0"/>
            <a:r>
              <a:rPr lang="en-US" sz="1400" dirty="0" smtClean="0">
                <a:solidFill>
                  <a:prstClr val="black"/>
                </a:solidFill>
              </a:rPr>
              <a:t>Money; job or my </a:t>
            </a:r>
            <a:r>
              <a:rPr lang="en-US" sz="1400" dirty="0">
                <a:solidFill>
                  <a:prstClr val="black"/>
                </a:solidFill>
              </a:rPr>
              <a:t>own </a:t>
            </a:r>
            <a:r>
              <a:rPr lang="en-US" sz="1400" dirty="0" smtClean="0">
                <a:solidFill>
                  <a:prstClr val="black"/>
                </a:solidFill>
              </a:rPr>
              <a:t>business</a:t>
            </a:r>
          </a:p>
          <a:p>
            <a:pPr lvl="0"/>
            <a:r>
              <a:rPr lang="en-US" sz="1400" dirty="0" smtClean="0">
                <a:solidFill>
                  <a:prstClr val="black"/>
                </a:solidFill>
              </a:rPr>
              <a:t>Volunteer at fire station</a:t>
            </a:r>
          </a:p>
          <a:p>
            <a:pPr lvl="0"/>
            <a:r>
              <a:rPr lang="en-US" sz="1400" dirty="0" smtClean="0">
                <a:solidFill>
                  <a:prstClr val="black"/>
                </a:solidFill>
              </a:rPr>
              <a:t>Being Tiger football manager </a:t>
            </a:r>
          </a:p>
          <a:p>
            <a:pPr lvl="0"/>
            <a:r>
              <a:rPr lang="en-US" sz="1400" dirty="0" smtClean="0">
                <a:solidFill>
                  <a:prstClr val="black"/>
                </a:solidFill>
              </a:rPr>
              <a:t>Church </a:t>
            </a:r>
          </a:p>
          <a:p>
            <a:pPr lvl="0"/>
            <a:r>
              <a:rPr lang="en-US" sz="1400" dirty="0" smtClean="0">
                <a:solidFill>
                  <a:prstClr val="black"/>
                </a:solidFill>
              </a:rPr>
              <a:t>Healthy &amp; fit</a:t>
            </a:r>
          </a:p>
          <a:p>
            <a:pPr lvl="0"/>
            <a:r>
              <a:rPr lang="en-US" sz="1400" dirty="0" smtClean="0">
                <a:solidFill>
                  <a:prstClr val="black"/>
                </a:solidFill>
              </a:rPr>
              <a:t>Good </a:t>
            </a:r>
            <a:r>
              <a:rPr lang="en-US" sz="1400" dirty="0">
                <a:solidFill>
                  <a:prstClr val="black"/>
                </a:solidFill>
              </a:rPr>
              <a:t>food; </a:t>
            </a:r>
            <a:r>
              <a:rPr lang="en-US" sz="1400" dirty="0" smtClean="0">
                <a:solidFill>
                  <a:prstClr val="black"/>
                </a:solidFill>
              </a:rPr>
              <a:t>Pepsi</a:t>
            </a:r>
          </a:p>
          <a:p>
            <a:pPr lvl="0"/>
            <a:r>
              <a:rPr lang="en-US" sz="1400" dirty="0" smtClean="0">
                <a:solidFill>
                  <a:prstClr val="black"/>
                </a:solidFill>
              </a:rPr>
              <a:t>Basketball  </a:t>
            </a:r>
          </a:p>
          <a:p>
            <a:pPr lvl="0"/>
            <a:r>
              <a:rPr lang="en-US" sz="1400" dirty="0" smtClean="0">
                <a:solidFill>
                  <a:prstClr val="black"/>
                </a:solidFill>
              </a:rPr>
              <a:t>Royals baseball</a:t>
            </a:r>
          </a:p>
          <a:p>
            <a:pPr lvl="0"/>
            <a:r>
              <a:rPr lang="en-US" sz="1400" dirty="0">
                <a:solidFill>
                  <a:prstClr val="black"/>
                </a:solidFill>
              </a:rPr>
              <a:t>S</a:t>
            </a:r>
            <a:r>
              <a:rPr lang="en-US" sz="1400" dirty="0" smtClean="0">
                <a:solidFill>
                  <a:prstClr val="black"/>
                </a:solidFill>
              </a:rPr>
              <a:t>taying active</a:t>
            </a:r>
            <a:endParaRPr lang="en-US" sz="1400" dirty="0">
              <a:solidFill>
                <a:prstClr val="black"/>
              </a:solidFill>
            </a:endParaRPr>
          </a:p>
        </p:txBody>
      </p:sp>
      <p:sp>
        <p:nvSpPr>
          <p:cNvPr id="5" name="Rectangle 4"/>
          <p:cNvSpPr/>
          <p:nvPr/>
        </p:nvSpPr>
        <p:spPr>
          <a:xfrm>
            <a:off x="5735269" y="5175076"/>
            <a:ext cx="2904226" cy="1092607"/>
          </a:xfrm>
          <a:prstGeom prst="rect">
            <a:avLst/>
          </a:prstGeom>
          <a:solidFill>
            <a:schemeClr val="bg1"/>
          </a:solidFill>
        </p:spPr>
        <p:txBody>
          <a:bodyPr wrap="square">
            <a:spAutoFit/>
          </a:bodyPr>
          <a:lstStyle/>
          <a:p>
            <a:r>
              <a:rPr lang="en-US" sz="1300" dirty="0"/>
              <a:t>Poor </a:t>
            </a:r>
            <a:r>
              <a:rPr lang="en-US" sz="1300" dirty="0" smtClean="0"/>
              <a:t>health, heart disease, diabetes; Poverty/no money; </a:t>
            </a:r>
          </a:p>
          <a:p>
            <a:r>
              <a:rPr lang="en-US" sz="1300" dirty="0" smtClean="0"/>
              <a:t>Guardianship; institution/group home; Segregation/isolation; being lonely</a:t>
            </a:r>
          </a:p>
          <a:p>
            <a:r>
              <a:rPr lang="en-US" sz="1300" dirty="0" smtClean="0"/>
              <a:t>Being </a:t>
            </a:r>
            <a:r>
              <a:rPr lang="en-US" sz="1300" dirty="0"/>
              <a:t>treated differently; </a:t>
            </a:r>
          </a:p>
        </p:txBody>
      </p:sp>
      <p:sp>
        <p:nvSpPr>
          <p:cNvPr id="6" name="Rectangle 5"/>
          <p:cNvSpPr/>
          <p:nvPr/>
        </p:nvSpPr>
        <p:spPr>
          <a:xfrm>
            <a:off x="3210560" y="1886635"/>
            <a:ext cx="1767840" cy="1754327"/>
          </a:xfrm>
          <a:prstGeom prst="rect">
            <a:avLst/>
          </a:prstGeom>
        </p:spPr>
        <p:txBody>
          <a:bodyPr wrap="square">
            <a:spAutoFit/>
          </a:bodyPr>
          <a:lstStyle/>
          <a:p>
            <a:pPr lvl="0"/>
            <a:r>
              <a:rPr lang="en-US" sz="1200" dirty="0">
                <a:solidFill>
                  <a:prstClr val="black"/>
                </a:solidFill>
              </a:rPr>
              <a:t>V</a:t>
            </a:r>
            <a:r>
              <a:rPr lang="en-US" sz="1200" dirty="0" smtClean="0">
                <a:solidFill>
                  <a:prstClr val="black"/>
                </a:solidFill>
              </a:rPr>
              <a:t>olunteer </a:t>
            </a:r>
            <a:r>
              <a:rPr lang="en-US" sz="1200" dirty="0">
                <a:solidFill>
                  <a:prstClr val="black"/>
                </a:solidFill>
              </a:rPr>
              <a:t>at fire station;</a:t>
            </a:r>
            <a:r>
              <a:rPr lang="en-US" sz="1200" dirty="0" smtClean="0">
                <a:solidFill>
                  <a:prstClr val="black"/>
                </a:solidFill>
              </a:rPr>
              <a:t> Find more volunteer </a:t>
            </a:r>
            <a:r>
              <a:rPr lang="en-US" sz="1200" dirty="0">
                <a:solidFill>
                  <a:prstClr val="black"/>
                </a:solidFill>
              </a:rPr>
              <a:t>ops;</a:t>
            </a:r>
            <a:r>
              <a:rPr lang="en-US" sz="1200" dirty="0" smtClean="0">
                <a:solidFill>
                  <a:prstClr val="black"/>
                </a:solidFill>
              </a:rPr>
              <a:t> Workout </a:t>
            </a:r>
            <a:r>
              <a:rPr lang="en-US" sz="1200" dirty="0">
                <a:solidFill>
                  <a:prstClr val="black"/>
                </a:solidFill>
              </a:rPr>
              <a:t>regularly; </a:t>
            </a:r>
            <a:r>
              <a:rPr lang="en-US" sz="1200" dirty="0" smtClean="0">
                <a:solidFill>
                  <a:prstClr val="black"/>
                </a:solidFill>
              </a:rPr>
              <a:t>   </a:t>
            </a:r>
          </a:p>
          <a:p>
            <a:pPr lvl="0"/>
            <a:r>
              <a:rPr lang="en-US" sz="1200" dirty="0" smtClean="0">
                <a:solidFill>
                  <a:prstClr val="black"/>
                </a:solidFill>
              </a:rPr>
              <a:t>Keep </a:t>
            </a:r>
            <a:r>
              <a:rPr lang="en-US" sz="1200" dirty="0">
                <a:solidFill>
                  <a:prstClr val="black"/>
                </a:solidFill>
              </a:rPr>
              <a:t>in touch </a:t>
            </a:r>
            <a:r>
              <a:rPr lang="en-US" sz="1200" dirty="0" err="1" smtClean="0">
                <a:solidFill>
                  <a:prstClr val="black"/>
                </a:solidFill>
              </a:rPr>
              <a:t>w</a:t>
            </a:r>
            <a:r>
              <a:rPr lang="en-US" sz="1200" dirty="0" smtClean="0">
                <a:solidFill>
                  <a:prstClr val="black"/>
                </a:solidFill>
              </a:rPr>
              <a:t>/ </a:t>
            </a:r>
            <a:r>
              <a:rPr lang="en-US" sz="1200" dirty="0">
                <a:solidFill>
                  <a:prstClr val="black"/>
                </a:solidFill>
              </a:rPr>
              <a:t>friends;</a:t>
            </a:r>
            <a:r>
              <a:rPr lang="en-US" sz="1200" dirty="0" smtClean="0">
                <a:solidFill>
                  <a:prstClr val="black"/>
                </a:solidFill>
              </a:rPr>
              <a:t> Increase alone time;  </a:t>
            </a:r>
          </a:p>
          <a:p>
            <a:pPr lvl="0"/>
            <a:r>
              <a:rPr lang="en-US" sz="1200" dirty="0" smtClean="0">
                <a:solidFill>
                  <a:prstClr val="black"/>
                </a:solidFill>
              </a:rPr>
              <a:t>Go </a:t>
            </a:r>
            <a:r>
              <a:rPr lang="en-US" sz="1200" dirty="0">
                <a:solidFill>
                  <a:prstClr val="black"/>
                </a:solidFill>
              </a:rPr>
              <a:t>out with friends; </a:t>
            </a:r>
            <a:r>
              <a:rPr lang="en-US" sz="1200" dirty="0" smtClean="0">
                <a:solidFill>
                  <a:prstClr val="black"/>
                </a:solidFill>
              </a:rPr>
              <a:t> Spend daytime hours </a:t>
            </a:r>
            <a:r>
              <a:rPr lang="en-US" sz="1200" dirty="0">
                <a:solidFill>
                  <a:prstClr val="black"/>
                </a:solidFill>
              </a:rPr>
              <a:t>out of</a:t>
            </a:r>
            <a:r>
              <a:rPr lang="en-US" sz="1200" dirty="0" smtClean="0">
                <a:solidFill>
                  <a:prstClr val="black"/>
                </a:solidFill>
              </a:rPr>
              <a:t> the house</a:t>
            </a:r>
            <a:r>
              <a:rPr lang="en-US" sz="1200" dirty="0">
                <a:solidFill>
                  <a:prstClr val="black"/>
                </a:solidFill>
              </a:rPr>
              <a:t>; </a:t>
            </a:r>
            <a:endParaRPr lang="en-US" sz="1200" dirty="0" smtClean="0">
              <a:solidFill>
                <a:prstClr val="black"/>
              </a:solidFill>
            </a:endParaRPr>
          </a:p>
          <a:p>
            <a:pPr lvl="0"/>
            <a:r>
              <a:rPr lang="en-US" sz="1200" dirty="0">
                <a:solidFill>
                  <a:prstClr val="black"/>
                </a:solidFill>
              </a:rPr>
              <a:t>E</a:t>
            </a:r>
            <a:r>
              <a:rPr lang="en-US" sz="1200" dirty="0" smtClean="0">
                <a:solidFill>
                  <a:prstClr val="black"/>
                </a:solidFill>
              </a:rPr>
              <a:t>xplore micro enterprise; </a:t>
            </a:r>
            <a:endParaRPr lang="en-US" sz="1200" dirty="0">
              <a:solidFill>
                <a:prstClr val="black"/>
              </a:solidFill>
            </a:endParaRPr>
          </a:p>
        </p:txBody>
      </p:sp>
      <p:sp>
        <p:nvSpPr>
          <p:cNvPr id="8" name="Rectangle 7"/>
          <p:cNvSpPr/>
          <p:nvPr/>
        </p:nvSpPr>
        <p:spPr>
          <a:xfrm>
            <a:off x="3210560" y="4302373"/>
            <a:ext cx="1676400" cy="1384995"/>
          </a:xfrm>
          <a:prstGeom prst="rect">
            <a:avLst/>
          </a:prstGeom>
        </p:spPr>
        <p:txBody>
          <a:bodyPr wrap="square">
            <a:spAutoFit/>
          </a:bodyPr>
          <a:lstStyle/>
          <a:p>
            <a:pPr lvl="0"/>
            <a:r>
              <a:rPr lang="en-US" sz="1200" dirty="0">
                <a:solidFill>
                  <a:prstClr val="black"/>
                </a:solidFill>
              </a:rPr>
              <a:t>Sitting at home watching TV all day</a:t>
            </a:r>
            <a:r>
              <a:rPr lang="en-US" sz="1200" dirty="0" smtClean="0">
                <a:solidFill>
                  <a:prstClr val="black"/>
                </a:solidFill>
              </a:rPr>
              <a:t>;</a:t>
            </a:r>
          </a:p>
          <a:p>
            <a:pPr lvl="0"/>
            <a:r>
              <a:rPr lang="en-US" sz="1200" dirty="0" smtClean="0">
                <a:solidFill>
                  <a:prstClr val="black"/>
                </a:solidFill>
              </a:rPr>
              <a:t>Rely on </a:t>
            </a:r>
            <a:r>
              <a:rPr lang="en-US" sz="1200" dirty="0">
                <a:solidFill>
                  <a:prstClr val="black"/>
                </a:solidFill>
              </a:rPr>
              <a:t>paid supports; </a:t>
            </a:r>
            <a:endParaRPr lang="en-US" sz="1200" dirty="0" smtClean="0">
              <a:solidFill>
                <a:prstClr val="black"/>
              </a:solidFill>
            </a:endParaRPr>
          </a:p>
          <a:p>
            <a:pPr lvl="0"/>
            <a:r>
              <a:rPr lang="en-US" sz="1200" dirty="0">
                <a:solidFill>
                  <a:prstClr val="black"/>
                </a:solidFill>
              </a:rPr>
              <a:t>G</a:t>
            </a:r>
            <a:r>
              <a:rPr lang="en-US" sz="1200" dirty="0" smtClean="0">
                <a:solidFill>
                  <a:prstClr val="black"/>
                </a:solidFill>
              </a:rPr>
              <a:t>ain </a:t>
            </a:r>
            <a:r>
              <a:rPr lang="en-US" sz="1200" dirty="0">
                <a:solidFill>
                  <a:prstClr val="black"/>
                </a:solidFill>
              </a:rPr>
              <a:t>weight; </a:t>
            </a:r>
            <a:endParaRPr lang="en-US" sz="1200" dirty="0" smtClean="0">
              <a:solidFill>
                <a:prstClr val="black"/>
              </a:solidFill>
            </a:endParaRPr>
          </a:p>
          <a:p>
            <a:pPr lvl="0"/>
            <a:r>
              <a:rPr lang="en-US" sz="1200" dirty="0">
                <a:solidFill>
                  <a:prstClr val="black"/>
                </a:solidFill>
              </a:rPr>
              <a:t>E</a:t>
            </a:r>
            <a:r>
              <a:rPr lang="en-US" sz="1200" dirty="0" smtClean="0">
                <a:solidFill>
                  <a:prstClr val="black"/>
                </a:solidFill>
              </a:rPr>
              <a:t>at unhealthy foods or drink too much Pepsi (caffeine); </a:t>
            </a:r>
            <a:endParaRPr lang="en-US" sz="1200" dirty="0">
              <a:solidFill>
                <a:prstClr val="black"/>
              </a:solidFill>
            </a:endParaRPr>
          </a:p>
        </p:txBody>
      </p:sp>
      <p:sp>
        <p:nvSpPr>
          <p:cNvPr id="9" name="Rectangle 8"/>
          <p:cNvSpPr/>
          <p:nvPr/>
        </p:nvSpPr>
        <p:spPr>
          <a:xfrm>
            <a:off x="717865" y="1570274"/>
            <a:ext cx="1644520" cy="2308324"/>
          </a:xfrm>
          <a:prstGeom prst="rect">
            <a:avLst/>
          </a:prstGeom>
          <a:solidFill>
            <a:schemeClr val="bg1"/>
          </a:solidFill>
        </p:spPr>
        <p:txBody>
          <a:bodyPr wrap="square">
            <a:spAutoFit/>
          </a:bodyPr>
          <a:lstStyle/>
          <a:p>
            <a:pPr lvl="0"/>
            <a:r>
              <a:rPr lang="en-US" sz="1200" dirty="0">
                <a:solidFill>
                  <a:prstClr val="black"/>
                </a:solidFill>
              </a:rPr>
              <a:t>Chores; </a:t>
            </a:r>
            <a:r>
              <a:rPr lang="en-US" sz="1200" dirty="0" smtClean="0">
                <a:solidFill>
                  <a:prstClr val="black"/>
                </a:solidFill>
              </a:rPr>
              <a:t>boy </a:t>
            </a:r>
            <a:r>
              <a:rPr lang="en-US" sz="1200" dirty="0">
                <a:solidFill>
                  <a:prstClr val="black"/>
                </a:solidFill>
              </a:rPr>
              <a:t>scouts; </a:t>
            </a:r>
            <a:endParaRPr lang="en-US" sz="1200" dirty="0" smtClean="0">
              <a:solidFill>
                <a:prstClr val="black"/>
              </a:solidFill>
            </a:endParaRPr>
          </a:p>
          <a:p>
            <a:pPr lvl="0"/>
            <a:r>
              <a:rPr lang="en-US" sz="1200" dirty="0" smtClean="0">
                <a:solidFill>
                  <a:prstClr val="black"/>
                </a:solidFill>
              </a:rPr>
              <a:t>School inclusion/circle of friends</a:t>
            </a:r>
            <a:r>
              <a:rPr lang="en-US" sz="1200" dirty="0">
                <a:solidFill>
                  <a:prstClr val="black"/>
                </a:solidFill>
              </a:rPr>
              <a:t>;</a:t>
            </a:r>
            <a:r>
              <a:rPr lang="en-US" sz="1200" dirty="0" smtClean="0">
                <a:solidFill>
                  <a:prstClr val="black"/>
                </a:solidFill>
              </a:rPr>
              <a:t> </a:t>
            </a:r>
          </a:p>
          <a:p>
            <a:pPr lvl="0"/>
            <a:r>
              <a:rPr lang="en-US" sz="1200" dirty="0" smtClean="0">
                <a:solidFill>
                  <a:prstClr val="black"/>
                </a:solidFill>
              </a:rPr>
              <a:t>Birthday parties; </a:t>
            </a:r>
          </a:p>
          <a:p>
            <a:pPr lvl="0"/>
            <a:r>
              <a:rPr lang="en-US" sz="1200" dirty="0" smtClean="0">
                <a:solidFill>
                  <a:prstClr val="black"/>
                </a:solidFill>
              </a:rPr>
              <a:t>Riding </a:t>
            </a:r>
            <a:r>
              <a:rPr lang="en-US" sz="1200" dirty="0">
                <a:solidFill>
                  <a:prstClr val="black"/>
                </a:solidFill>
              </a:rPr>
              <a:t>bike; </a:t>
            </a:r>
            <a:endParaRPr lang="en-US" sz="1200" dirty="0" smtClean="0">
              <a:solidFill>
                <a:prstClr val="black"/>
              </a:solidFill>
            </a:endParaRPr>
          </a:p>
          <a:p>
            <a:pPr lvl="0"/>
            <a:r>
              <a:rPr lang="en-US" sz="1200" dirty="0">
                <a:solidFill>
                  <a:prstClr val="black"/>
                </a:solidFill>
              </a:rPr>
              <a:t>F</a:t>
            </a:r>
            <a:r>
              <a:rPr lang="en-US" sz="1200" dirty="0" smtClean="0">
                <a:solidFill>
                  <a:prstClr val="black"/>
                </a:solidFill>
              </a:rPr>
              <a:t>amily </a:t>
            </a:r>
            <a:r>
              <a:rPr lang="en-US" sz="1200" dirty="0">
                <a:solidFill>
                  <a:prstClr val="black"/>
                </a:solidFill>
              </a:rPr>
              <a:t>vacations; </a:t>
            </a:r>
            <a:endParaRPr lang="en-US" sz="1200" dirty="0" smtClean="0">
              <a:solidFill>
                <a:prstClr val="black"/>
              </a:solidFill>
            </a:endParaRPr>
          </a:p>
          <a:p>
            <a:pPr lvl="0"/>
            <a:r>
              <a:rPr lang="en-US" sz="1200" dirty="0" smtClean="0">
                <a:solidFill>
                  <a:prstClr val="black"/>
                </a:solidFill>
              </a:rPr>
              <a:t>Church </a:t>
            </a:r>
            <a:r>
              <a:rPr lang="en-US" sz="1200" dirty="0">
                <a:solidFill>
                  <a:prstClr val="black"/>
                </a:solidFill>
              </a:rPr>
              <a:t>youth group;</a:t>
            </a:r>
            <a:r>
              <a:rPr lang="en-US" sz="1200" dirty="0" smtClean="0">
                <a:solidFill>
                  <a:prstClr val="black"/>
                </a:solidFill>
              </a:rPr>
              <a:t> Debit </a:t>
            </a:r>
            <a:r>
              <a:rPr lang="en-US" sz="1200" dirty="0">
                <a:solidFill>
                  <a:prstClr val="black"/>
                </a:solidFill>
              </a:rPr>
              <a:t>card; </a:t>
            </a:r>
            <a:endParaRPr lang="en-US" sz="1200" dirty="0" smtClean="0">
              <a:solidFill>
                <a:prstClr val="black"/>
              </a:solidFill>
            </a:endParaRPr>
          </a:p>
          <a:p>
            <a:pPr lvl="0"/>
            <a:r>
              <a:rPr lang="en-US" sz="1200" dirty="0">
                <a:solidFill>
                  <a:prstClr val="black"/>
                </a:solidFill>
              </a:rPr>
              <a:t>F</a:t>
            </a:r>
            <a:r>
              <a:rPr lang="en-US" sz="1200" dirty="0" smtClean="0">
                <a:solidFill>
                  <a:prstClr val="black"/>
                </a:solidFill>
              </a:rPr>
              <a:t>ootball </a:t>
            </a:r>
            <a:r>
              <a:rPr lang="en-US" sz="1200" dirty="0">
                <a:solidFill>
                  <a:prstClr val="black"/>
                </a:solidFill>
              </a:rPr>
              <a:t>manager</a:t>
            </a:r>
            <a:r>
              <a:rPr lang="en-US" sz="1200" dirty="0" smtClean="0">
                <a:solidFill>
                  <a:prstClr val="black"/>
                </a:solidFill>
              </a:rPr>
              <a:t>; Homecoming king; </a:t>
            </a:r>
            <a:r>
              <a:rPr lang="en-US" sz="1200" dirty="0">
                <a:solidFill>
                  <a:prstClr val="black"/>
                </a:solidFill>
              </a:rPr>
              <a:t>V</a:t>
            </a:r>
            <a:r>
              <a:rPr lang="en-US" sz="1200" dirty="0" smtClean="0">
                <a:solidFill>
                  <a:prstClr val="black"/>
                </a:solidFill>
              </a:rPr>
              <a:t>olunteering </a:t>
            </a:r>
          </a:p>
          <a:p>
            <a:pPr lvl="0"/>
            <a:r>
              <a:rPr lang="en-US" sz="1200" dirty="0" smtClean="0">
                <a:solidFill>
                  <a:prstClr val="black"/>
                </a:solidFill>
              </a:rPr>
              <a:t>High School </a:t>
            </a:r>
            <a:r>
              <a:rPr lang="en-US" sz="1200" dirty="0">
                <a:solidFill>
                  <a:prstClr val="black"/>
                </a:solidFill>
              </a:rPr>
              <a:t>diploma</a:t>
            </a:r>
          </a:p>
        </p:txBody>
      </p:sp>
      <p:sp>
        <p:nvSpPr>
          <p:cNvPr id="10" name="Rectangle 9"/>
          <p:cNvSpPr/>
          <p:nvPr/>
        </p:nvSpPr>
        <p:spPr>
          <a:xfrm>
            <a:off x="660400" y="4227096"/>
            <a:ext cx="1788160" cy="1569660"/>
          </a:xfrm>
          <a:prstGeom prst="rect">
            <a:avLst/>
          </a:prstGeom>
        </p:spPr>
        <p:txBody>
          <a:bodyPr wrap="square">
            <a:spAutoFit/>
          </a:bodyPr>
          <a:lstStyle/>
          <a:p>
            <a:pPr lvl="0"/>
            <a:r>
              <a:rPr lang="en-US" sz="1200" dirty="0" smtClean="0">
                <a:solidFill>
                  <a:prstClr val="black"/>
                </a:solidFill>
              </a:rPr>
              <a:t>Special education  low </a:t>
            </a:r>
            <a:r>
              <a:rPr lang="en-US" sz="1200" dirty="0">
                <a:solidFill>
                  <a:prstClr val="black"/>
                </a:solidFill>
              </a:rPr>
              <a:t>expectations;  </a:t>
            </a:r>
            <a:endParaRPr lang="en-US" sz="1200" dirty="0" smtClean="0">
              <a:solidFill>
                <a:prstClr val="black"/>
              </a:solidFill>
            </a:endParaRPr>
          </a:p>
          <a:p>
            <a:pPr lvl="0"/>
            <a:r>
              <a:rPr lang="en-US" sz="1200" dirty="0" smtClean="0">
                <a:solidFill>
                  <a:prstClr val="black"/>
                </a:solidFill>
              </a:rPr>
              <a:t>Para glued to Ben’s side; Pressure </a:t>
            </a:r>
            <a:r>
              <a:rPr lang="en-US" sz="1200" dirty="0">
                <a:solidFill>
                  <a:prstClr val="black"/>
                </a:solidFill>
              </a:rPr>
              <a:t>to segregate;</a:t>
            </a:r>
            <a:r>
              <a:rPr lang="en-US" sz="1200" dirty="0" smtClean="0">
                <a:solidFill>
                  <a:prstClr val="black"/>
                </a:solidFill>
              </a:rPr>
              <a:t> Medication </a:t>
            </a:r>
            <a:r>
              <a:rPr lang="en-US" sz="1200" dirty="0">
                <a:solidFill>
                  <a:prstClr val="black"/>
                </a:solidFill>
              </a:rPr>
              <a:t>side effects; </a:t>
            </a:r>
            <a:endParaRPr lang="en-US" sz="1200" dirty="0" smtClean="0">
              <a:solidFill>
                <a:prstClr val="black"/>
              </a:solidFill>
            </a:endParaRPr>
          </a:p>
          <a:p>
            <a:pPr lvl="0"/>
            <a:r>
              <a:rPr lang="en-US" sz="1200" dirty="0" smtClean="0">
                <a:solidFill>
                  <a:prstClr val="black"/>
                </a:solidFill>
              </a:rPr>
              <a:t>Scoliosis</a:t>
            </a:r>
            <a:r>
              <a:rPr lang="en-US" sz="1200" dirty="0">
                <a:solidFill>
                  <a:prstClr val="black"/>
                </a:solidFill>
              </a:rPr>
              <a:t>; </a:t>
            </a:r>
            <a:endParaRPr lang="en-US" sz="1200" dirty="0" smtClean="0">
              <a:solidFill>
                <a:prstClr val="black"/>
              </a:solidFill>
            </a:endParaRPr>
          </a:p>
          <a:p>
            <a:pPr lvl="0"/>
            <a:r>
              <a:rPr lang="en-US" sz="1200" dirty="0" smtClean="0">
                <a:solidFill>
                  <a:prstClr val="black"/>
                </a:solidFill>
              </a:rPr>
              <a:t>Seizures</a:t>
            </a:r>
            <a:r>
              <a:rPr lang="en-US" sz="1200" dirty="0">
                <a:solidFill>
                  <a:prstClr val="black"/>
                </a:solidFill>
              </a:rPr>
              <a:t>; </a:t>
            </a:r>
            <a:endParaRPr lang="en-US" sz="1200" dirty="0" smtClean="0">
              <a:solidFill>
                <a:prstClr val="black"/>
              </a:solidFill>
            </a:endParaRPr>
          </a:p>
          <a:p>
            <a:pPr lvl="0"/>
            <a:r>
              <a:rPr lang="en-US" sz="1200" dirty="0" smtClean="0">
                <a:solidFill>
                  <a:prstClr val="black"/>
                </a:solidFill>
              </a:rPr>
              <a:t>Physical </a:t>
            </a:r>
            <a:r>
              <a:rPr lang="en-US" sz="1200" dirty="0">
                <a:solidFill>
                  <a:prstClr val="black"/>
                </a:solidFill>
              </a:rPr>
              <a:t>barriers;  </a:t>
            </a:r>
          </a:p>
        </p:txBody>
      </p:sp>
      <p:sp>
        <p:nvSpPr>
          <p:cNvPr id="11" name="Rectangle 10"/>
          <p:cNvSpPr/>
          <p:nvPr/>
        </p:nvSpPr>
        <p:spPr>
          <a:xfrm>
            <a:off x="2567534" y="3330843"/>
            <a:ext cx="412292" cy="338554"/>
          </a:xfrm>
          <a:prstGeom prst="rect">
            <a:avLst/>
          </a:prstGeom>
        </p:spPr>
        <p:txBody>
          <a:bodyPr wrap="none">
            <a:spAutoFit/>
          </a:bodyPr>
          <a:lstStyle/>
          <a:p>
            <a:pPr lvl="0"/>
            <a:r>
              <a:rPr lang="en-US" sz="1600" dirty="0">
                <a:solidFill>
                  <a:prstClr val="black"/>
                </a:solidFill>
              </a:rPr>
              <a:t>25</a:t>
            </a:r>
          </a:p>
        </p:txBody>
      </p:sp>
    </p:spTree>
    <p:extLst>
      <p:ext uri="{BB962C8B-B14F-4D97-AF65-F5344CB8AC3E}">
        <p14:creationId xmlns:p14="http://schemas.microsoft.com/office/powerpoint/2010/main" val="18671296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29"/>
          <p:cNvCxnSpPr>
            <a:cxnSpLocks noChangeShapeType="1"/>
          </p:cNvCxnSpPr>
          <p:nvPr/>
        </p:nvCxnSpPr>
        <p:spPr bwMode="auto">
          <a:xfrm flipV="1">
            <a:off x="299242" y="2179674"/>
            <a:ext cx="4992228" cy="2541182"/>
          </a:xfrm>
          <a:prstGeom prst="straightConnector1">
            <a:avLst/>
          </a:prstGeom>
          <a:noFill/>
          <a:ln w="76200" cmpd="sng">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11" name="Straight Arrow Connector 29"/>
          <p:cNvCxnSpPr>
            <a:cxnSpLocks noChangeShapeType="1"/>
          </p:cNvCxnSpPr>
          <p:nvPr/>
        </p:nvCxnSpPr>
        <p:spPr bwMode="auto">
          <a:xfrm>
            <a:off x="299242" y="4720856"/>
            <a:ext cx="5204372" cy="616688"/>
          </a:xfrm>
          <a:prstGeom prst="straightConnector1">
            <a:avLst/>
          </a:prstGeom>
          <a:ln>
            <a:prstDash val="dash"/>
            <a:headEnd/>
            <a:tailEnd type="arrow" w="med" len="med"/>
          </a:ln>
          <a:extLst/>
        </p:spPr>
        <p:style>
          <a:lnRef idx="2">
            <a:schemeClr val="dk1"/>
          </a:lnRef>
          <a:fillRef idx="0">
            <a:schemeClr val="dk1"/>
          </a:fillRef>
          <a:effectRef idx="1">
            <a:schemeClr val="dk1"/>
          </a:effectRef>
          <a:fontRef idx="minor">
            <a:schemeClr val="tx1"/>
          </a:fontRef>
        </p:style>
      </p:cxnSp>
      <p:sp>
        <p:nvSpPr>
          <p:cNvPr id="20" name="Cloud 19"/>
          <p:cNvSpPr/>
          <p:nvPr/>
        </p:nvSpPr>
        <p:spPr>
          <a:xfrm>
            <a:off x="5291470" y="990600"/>
            <a:ext cx="3657600" cy="3007242"/>
          </a:xfrm>
          <a:prstGeom prst="cloud">
            <a:avLst/>
          </a:prstGeom>
          <a:solidFill>
            <a:srgbClr val="C7A2E3"/>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200" b="1" i="1" dirty="0" smtClean="0"/>
          </a:p>
          <a:p>
            <a:pPr algn="ctr"/>
            <a:r>
              <a:rPr lang="en-US" sz="2000" b="1" i="1" dirty="0">
                <a:latin typeface="+mj-lt"/>
              </a:rPr>
              <a:t>Friends, family, </a:t>
            </a:r>
          </a:p>
          <a:p>
            <a:pPr algn="ctr"/>
            <a:r>
              <a:rPr lang="en-US" sz="2000" b="1" i="1" dirty="0">
                <a:latin typeface="+mj-lt"/>
              </a:rPr>
              <a:t>enough money, </a:t>
            </a:r>
          </a:p>
          <a:p>
            <a:pPr algn="ctr"/>
            <a:r>
              <a:rPr lang="en-US" sz="2000" b="1" i="1" dirty="0">
                <a:latin typeface="+mj-lt"/>
              </a:rPr>
              <a:t>job I like, home, faith, vacations, health, choice, freedom</a:t>
            </a:r>
            <a:endParaRPr lang="en-US" sz="2000" b="1" dirty="0">
              <a:latin typeface="+mj-lt"/>
            </a:endParaRPr>
          </a:p>
          <a:p>
            <a:pPr algn="ctr"/>
            <a:endParaRPr lang="en-US" sz="2200" b="1" dirty="0" smtClean="0"/>
          </a:p>
        </p:txBody>
      </p:sp>
      <p:sp>
        <p:nvSpPr>
          <p:cNvPr id="14" name="Cloud 13"/>
          <p:cNvSpPr/>
          <p:nvPr/>
        </p:nvSpPr>
        <p:spPr>
          <a:xfrm>
            <a:off x="5450451" y="4585247"/>
            <a:ext cx="3298650" cy="1890279"/>
          </a:xfrm>
          <a:prstGeom prst="cloud">
            <a:avLst/>
          </a:prstGeom>
          <a:solidFill>
            <a:schemeClr val="bg1">
              <a:lumMod val="85000"/>
            </a:schemeClr>
          </a:solidFill>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600" dirty="0"/>
          </a:p>
        </p:txBody>
      </p:sp>
      <p:pic>
        <p:nvPicPr>
          <p:cNvPr id="10" name="Content Placeholder 3"/>
          <p:cNvPicPr>
            <a:picLocks noGrp="1" noChangeAspect="1"/>
          </p:cNvPicPr>
          <p:nvPr>
            <p:ph idx="1"/>
          </p:nvPr>
        </p:nvPicPr>
        <p:blipFill>
          <a:blip r:embed="rId3" cstate="email">
            <a:alphaModFix amt="91000"/>
            <a:extLst>
              <a:ext uri="{28A0092B-C50C-407E-A947-70E740481C1C}">
                <a14:useLocalDpi xmlns:a14="http://schemas.microsoft.com/office/drawing/2010/main"/>
              </a:ext>
            </a:extLst>
          </a:blip>
          <a:stretch>
            <a:fillRect/>
          </a:stretch>
        </p:blipFill>
        <p:spPr>
          <a:xfrm>
            <a:off x="823494" y="1704059"/>
            <a:ext cx="3845103" cy="3845103"/>
          </a:xfrm>
          <a:effectLst>
            <a:softEdge rad="63500"/>
          </a:effectLst>
        </p:spPr>
      </p:pic>
      <p:sp>
        <p:nvSpPr>
          <p:cNvPr id="12" name="Rectangle 11"/>
          <p:cNvSpPr/>
          <p:nvPr/>
        </p:nvSpPr>
        <p:spPr>
          <a:xfrm>
            <a:off x="5595526" y="4937785"/>
            <a:ext cx="2788690" cy="923330"/>
          </a:xfrm>
          <a:prstGeom prst="rect">
            <a:avLst/>
          </a:prstGeom>
        </p:spPr>
        <p:txBody>
          <a:bodyPr wrap="square">
            <a:spAutoFit/>
          </a:bodyPr>
          <a:lstStyle/>
          <a:p>
            <a:pPr algn="ctr"/>
            <a:r>
              <a:rPr lang="en-US" dirty="0" smtClean="0"/>
              <a:t>Poverty, loneliness, segregation, restrictions, lack of choice, boredom </a:t>
            </a:r>
            <a:endParaRPr lang="en-US" dirty="0"/>
          </a:p>
        </p:txBody>
      </p:sp>
      <p:sp>
        <p:nvSpPr>
          <p:cNvPr id="9" name="TextBox 8"/>
          <p:cNvSpPr txBox="1"/>
          <p:nvPr/>
        </p:nvSpPr>
        <p:spPr>
          <a:xfrm>
            <a:off x="493888" y="183445"/>
            <a:ext cx="7408333" cy="738664"/>
          </a:xfrm>
          <a:prstGeom prst="rect">
            <a:avLst/>
          </a:prstGeom>
          <a:noFill/>
        </p:spPr>
        <p:txBody>
          <a:bodyPr wrap="square" rtlCol="0">
            <a:spAutoFit/>
          </a:bodyPr>
          <a:lstStyle/>
          <a:p>
            <a:r>
              <a:rPr lang="en-US" sz="4200" dirty="0" smtClean="0">
                <a:solidFill>
                  <a:srgbClr val="7030A0"/>
                </a:solidFill>
                <a:latin typeface="Georgia"/>
                <a:cs typeface="Georgia"/>
              </a:rPr>
              <a:t>Dignity of Risk and Mistakes</a:t>
            </a:r>
            <a:endParaRPr lang="en-US" sz="4200" dirty="0">
              <a:solidFill>
                <a:srgbClr val="7030A0"/>
              </a:solidFill>
              <a:latin typeface="Georgia"/>
              <a:cs typeface="Georgia"/>
            </a:endParaRPr>
          </a:p>
        </p:txBody>
      </p:sp>
    </p:spTree>
    <p:extLst>
      <p:ext uri="{BB962C8B-B14F-4D97-AF65-F5344CB8AC3E}">
        <p14:creationId xmlns:p14="http://schemas.microsoft.com/office/powerpoint/2010/main" val="3365095117"/>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a:xfrm>
            <a:off x="0" y="228600"/>
            <a:ext cx="9144000" cy="5330952"/>
          </a:xfrm>
        </p:spPr>
      </p:sp>
      <p:sp>
        <p:nvSpPr>
          <p:cNvPr id="4" name="Title 3"/>
          <p:cNvSpPr>
            <a:spLocks noGrp="1"/>
          </p:cNvSpPr>
          <p:nvPr>
            <p:ph type="title"/>
          </p:nvPr>
        </p:nvSpPr>
        <p:spPr>
          <a:xfrm>
            <a:off x="0" y="4504618"/>
            <a:ext cx="9144000" cy="1981200"/>
          </a:xfrm>
          <a:solidFill>
            <a:srgbClr val="7030A0"/>
          </a:solidFill>
        </p:spPr>
        <p:txBody>
          <a:bodyPr>
            <a:normAutofit/>
          </a:bodyPr>
          <a:lstStyle/>
          <a:p>
            <a:pPr algn="ctr"/>
            <a:r>
              <a:rPr lang="en-US" sz="4400" dirty="0" smtClean="0"/>
              <a:t>Life Domains, Life Outcomes </a:t>
            </a:r>
            <a:br>
              <a:rPr lang="en-US" sz="4400" dirty="0" smtClean="0"/>
            </a:br>
            <a:r>
              <a:rPr lang="en-US" sz="4400" dirty="0" smtClean="0"/>
              <a:t>and Life Possibilities </a:t>
            </a:r>
            <a:endParaRPr lang="en-US" sz="4400" dirty="0"/>
          </a:p>
        </p:txBody>
      </p:sp>
      <p:pic>
        <p:nvPicPr>
          <p:cNvPr id="6" name="Content Placeholder 7" descr="2010 Easter 537.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8776" y="-3844"/>
            <a:ext cx="9179756" cy="4953000"/>
          </a:xfrm>
          <a:prstGeom prst="rect">
            <a:avLst/>
          </a:prstGeom>
        </p:spPr>
      </p:pic>
    </p:spTree>
    <p:extLst>
      <p:ext uri="{BB962C8B-B14F-4D97-AF65-F5344CB8AC3E}">
        <p14:creationId xmlns:p14="http://schemas.microsoft.com/office/powerpoint/2010/main" val="41710228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4000" y="499410"/>
            <a:ext cx="8679738"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lang="en-US" dirty="0" smtClean="0">
                <a:solidFill>
                  <a:srgbClr val="7030A0"/>
                </a:solidFill>
              </a:rPr>
              <a:t>Achieving Outcomes for </a:t>
            </a:r>
          </a:p>
          <a:p>
            <a:pPr marL="0" marR="0" lvl="0" indent="0" defTabSz="914400" rtl="0" eaLnBrk="1" fontAlgn="auto" latinLnBrk="0" hangingPunct="1">
              <a:lnSpc>
                <a:spcPct val="100000"/>
              </a:lnSpc>
              <a:spcBef>
                <a:spcPct val="0"/>
              </a:spcBef>
              <a:spcAft>
                <a:spcPts val="0"/>
              </a:spcAft>
              <a:buClrTx/>
              <a:buSzTx/>
              <a:buFontTx/>
              <a:buNone/>
              <a:tabLst/>
              <a:defRPr/>
            </a:pPr>
            <a:r>
              <a:rPr lang="en-US" dirty="0" smtClean="0">
                <a:solidFill>
                  <a:srgbClr val="7030A0"/>
                </a:solidFill>
              </a:rPr>
              <a:t>Connected Life Domains</a:t>
            </a:r>
            <a:endParaRPr kumimoji="0" lang="en-US" b="0" i="0" u="none" strike="noStrike" kern="1200" cap="none" spc="0" normalizeH="0" baseline="0" noProof="0" dirty="0">
              <a:ln>
                <a:noFill/>
              </a:ln>
              <a:solidFill>
                <a:srgbClr val="7030A0"/>
              </a:solidFill>
              <a:effectLst/>
              <a:uLnTx/>
              <a:uFillTx/>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1146" y="1867730"/>
            <a:ext cx="916891" cy="91440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1146" y="3278477"/>
            <a:ext cx="915618" cy="913095"/>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9837" y="4661722"/>
            <a:ext cx="916927" cy="914400"/>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29200" y="3277172"/>
            <a:ext cx="914400" cy="914400"/>
          </a:xfrm>
          <a:prstGeom prst="rect">
            <a:avLst/>
          </a:prstGeom>
        </p:spPr>
      </p:pic>
      <p:sp>
        <p:nvSpPr>
          <p:cNvPr id="11" name="TextBox 10"/>
          <p:cNvSpPr txBox="1"/>
          <p:nvPr/>
        </p:nvSpPr>
        <p:spPr>
          <a:xfrm>
            <a:off x="1876706" y="1909256"/>
            <a:ext cx="2905563" cy="861774"/>
          </a:xfrm>
          <a:prstGeom prst="rect">
            <a:avLst/>
          </a:prstGeom>
          <a:noFill/>
        </p:spPr>
        <p:txBody>
          <a:bodyPr wrap="square" rtlCol="0">
            <a:spAutoFit/>
          </a:bodyPr>
          <a:lstStyle/>
          <a:p>
            <a:r>
              <a:rPr lang="en-US" dirty="0" smtClean="0">
                <a:latin typeface="+mn-lt"/>
              </a:rPr>
              <a:t>Daily Life and Employment</a:t>
            </a:r>
          </a:p>
          <a:p>
            <a:r>
              <a:rPr lang="en-US" sz="1600" dirty="0" smtClean="0">
                <a:latin typeface="+mn-lt"/>
              </a:rPr>
              <a:t>(school/education, employment, volunteering, routines, life skills)</a:t>
            </a:r>
            <a:endParaRPr lang="en-US" sz="1600" dirty="0">
              <a:latin typeface="+mn-lt"/>
            </a:endParaRPr>
          </a:p>
        </p:txBody>
      </p:sp>
      <p:sp>
        <p:nvSpPr>
          <p:cNvPr id="12" name="TextBox 11"/>
          <p:cNvSpPr txBox="1"/>
          <p:nvPr/>
        </p:nvSpPr>
        <p:spPr>
          <a:xfrm>
            <a:off x="1876706" y="3141700"/>
            <a:ext cx="2980463" cy="1107996"/>
          </a:xfrm>
          <a:prstGeom prst="rect">
            <a:avLst/>
          </a:prstGeom>
          <a:noFill/>
        </p:spPr>
        <p:txBody>
          <a:bodyPr wrap="square" rtlCol="0">
            <a:spAutoFit/>
          </a:bodyPr>
          <a:lstStyle/>
          <a:p>
            <a:r>
              <a:rPr lang="en-US" dirty="0" smtClean="0">
                <a:latin typeface="+mn-lt"/>
              </a:rPr>
              <a:t>Community Living</a:t>
            </a:r>
          </a:p>
          <a:p>
            <a:r>
              <a:rPr lang="en-US" sz="1600" dirty="0" smtClean="0">
                <a:latin typeface="+mn-lt"/>
              </a:rPr>
              <a:t>(housing</a:t>
            </a:r>
            <a:r>
              <a:rPr lang="en-US" sz="1600" dirty="0"/>
              <a:t>, </a:t>
            </a:r>
            <a:r>
              <a:rPr lang="en-US" sz="1600" dirty="0" smtClean="0"/>
              <a:t>living options, home adaptations and modifications, community access, </a:t>
            </a:r>
            <a:r>
              <a:rPr lang="en-US" sz="1600" dirty="0" smtClean="0">
                <a:latin typeface="+mn-lt"/>
              </a:rPr>
              <a:t>transportation)</a:t>
            </a:r>
            <a:endParaRPr lang="en-US" sz="1600" dirty="0">
              <a:latin typeface="+mn-lt"/>
            </a:endParaRPr>
          </a:p>
        </p:txBody>
      </p:sp>
      <p:sp>
        <p:nvSpPr>
          <p:cNvPr id="13" name="TextBox 12"/>
          <p:cNvSpPr txBox="1"/>
          <p:nvPr/>
        </p:nvSpPr>
        <p:spPr>
          <a:xfrm>
            <a:off x="1892313" y="4563104"/>
            <a:ext cx="2701556" cy="1107996"/>
          </a:xfrm>
          <a:prstGeom prst="rect">
            <a:avLst/>
          </a:prstGeom>
          <a:noFill/>
        </p:spPr>
        <p:txBody>
          <a:bodyPr wrap="square" rtlCol="0">
            <a:spAutoFit/>
          </a:bodyPr>
          <a:lstStyle/>
          <a:p>
            <a:r>
              <a:rPr lang="en-US" dirty="0" smtClean="0">
                <a:latin typeface="+mn-lt"/>
              </a:rPr>
              <a:t>Social and </a:t>
            </a:r>
            <a:r>
              <a:rPr lang="en-US" dirty="0" smtClean="0"/>
              <a:t>Spirituality</a:t>
            </a:r>
            <a:endParaRPr lang="en-US" dirty="0" smtClean="0">
              <a:latin typeface="+mn-lt"/>
            </a:endParaRPr>
          </a:p>
          <a:p>
            <a:r>
              <a:rPr lang="en-US" sz="1600" dirty="0" smtClean="0">
                <a:latin typeface="+mn-lt"/>
              </a:rPr>
              <a:t>(friends, relationships, leisure activities, personal networks, faith community)</a:t>
            </a:r>
            <a:endParaRPr lang="en-US" sz="1600" dirty="0">
              <a:latin typeface="+mn-lt"/>
            </a:endParaRPr>
          </a:p>
        </p:txBody>
      </p:sp>
      <p:sp>
        <p:nvSpPr>
          <p:cNvPr id="14" name="TextBox 13"/>
          <p:cNvSpPr txBox="1"/>
          <p:nvPr/>
        </p:nvSpPr>
        <p:spPr>
          <a:xfrm>
            <a:off x="6080099" y="1909140"/>
            <a:ext cx="2701556" cy="861774"/>
          </a:xfrm>
          <a:prstGeom prst="rect">
            <a:avLst/>
          </a:prstGeom>
          <a:noFill/>
        </p:spPr>
        <p:txBody>
          <a:bodyPr wrap="square" rtlCol="0">
            <a:spAutoFit/>
          </a:bodyPr>
          <a:lstStyle/>
          <a:p>
            <a:r>
              <a:rPr lang="en-US" dirty="0" smtClean="0">
                <a:latin typeface="+mn-lt"/>
              </a:rPr>
              <a:t>Healthy Living</a:t>
            </a:r>
          </a:p>
          <a:p>
            <a:r>
              <a:rPr lang="en-US" sz="1600" dirty="0" smtClean="0">
                <a:latin typeface="+mn-lt"/>
              </a:rPr>
              <a:t>(medical, behavioral, nutrition, wellness, affordable care)</a:t>
            </a:r>
            <a:endParaRPr lang="en-US" sz="1600" dirty="0">
              <a:latin typeface="+mn-lt"/>
            </a:endParaRPr>
          </a:p>
        </p:txBody>
      </p:sp>
      <p:sp>
        <p:nvSpPr>
          <p:cNvPr id="15" name="TextBox 14"/>
          <p:cNvSpPr txBox="1"/>
          <p:nvPr/>
        </p:nvSpPr>
        <p:spPr>
          <a:xfrm>
            <a:off x="6092653" y="3141700"/>
            <a:ext cx="2701556" cy="1107996"/>
          </a:xfrm>
          <a:prstGeom prst="rect">
            <a:avLst/>
          </a:prstGeom>
          <a:noFill/>
        </p:spPr>
        <p:txBody>
          <a:bodyPr wrap="square" rtlCol="0">
            <a:spAutoFit/>
          </a:bodyPr>
          <a:lstStyle/>
          <a:p>
            <a:r>
              <a:rPr lang="en-US" dirty="0" smtClean="0">
                <a:latin typeface="+mn-lt"/>
              </a:rPr>
              <a:t>Safety and Security</a:t>
            </a:r>
          </a:p>
          <a:p>
            <a:r>
              <a:rPr lang="en-US" sz="1600" dirty="0" smtClean="0">
                <a:latin typeface="+mn-lt"/>
              </a:rPr>
              <a:t>(emergencies, well-being, legal rights </a:t>
            </a:r>
            <a:r>
              <a:rPr lang="en-US" sz="1600" dirty="0" smtClean="0"/>
              <a:t>&amp; </a:t>
            </a:r>
            <a:r>
              <a:rPr lang="en-US" sz="1600" dirty="0" smtClean="0">
                <a:latin typeface="+mn-lt"/>
              </a:rPr>
              <a:t>issues, guardianship options &amp; alternatives )</a:t>
            </a:r>
            <a:endParaRPr lang="en-US" sz="1600" dirty="0">
              <a:latin typeface="+mn-lt"/>
            </a:endParaRPr>
          </a:p>
        </p:txBody>
      </p:sp>
      <p:sp>
        <p:nvSpPr>
          <p:cNvPr id="16" name="TextBox 15"/>
          <p:cNvSpPr txBox="1"/>
          <p:nvPr/>
        </p:nvSpPr>
        <p:spPr>
          <a:xfrm>
            <a:off x="6080099" y="4564924"/>
            <a:ext cx="2853639" cy="1107996"/>
          </a:xfrm>
          <a:prstGeom prst="rect">
            <a:avLst/>
          </a:prstGeom>
          <a:noFill/>
        </p:spPr>
        <p:txBody>
          <a:bodyPr wrap="square" rtlCol="0">
            <a:spAutoFit/>
          </a:bodyPr>
          <a:lstStyle/>
          <a:p>
            <a:r>
              <a:rPr lang="en-US" dirty="0" smtClean="0">
                <a:latin typeface="+mn-lt"/>
              </a:rPr>
              <a:t>Citizenship and Advocacy</a:t>
            </a:r>
          </a:p>
          <a:p>
            <a:r>
              <a:rPr lang="en-US" sz="1600" dirty="0" smtClean="0">
                <a:latin typeface="+mn-lt"/>
              </a:rPr>
              <a:t>(valued roles, making choices, setting goals, responsibility, leadership, peer support)</a:t>
            </a:r>
            <a:endParaRPr lang="en-US" sz="1600" dirty="0">
              <a:latin typeface="+mn-lt"/>
            </a:endParaRPr>
          </a:p>
        </p:txBody>
      </p:sp>
      <p:pic>
        <p:nvPicPr>
          <p:cNvPr id="17" name="Pictur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38725" y="4661722"/>
            <a:ext cx="914400" cy="914400"/>
          </a:xfrm>
          <a:prstGeom prst="rect">
            <a:avLst/>
          </a:prstGeom>
        </p:spPr>
      </p:pic>
      <p:pic>
        <p:nvPicPr>
          <p:cNvPr id="18" name="Picture 17" descr="X:\Family to Family Team\TOOLKITS\Life Course Tool Kit\ICONS\domains\new-hl-icon-2.png"/>
          <p:cNvPicPr/>
          <p:nvPr/>
        </p:nvPicPr>
        <p:blipFill>
          <a:blip r:embed="rId8" cstate="email">
            <a:extLst>
              <a:ext uri="{28A0092B-C50C-407E-A947-70E740481C1C}">
                <a14:useLocalDpi xmlns:a14="http://schemas.microsoft.com/office/drawing/2010/main"/>
              </a:ext>
            </a:extLst>
          </a:blip>
          <a:srcRect/>
          <a:stretch>
            <a:fillRect/>
          </a:stretch>
        </p:blipFill>
        <p:spPr bwMode="auto">
          <a:xfrm>
            <a:off x="5029200" y="1932512"/>
            <a:ext cx="923925" cy="876401"/>
          </a:xfrm>
          <a:prstGeom prst="rect">
            <a:avLst/>
          </a:prstGeom>
          <a:noFill/>
          <a:ln>
            <a:noFill/>
          </a:ln>
        </p:spPr>
      </p:pic>
      <p:pic>
        <p:nvPicPr>
          <p:cNvPr id="19" name="Picture 18"/>
          <p:cNvPicPr/>
          <p:nvPr/>
        </p:nvPicPr>
        <p:blipFill>
          <a:blip r:embed="rId9" cstate="email">
            <a:extLst>
              <a:ext uri="{28A0092B-C50C-407E-A947-70E740481C1C}">
                <a14:useLocalDpi xmlns:a14="http://schemas.microsoft.com/office/drawing/2010/main"/>
              </a:ext>
            </a:extLst>
          </a:blip>
          <a:srcRect/>
          <a:stretch>
            <a:fillRect/>
          </a:stretch>
        </p:blipFill>
        <p:spPr bwMode="auto">
          <a:xfrm>
            <a:off x="187607" y="5642249"/>
            <a:ext cx="1342106" cy="1041730"/>
          </a:xfrm>
          <a:prstGeom prst="rect">
            <a:avLst/>
          </a:prstGeom>
          <a:noFill/>
          <a:ln>
            <a:solidFill>
              <a:schemeClr val="tx1"/>
            </a:solidFill>
          </a:ln>
        </p:spPr>
      </p:pic>
    </p:spTree>
    <p:extLst>
      <p:ext uri="{BB962C8B-B14F-4D97-AF65-F5344CB8AC3E}">
        <p14:creationId xmlns:p14="http://schemas.microsoft.com/office/powerpoint/2010/main" val="253999249"/>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1026" name="Picture 2"/>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tretch>
            <a:fillRect/>
          </a:stretch>
        </p:blipFill>
        <p:spPr bwMode="auto">
          <a:xfrm>
            <a:off x="454605" y="291013"/>
            <a:ext cx="4767635" cy="6150428"/>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a:xfrm>
            <a:off x="5486400" y="2377440"/>
            <a:ext cx="3434080" cy="3698240"/>
          </a:xfrm>
        </p:spPr>
        <p:txBody>
          <a:bodyPr>
            <a:normAutofit/>
          </a:bodyPr>
          <a:lstStyle/>
          <a:p>
            <a:pPr algn="ctr"/>
            <a:r>
              <a:rPr lang="en-US" sz="4800" dirty="0" smtClean="0">
                <a:solidFill>
                  <a:schemeClr val="accent1"/>
                </a:solidFill>
                <a:latin typeface="+mj-lt"/>
              </a:rPr>
              <a:t>Tool for Developing a Vision </a:t>
            </a:r>
            <a:endParaRPr lang="en-US" sz="4800" dirty="0">
              <a:solidFill>
                <a:schemeClr val="accent1"/>
              </a:solidFill>
              <a:latin typeface="+mj-lt"/>
            </a:endParaRPr>
          </a:p>
        </p:txBody>
      </p:sp>
    </p:spTree>
    <p:extLst>
      <p:ext uri="{BB962C8B-B14F-4D97-AF65-F5344CB8AC3E}">
        <p14:creationId xmlns:p14="http://schemas.microsoft.com/office/powerpoint/2010/main" val="8942975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smtClean="0"/>
              <a:t>Ben’s </a:t>
            </a:r>
            <a:br>
              <a:rPr lang="en-US" dirty="0" smtClean="0"/>
            </a:br>
            <a:r>
              <a:rPr lang="en-US" dirty="0" smtClean="0"/>
              <a:t>Tool for Developing a Vision</a:t>
            </a:r>
            <a:endParaRPr lang="en-US" dirty="0"/>
          </a:p>
        </p:txBody>
      </p:sp>
      <p:pic>
        <p:nvPicPr>
          <p:cNvPr id="1026" name="Picture 2"/>
          <p:cNvPicPr>
            <a:picLocks noGrp="1" noChangeAspect="1" noChangeArrowheads="1"/>
          </p:cNvPicPr>
          <p:nvPr>
            <p:ph idx="1"/>
          </p:nvPr>
        </p:nvPicPr>
        <p:blipFill rotWithShape="1">
          <a:blip r:embed="rId3" cstate="email">
            <a:extLst>
              <a:ext uri="{28A0092B-C50C-407E-A947-70E740481C1C}">
                <a14:useLocalDpi xmlns:a14="http://schemas.microsoft.com/office/drawing/2010/main"/>
              </a:ext>
            </a:extLst>
          </a:blip>
          <a:srcRect/>
          <a:stretch/>
        </p:blipFill>
        <p:spPr bwMode="auto">
          <a:xfrm>
            <a:off x="243840" y="208280"/>
            <a:ext cx="5106208" cy="6356350"/>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7" name="Text Placeholder 6"/>
          <p:cNvSpPr>
            <a:spLocks noGrp="1"/>
          </p:cNvSpPr>
          <p:nvPr>
            <p:ph type="body" sz="half" idx="2"/>
          </p:nvPr>
        </p:nvSpPr>
        <p:spPr>
          <a:xfrm>
            <a:off x="6206987" y="2918213"/>
            <a:ext cx="2548890" cy="3126987"/>
          </a:xfrm>
        </p:spPr>
        <p:txBody>
          <a:bodyPr>
            <a:normAutofit/>
          </a:bodyPr>
          <a:lstStyle/>
          <a:p>
            <a:pPr algn="ctr"/>
            <a:r>
              <a:rPr lang="en-US" sz="3200" i="1" dirty="0" smtClean="0">
                <a:solidFill>
                  <a:schemeClr val="bg1"/>
                </a:solidFill>
                <a:latin typeface="+mj-lt"/>
              </a:rPr>
              <a:t>Getting more specific in each life domain</a:t>
            </a:r>
            <a:endParaRPr lang="en-US" sz="3200" i="1" dirty="0">
              <a:solidFill>
                <a:schemeClr val="bg1"/>
              </a:solidFill>
              <a:latin typeface="+mj-lt"/>
            </a:endParaRPr>
          </a:p>
        </p:txBody>
      </p:sp>
    </p:spTree>
    <p:extLst>
      <p:ext uri="{BB962C8B-B14F-4D97-AF65-F5344CB8AC3E}">
        <p14:creationId xmlns:p14="http://schemas.microsoft.com/office/powerpoint/2010/main" val="2207430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519942" y="183444"/>
            <a:ext cx="7974947" cy="1285614"/>
          </a:xfrm>
        </p:spPr>
        <p:txBody>
          <a:bodyPr>
            <a:normAutofit/>
          </a:bodyPr>
          <a:lstStyle/>
          <a:p>
            <a:pPr algn="ctr" eaLnBrk="1" hangingPunct="1"/>
            <a:r>
              <a:rPr lang="en-US" sz="4400" dirty="0" smtClean="0">
                <a:solidFill>
                  <a:srgbClr val="7030A0"/>
                </a:solidFill>
              </a:rPr>
              <a:t>Looking at Life Possibilities </a:t>
            </a:r>
            <a:endParaRPr lang="en-US" sz="4400" dirty="0">
              <a:solidFill>
                <a:srgbClr val="7030A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86692778"/>
              </p:ext>
            </p:extLst>
          </p:nvPr>
        </p:nvGraphicFramePr>
        <p:xfrm>
          <a:off x="983378" y="1733945"/>
          <a:ext cx="7167136" cy="4237177"/>
        </p:xfrm>
        <a:graphic>
          <a:graphicData uri="http://schemas.openxmlformats.org/drawingml/2006/table">
            <a:tbl>
              <a:tblPr/>
              <a:tblGrid>
                <a:gridCol w="3941925"/>
                <a:gridCol w="3225211"/>
              </a:tblGrid>
              <a:tr h="1305774">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cap="none" normalizeH="0" baseline="0" dirty="0" smtClean="0">
                          <a:ln>
                            <a:noFill/>
                          </a:ln>
                          <a:solidFill>
                            <a:srgbClr val="FFFFFF"/>
                          </a:solidFill>
                          <a:effectLst/>
                          <a:latin typeface="Verdana" charset="0"/>
                          <a:ea typeface="ＭＳ Ｐゴシック" charset="0"/>
                          <a:cs typeface="Arial" charset="0"/>
                        </a:rPr>
                        <a:t>Innovative</a:t>
                      </a:r>
                    </a:p>
                  </a:txBody>
                  <a:tcPr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FFFFFF"/>
                          </a:solidFill>
                          <a:effectLst/>
                          <a:latin typeface="Verdana" charset="0"/>
                          <a:ea typeface="ＭＳ Ｐゴシック" charset="0"/>
                          <a:cs typeface="Arial" charset="0"/>
                        </a:rPr>
                        <a:t>Very new or undiscovered</a:t>
                      </a:r>
                      <a:endParaRPr kumimoji="0" lang="en-US" sz="2000" b="1" i="1" u="none" strike="noStrike" cap="none" normalizeH="0" baseline="0" dirty="0">
                        <a:ln>
                          <a:noFill/>
                        </a:ln>
                        <a:solidFill>
                          <a:srgbClr val="FFFFFF"/>
                        </a:solidFill>
                        <a:effectLst/>
                        <a:latin typeface="Verdana" charset="0"/>
                        <a:ea typeface="ＭＳ Ｐゴシック" charset="0"/>
                        <a:cs typeface="Arial" charset="0"/>
                      </a:endParaRPr>
                    </a:p>
                  </a:txBody>
                  <a:tcPr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r>
              <a:tr h="1278027">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cap="none" normalizeH="0" baseline="0" dirty="0" smtClean="0">
                          <a:ln>
                            <a:noFill/>
                          </a:ln>
                          <a:solidFill>
                            <a:srgbClr val="FFFFFF"/>
                          </a:solidFill>
                          <a:effectLst/>
                          <a:latin typeface="Verdana" charset="0"/>
                          <a:ea typeface="ＭＳ Ｐゴシック" charset="0"/>
                          <a:cs typeface="Arial" charset="0"/>
                        </a:rPr>
                        <a:t>Islands of Excellence</a:t>
                      </a:r>
                    </a:p>
                  </a:txBody>
                  <a:tcPr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cap="none" normalizeH="0" baseline="0" dirty="0" smtClean="0">
                          <a:ln>
                            <a:noFill/>
                          </a:ln>
                          <a:solidFill>
                            <a:srgbClr val="FFFFFF"/>
                          </a:solidFill>
                          <a:effectLst/>
                          <a:latin typeface="Verdana" charset="0"/>
                          <a:ea typeface="ＭＳ Ｐゴシック" charset="0"/>
                          <a:cs typeface="Arial" charset="0"/>
                        </a:rPr>
                        <a:t>Exists in a lot of places but not everywhere</a:t>
                      </a:r>
                    </a:p>
                  </a:txBody>
                  <a:tcPr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r>
              <a:tr h="165337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cap="none" normalizeH="0" baseline="0" dirty="0" smtClean="0">
                          <a:ln>
                            <a:noFill/>
                          </a:ln>
                          <a:solidFill>
                            <a:srgbClr val="FFFFFF"/>
                          </a:solidFill>
                          <a:effectLst/>
                          <a:latin typeface="Verdana" charset="0"/>
                          <a:ea typeface="ＭＳ Ｐゴシック" charset="0"/>
                          <a:cs typeface="Arial" charset="0"/>
                        </a:rPr>
                        <a:t>Traditional Options</a:t>
                      </a:r>
                    </a:p>
                  </a:txBody>
                  <a:tcPr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cap="none" normalizeH="0" baseline="0" dirty="0" smtClean="0">
                          <a:ln>
                            <a:noFill/>
                          </a:ln>
                          <a:solidFill>
                            <a:srgbClr val="FFFFFF"/>
                          </a:solidFill>
                          <a:effectLst/>
                          <a:latin typeface="Verdana" charset="0"/>
                          <a:ea typeface="ＭＳ Ｐゴシック" charset="0"/>
                          <a:cs typeface="Arial" charset="0"/>
                        </a:rPr>
                        <a:t>Services that have existed for a long time</a:t>
                      </a:r>
                    </a:p>
                  </a:txBody>
                  <a:tcPr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r>
            </a:tbl>
          </a:graphicData>
        </a:graphic>
      </p:graphicFrame>
    </p:spTree>
    <p:extLst>
      <p:ext uri="{BB962C8B-B14F-4D97-AF65-F5344CB8AC3E}">
        <p14:creationId xmlns:p14="http://schemas.microsoft.com/office/powerpoint/2010/main" val="30014966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2480" y="542282"/>
            <a:ext cx="3047999" cy="2584612"/>
          </a:xfrm>
        </p:spPr>
        <p:txBody>
          <a:bodyPr/>
          <a:lstStyle/>
          <a:p>
            <a:pPr algn="ctr"/>
            <a:r>
              <a:rPr lang="en-US" dirty="0" smtClean="0"/>
              <a:t>National</a:t>
            </a:r>
            <a:r>
              <a:rPr lang="en-US" dirty="0"/>
              <a:t> </a:t>
            </a:r>
            <a:r>
              <a:rPr lang="en-US" dirty="0" smtClean="0"/>
              <a:t>Community of Practice on Supporting Families</a:t>
            </a:r>
            <a:endParaRPr lang="en-US" dirty="0">
              <a:solidFill>
                <a:srgbClr val="0070C0"/>
              </a:solidFill>
            </a:endParaRPr>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sp>
        <p:nvSpPr>
          <p:cNvPr id="4" name="Content Placeholder 3"/>
          <p:cNvSpPr>
            <a:spLocks noGrp="1"/>
          </p:cNvSpPr>
          <p:nvPr>
            <p:ph type="body" sz="half" idx="2"/>
          </p:nvPr>
        </p:nvSpPr>
        <p:spPr/>
        <p:txBody>
          <a:bodyPr/>
          <a:lstStyle/>
          <a:p>
            <a:pPr>
              <a:buNone/>
            </a:pPr>
            <a:r>
              <a:rPr lang="en-US" dirty="0" smtClean="0"/>
              <a:t>  </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984" y="250801"/>
            <a:ext cx="5273344" cy="3261360"/>
          </a:xfrm>
          <a:prstGeom prst="rect">
            <a:avLst/>
          </a:prstGeom>
        </p:spPr>
      </p:pic>
      <p:sp>
        <p:nvSpPr>
          <p:cNvPr id="8" name="TextBox 7"/>
          <p:cNvSpPr txBox="1"/>
          <p:nvPr/>
        </p:nvSpPr>
        <p:spPr>
          <a:xfrm>
            <a:off x="5934792" y="3504380"/>
            <a:ext cx="2875368" cy="3139321"/>
          </a:xfrm>
          <a:prstGeom prst="rect">
            <a:avLst/>
          </a:prstGeom>
          <a:noFill/>
        </p:spPr>
        <p:txBody>
          <a:bodyPr wrap="square" rtlCol="0">
            <a:spAutoFit/>
          </a:bodyPr>
          <a:lstStyle/>
          <a:p>
            <a:r>
              <a:rPr lang="en-US" b="1" dirty="0" smtClean="0">
                <a:solidFill>
                  <a:schemeClr val="bg1"/>
                </a:solidFill>
              </a:rPr>
              <a:t>Project Goal</a:t>
            </a:r>
          </a:p>
          <a:p>
            <a:r>
              <a:rPr lang="en-US" dirty="0" smtClean="0">
                <a:solidFill>
                  <a:schemeClr val="bg1"/>
                </a:solidFill>
              </a:rPr>
              <a:t>To build capacity through a community of practice across and within States to create policies, practices and systems to better assist and support families that include a member with I/DD across the lifespan.</a:t>
            </a:r>
          </a:p>
          <a:p>
            <a:endParaRPr lang="en-US" dirty="0" smtClean="0"/>
          </a:p>
          <a:p>
            <a:pPr marL="285750" indent="-285750">
              <a:buFont typeface="Arial" panose="020B0604020202020204" pitchFamily="34" charset="0"/>
              <a:buChar char="•"/>
            </a:pPr>
            <a:endParaRPr lang="en-US" dirty="0"/>
          </a:p>
        </p:txBody>
      </p:sp>
      <p:sp>
        <p:nvSpPr>
          <p:cNvPr id="15" name="TextBox 14"/>
          <p:cNvSpPr txBox="1"/>
          <p:nvPr/>
        </p:nvSpPr>
        <p:spPr>
          <a:xfrm>
            <a:off x="161636" y="3740727"/>
            <a:ext cx="5380182" cy="2585323"/>
          </a:xfrm>
          <a:prstGeom prst="rect">
            <a:avLst/>
          </a:prstGeom>
          <a:noFill/>
          <a:ln>
            <a:solidFill>
              <a:schemeClr val="accent1"/>
            </a:solidFill>
          </a:ln>
        </p:spPr>
        <p:txBody>
          <a:bodyPr wrap="square" rtlCol="0">
            <a:spAutoFit/>
          </a:bodyPr>
          <a:lstStyle/>
          <a:p>
            <a:r>
              <a:rPr lang="en-US" b="1" dirty="0" smtClean="0"/>
              <a:t>Project Outcome</a:t>
            </a:r>
          </a:p>
          <a:p>
            <a:pPr marL="285750" indent="-285750">
              <a:buFont typeface="Arial" panose="020B0604020202020204" pitchFamily="34" charset="0"/>
              <a:buChar char="•"/>
            </a:pPr>
            <a:r>
              <a:rPr lang="en-US" dirty="0" smtClean="0"/>
              <a:t>State and national consensus on a national framework and agenda for improving support for families with members with I/DD.</a:t>
            </a:r>
          </a:p>
          <a:p>
            <a:pPr marL="285750" indent="-285750">
              <a:buFont typeface="Arial" panose="020B0604020202020204" pitchFamily="34" charset="0"/>
              <a:buChar char="•"/>
            </a:pPr>
            <a:r>
              <a:rPr lang="en-US" dirty="0" smtClean="0"/>
              <a:t>Enhanced national and state policies, practices, and sustainable systems that result in improved supports to families.</a:t>
            </a:r>
          </a:p>
          <a:p>
            <a:pPr marL="285750" indent="-285750">
              <a:buFont typeface="Arial" panose="020B0604020202020204" pitchFamily="34" charset="0"/>
              <a:buChar char="•"/>
            </a:pPr>
            <a:r>
              <a:rPr lang="en-US" dirty="0" smtClean="0"/>
              <a:t>Enhanced capacity of states to replicate and sustain exemplary practices to support families and systems.</a:t>
            </a:r>
            <a:endParaRPr lang="en-US" dirty="0"/>
          </a:p>
        </p:txBody>
      </p:sp>
    </p:spTree>
    <p:extLst>
      <p:ext uri="{BB962C8B-B14F-4D97-AF65-F5344CB8AC3E}">
        <p14:creationId xmlns:p14="http://schemas.microsoft.com/office/powerpoint/2010/main" val="34535179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55367357"/>
              </p:ext>
            </p:extLst>
          </p:nvPr>
        </p:nvGraphicFramePr>
        <p:xfrm>
          <a:off x="4385768" y="1521588"/>
          <a:ext cx="4114800" cy="4715918"/>
        </p:xfrm>
        <a:graphic>
          <a:graphicData uri="http://schemas.openxmlformats.org/drawingml/2006/table">
            <a:tbl>
              <a:tblPr firstRow="1" bandRow="1">
                <a:tableStyleId>{5C22544A-7EE6-4342-B048-85BDC9FD1C3A}</a:tableStyleId>
              </a:tblPr>
              <a:tblGrid>
                <a:gridCol w="4114800"/>
              </a:tblGrid>
              <a:tr h="45725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Housing Options</a:t>
                      </a:r>
                    </a:p>
                  </a:txBody>
                  <a:tcPr marT="45710" marB="45710"/>
                </a:tc>
              </a:tr>
              <a:tr h="385989">
                <a:tc>
                  <a:txBody>
                    <a:bodyPr/>
                    <a:lstStyle/>
                    <a:p>
                      <a:pPr algn="ctr"/>
                      <a:r>
                        <a:rPr lang="en-US" sz="1800" b="1" dirty="0" smtClean="0"/>
                        <a:t>Innovative</a:t>
                      </a:r>
                      <a:endParaRPr lang="en-US" sz="1800" b="1" dirty="0"/>
                    </a:p>
                  </a:txBody>
                  <a:tcPr marT="45710" marB="45710"/>
                </a:tc>
              </a:tr>
              <a:tr h="385989">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800" b="0" dirty="0" smtClean="0"/>
                        <a:t>Not Yet</a:t>
                      </a:r>
                      <a:r>
                        <a:rPr lang="en-US" sz="1800" b="0" baseline="0" dirty="0" smtClean="0"/>
                        <a:t> Discovered </a:t>
                      </a:r>
                      <a:endParaRPr lang="en-US" sz="1800" b="0" dirty="0"/>
                    </a:p>
                  </a:txBody>
                  <a:tcPr marT="45710" marB="45710"/>
                </a:tc>
              </a:tr>
              <a:tr h="385989">
                <a:tc>
                  <a:txBody>
                    <a:bodyPr/>
                    <a:lstStyle/>
                    <a:p>
                      <a:pPr algn="ctr"/>
                      <a:r>
                        <a:rPr lang="en-US" sz="1800" b="1" dirty="0" smtClean="0"/>
                        <a:t>Islands of Excellence</a:t>
                      </a:r>
                      <a:endParaRPr lang="en-US" sz="1800" b="1" dirty="0"/>
                    </a:p>
                  </a:txBody>
                  <a:tcPr marT="45710" marB="45710"/>
                </a:tc>
              </a:tr>
              <a:tr h="1739993">
                <a:tc>
                  <a:txBody>
                    <a:bodyPr/>
                    <a:lstStyle/>
                    <a:p>
                      <a:pPr marL="285750" indent="-285750" algn="l">
                        <a:buFont typeface="Arial" pitchFamily="34" charset="0"/>
                        <a:buChar char="•"/>
                      </a:pPr>
                      <a:r>
                        <a:rPr lang="en-US" sz="1800" b="0" i="0" dirty="0" smtClean="0"/>
                        <a:t>Own</a:t>
                      </a:r>
                      <a:r>
                        <a:rPr lang="en-US" sz="1800" b="0" i="0" baseline="0" dirty="0" smtClean="0"/>
                        <a:t> home</a:t>
                      </a:r>
                      <a:endParaRPr lang="en-US" sz="1800" b="0" i="0" dirty="0" smtClean="0"/>
                    </a:p>
                    <a:p>
                      <a:pPr marL="285750" indent="-285750" algn="l">
                        <a:buFont typeface="Arial" pitchFamily="34" charset="0"/>
                        <a:buChar char="•"/>
                      </a:pPr>
                      <a:r>
                        <a:rPr lang="en-US" sz="1800" b="0" i="0" dirty="0" smtClean="0"/>
                        <a:t>Shared Living Space</a:t>
                      </a:r>
                    </a:p>
                    <a:p>
                      <a:pPr marL="285750" indent="-285750" algn="l">
                        <a:buFont typeface="Arial" pitchFamily="34" charset="0"/>
                        <a:buChar char="•"/>
                      </a:pPr>
                      <a:r>
                        <a:rPr lang="en-US" sz="1800" b="0" i="0" dirty="0" smtClean="0"/>
                        <a:t>Co-op</a:t>
                      </a:r>
                    </a:p>
                    <a:p>
                      <a:pPr marL="285750" indent="-285750" algn="l">
                        <a:buFont typeface="Arial" pitchFamily="34" charset="0"/>
                        <a:buChar char="•"/>
                      </a:pPr>
                      <a:r>
                        <a:rPr lang="en-US" sz="1800" b="0" i="0" dirty="0" smtClean="0"/>
                        <a:t>Environmental</a:t>
                      </a:r>
                      <a:r>
                        <a:rPr lang="en-US" sz="1800" b="0" i="0" baseline="0" dirty="0" smtClean="0"/>
                        <a:t> Adaptations</a:t>
                      </a:r>
                      <a:endParaRPr lang="en-US" sz="1800" b="0" i="0" dirty="0" smtClean="0"/>
                    </a:p>
                    <a:p>
                      <a:pPr marL="285750" indent="-285750" algn="l">
                        <a:buFont typeface="Arial" pitchFamily="34" charset="0"/>
                        <a:buChar char="•"/>
                      </a:pPr>
                      <a:r>
                        <a:rPr lang="en-US" sz="1800" b="0" i="0" dirty="0" smtClean="0"/>
                        <a:t>Independent Supported Living</a:t>
                      </a:r>
                    </a:p>
                  </a:txBody>
                  <a:tcPr marT="45710" marB="45710"/>
                </a:tc>
              </a:tr>
              <a:tr h="365772">
                <a:tc>
                  <a:txBody>
                    <a:bodyPr/>
                    <a:lstStyle/>
                    <a:p>
                      <a:pPr algn="ctr"/>
                      <a:r>
                        <a:rPr lang="en-US" sz="1800" b="1" dirty="0" smtClean="0"/>
                        <a:t>Traditional</a:t>
                      </a:r>
                      <a:r>
                        <a:rPr lang="en-US" sz="1800" b="1" baseline="0" dirty="0" smtClean="0"/>
                        <a:t> Options</a:t>
                      </a:r>
                      <a:endParaRPr lang="en-US" sz="1800" b="1" dirty="0"/>
                    </a:p>
                  </a:txBody>
                  <a:tcPr marT="45710" marB="45710"/>
                </a:tc>
              </a:tr>
              <a:tr h="994934">
                <a:tc>
                  <a:txBody>
                    <a:bodyPr/>
                    <a:lstStyle/>
                    <a:p>
                      <a:pPr marL="285750" indent="-285750" algn="l">
                        <a:buFont typeface="Arial" pitchFamily="34" charset="0"/>
                        <a:buChar char="•"/>
                      </a:pPr>
                      <a:r>
                        <a:rPr lang="en-US" sz="1800" b="0" i="0" dirty="0" smtClean="0"/>
                        <a:t>Training</a:t>
                      </a:r>
                      <a:r>
                        <a:rPr lang="en-US" sz="1800" b="0" i="0" baseline="0" dirty="0" smtClean="0"/>
                        <a:t> Centers</a:t>
                      </a:r>
                      <a:endParaRPr lang="en-US" sz="1800" b="0" i="0" dirty="0" smtClean="0"/>
                    </a:p>
                    <a:p>
                      <a:pPr marL="285750" indent="-285750" algn="l">
                        <a:buFont typeface="Arial" pitchFamily="34" charset="0"/>
                        <a:buChar char="•"/>
                      </a:pPr>
                      <a:r>
                        <a:rPr lang="en-US" sz="1800" b="0" i="0" dirty="0" smtClean="0"/>
                        <a:t>Intermediate</a:t>
                      </a:r>
                      <a:r>
                        <a:rPr lang="en-US" sz="1800" b="0" i="0" baseline="0" dirty="0" smtClean="0"/>
                        <a:t> Care</a:t>
                      </a:r>
                    </a:p>
                    <a:p>
                      <a:pPr marL="285750" indent="-285750" algn="l">
                        <a:buFont typeface="Arial" pitchFamily="34" charset="0"/>
                        <a:buChar char="•"/>
                      </a:pPr>
                      <a:r>
                        <a:rPr lang="en-US" sz="1800" b="0" i="0" dirty="0" smtClean="0"/>
                        <a:t>Group Homes</a:t>
                      </a:r>
                    </a:p>
                  </a:txBody>
                  <a:tcPr marT="45710" marB="45710"/>
                </a:tc>
              </a:tr>
            </a:tbl>
          </a:graphicData>
        </a:graphic>
      </p:graphicFrame>
      <p:pic>
        <p:nvPicPr>
          <p:cNvPr id="46103" name="Picture 22" descr="housing-brow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304800"/>
            <a:ext cx="1092455" cy="1092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110" name="Title 4"/>
          <p:cNvSpPr>
            <a:spLocks noGrp="1"/>
          </p:cNvSpPr>
          <p:nvPr>
            <p:ph type="title"/>
          </p:nvPr>
        </p:nvSpPr>
        <p:spPr>
          <a:xfrm>
            <a:off x="609600" y="214945"/>
            <a:ext cx="8229600" cy="1139825"/>
          </a:xfrm>
        </p:spPr>
        <p:txBody>
          <a:bodyPr>
            <a:normAutofit/>
          </a:bodyPr>
          <a:lstStyle/>
          <a:p>
            <a:r>
              <a:rPr lang="en-US" dirty="0">
                <a:latin typeface="Garamond" charset="0"/>
              </a:rPr>
              <a:t>	 </a:t>
            </a:r>
            <a:r>
              <a:rPr lang="en-US" sz="4400" dirty="0" smtClean="0">
                <a:ea typeface="DotumChe" panose="020B0609000101010101" pitchFamily="49" charset="-127"/>
              </a:rPr>
              <a:t>Where I Live</a:t>
            </a:r>
            <a:endParaRPr lang="en-US" sz="4400" dirty="0">
              <a:ea typeface="DotumChe" panose="020B0609000101010101" pitchFamily="49" charset="-127"/>
            </a:endParaRPr>
          </a:p>
        </p:txBody>
      </p:sp>
      <p:pic>
        <p:nvPicPr>
          <p:cNvPr id="7" name="Picture 6"/>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 y="5267059"/>
            <a:ext cx="1953551" cy="1399740"/>
          </a:xfrm>
          <a:prstGeom prst="rect">
            <a:avLst/>
          </a:prstGeom>
          <a:noFill/>
          <a:ln>
            <a:solidFill>
              <a:schemeClr val="tx1"/>
            </a:solidFill>
          </a:ln>
        </p:spPr>
      </p:pic>
      <p:pic>
        <p:nvPicPr>
          <p:cNvPr id="8" name="Content Placeholder 3" descr="021.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200" y="2194140"/>
            <a:ext cx="3732505" cy="2799379"/>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2686631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671051617"/>
              </p:ext>
            </p:extLst>
          </p:nvPr>
        </p:nvGraphicFramePr>
        <p:xfrm>
          <a:off x="4382542" y="1377725"/>
          <a:ext cx="4114800" cy="4953000"/>
        </p:xfrm>
        <a:graphic>
          <a:graphicData uri="http://schemas.openxmlformats.org/drawingml/2006/table">
            <a:tbl>
              <a:tblPr firstRow="1" bandRow="1">
                <a:tableStyleId>{5C22544A-7EE6-4342-B048-85BDC9FD1C3A}</a:tableStyleId>
              </a:tblPr>
              <a:tblGrid>
                <a:gridCol w="4114800"/>
              </a:tblGrid>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Long Term Services &amp; Supports</a:t>
                      </a:r>
                    </a:p>
                  </a:txBody>
                  <a:tcPr marT="45705" marB="45705"/>
                </a:tc>
              </a:tr>
              <a:tr h="385945">
                <a:tc>
                  <a:txBody>
                    <a:bodyPr/>
                    <a:lstStyle/>
                    <a:p>
                      <a:pPr algn="ctr"/>
                      <a:r>
                        <a:rPr lang="en-US" sz="1800" b="1" dirty="0" smtClean="0"/>
                        <a:t>Innovative</a:t>
                      </a:r>
                      <a:endParaRPr lang="en-US" sz="1800" b="1" dirty="0"/>
                    </a:p>
                  </a:txBody>
                  <a:tcPr marT="45705" marB="45705"/>
                </a:tc>
              </a:tr>
              <a:tr h="385945">
                <a:tc>
                  <a:txBody>
                    <a:bodyPr/>
                    <a:lstStyle/>
                    <a:p>
                      <a:pPr marL="285750" indent="-285750" algn="l">
                        <a:buFont typeface="Arial" pitchFamily="34" charset="0"/>
                        <a:buChar char="•"/>
                      </a:pPr>
                      <a:r>
                        <a:rPr lang="en-US" sz="1800" dirty="0" smtClean="0"/>
                        <a:t>A</a:t>
                      </a:r>
                      <a:r>
                        <a:rPr lang="en-US" sz="1800" baseline="0" dirty="0" smtClean="0"/>
                        <a:t> new possibility</a:t>
                      </a:r>
                      <a:endParaRPr lang="en-US" sz="1800" dirty="0"/>
                    </a:p>
                  </a:txBody>
                  <a:tcPr marT="45705" marB="45705"/>
                </a:tc>
              </a:tr>
              <a:tr h="385945">
                <a:tc>
                  <a:txBody>
                    <a:bodyPr/>
                    <a:lstStyle/>
                    <a:p>
                      <a:pPr algn="ctr"/>
                      <a:r>
                        <a:rPr lang="en-US" sz="1800" b="1" dirty="0" smtClean="0"/>
                        <a:t>Islands of Excellence</a:t>
                      </a:r>
                      <a:endParaRPr lang="en-US" sz="1800" b="1" dirty="0"/>
                    </a:p>
                  </a:txBody>
                  <a:tcPr marT="45705" marB="45705"/>
                </a:tc>
              </a:tr>
              <a:tr h="2468790">
                <a:tc>
                  <a:txBody>
                    <a:bodyPr/>
                    <a:lstStyle/>
                    <a:p>
                      <a:pPr marL="285750" indent="-285750" algn="l">
                        <a:buFont typeface="Arial" pitchFamily="34" charset="0"/>
                        <a:buChar char="•"/>
                      </a:pPr>
                      <a:r>
                        <a:rPr lang="en-US" sz="1800" b="0" i="0" dirty="0" smtClean="0"/>
                        <a:t>Remote Monitoring</a:t>
                      </a:r>
                    </a:p>
                    <a:p>
                      <a:pPr marL="285750" indent="-285750" algn="l">
                        <a:buFont typeface="Arial" pitchFamily="34" charset="0"/>
                        <a:buChar char="•"/>
                      </a:pPr>
                      <a:r>
                        <a:rPr lang="en-US" sz="1800" b="0" i="0" dirty="0" smtClean="0"/>
                        <a:t>Assistive</a:t>
                      </a:r>
                      <a:r>
                        <a:rPr lang="en-US" sz="1800" b="0" i="0" baseline="0" dirty="0" smtClean="0"/>
                        <a:t> Technology</a:t>
                      </a:r>
                      <a:endParaRPr lang="en-US" sz="1800" b="0" i="0" dirty="0" smtClean="0"/>
                    </a:p>
                    <a:p>
                      <a:pPr marL="285750" indent="-285750" algn="l">
                        <a:buFont typeface="Arial" pitchFamily="34" charset="0"/>
                        <a:buChar char="•"/>
                      </a:pPr>
                      <a:r>
                        <a:rPr lang="en-US" sz="1800" b="0" i="0" dirty="0" smtClean="0"/>
                        <a:t>Time banks</a:t>
                      </a:r>
                      <a:endParaRPr lang="en-US" sz="900" b="0" i="0" dirty="0" smtClean="0"/>
                    </a:p>
                    <a:p>
                      <a:pPr marL="285750" indent="-285750" algn="l">
                        <a:buFont typeface="Arial" pitchFamily="34" charset="0"/>
                        <a:buChar char="•"/>
                      </a:pPr>
                      <a:r>
                        <a:rPr lang="en-US" sz="1800" b="0" i="0" dirty="0" smtClean="0"/>
                        <a:t>Human-service coops</a:t>
                      </a:r>
                    </a:p>
                    <a:p>
                      <a:pPr marL="285750" indent="-285750" algn="l">
                        <a:buFont typeface="Arial" pitchFamily="34" charset="0"/>
                        <a:buChar char="•"/>
                      </a:pPr>
                      <a:r>
                        <a:rPr lang="en-US" sz="1800" b="0" i="0" dirty="0" smtClean="0"/>
                        <a:t>Self-directed Services</a:t>
                      </a:r>
                      <a:endParaRPr lang="en-US" sz="900" b="0" i="0" dirty="0" smtClean="0"/>
                    </a:p>
                    <a:p>
                      <a:pPr marL="285750" indent="-285750" algn="l">
                        <a:buFont typeface="Arial" pitchFamily="34" charset="0"/>
                        <a:buChar char="•"/>
                      </a:pPr>
                      <a:r>
                        <a:rPr lang="en-US" sz="1800" b="0" i="0" dirty="0" smtClean="0"/>
                        <a:t>Respite</a:t>
                      </a:r>
                      <a:endParaRPr lang="en-US" sz="900" b="0" i="0" dirty="0" smtClean="0"/>
                    </a:p>
                    <a:p>
                      <a:pPr marL="285750" indent="-285750" algn="l">
                        <a:buFont typeface="Arial" pitchFamily="34" charset="0"/>
                        <a:buChar char="•"/>
                      </a:pPr>
                      <a:r>
                        <a:rPr lang="en-US" sz="1800" b="0" i="0" dirty="0" smtClean="0"/>
                        <a:t>Micro-boards</a:t>
                      </a:r>
                    </a:p>
                    <a:p>
                      <a:pPr marL="285750" indent="-285750" algn="l">
                        <a:buFont typeface="Arial" pitchFamily="34" charset="0"/>
                        <a:buChar char="•"/>
                      </a:pPr>
                      <a:r>
                        <a:rPr lang="en-US" sz="1800" b="0" i="0" dirty="0" smtClean="0"/>
                        <a:t>Companion Model</a:t>
                      </a:r>
                    </a:p>
                  </a:txBody>
                  <a:tcPr marT="45705" marB="45705"/>
                </a:tc>
              </a:tr>
              <a:tr h="365730">
                <a:tc>
                  <a:txBody>
                    <a:bodyPr/>
                    <a:lstStyle/>
                    <a:p>
                      <a:pPr algn="ctr"/>
                      <a:r>
                        <a:rPr lang="en-US" sz="1800" b="1" dirty="0" smtClean="0"/>
                        <a:t>Traditional Options</a:t>
                      </a:r>
                      <a:endParaRPr lang="en-US" sz="1800" b="1" dirty="0"/>
                    </a:p>
                  </a:txBody>
                  <a:tcPr marT="45705" marB="45705"/>
                </a:tc>
              </a:tr>
              <a:tr h="503445">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800" b="0" i="0" dirty="0" smtClean="0"/>
                        <a:t>Staff hired</a:t>
                      </a:r>
                      <a:r>
                        <a:rPr lang="en-US" sz="1800" b="0" i="0" baseline="0" dirty="0" smtClean="0"/>
                        <a:t> by</a:t>
                      </a:r>
                      <a:r>
                        <a:rPr lang="en-US" sz="1800" b="0" i="0" dirty="0" smtClean="0"/>
                        <a:t> Provider</a:t>
                      </a:r>
                    </a:p>
                  </a:txBody>
                  <a:tcPr marT="45705" marB="45705"/>
                </a:tc>
              </a:tr>
            </a:tbl>
          </a:graphicData>
        </a:graphic>
      </p:graphicFrame>
      <p:sp>
        <p:nvSpPr>
          <p:cNvPr id="47133" name="Title 4"/>
          <p:cNvSpPr>
            <a:spLocks noGrp="1"/>
          </p:cNvSpPr>
          <p:nvPr>
            <p:ph type="title"/>
          </p:nvPr>
        </p:nvSpPr>
        <p:spPr>
          <a:xfrm>
            <a:off x="533400" y="228600"/>
            <a:ext cx="8305800" cy="1139825"/>
          </a:xfrm>
        </p:spPr>
        <p:txBody>
          <a:bodyPr>
            <a:normAutofit/>
          </a:bodyPr>
          <a:lstStyle/>
          <a:p>
            <a:r>
              <a:rPr lang="en-US" dirty="0">
                <a:latin typeface="Garamond" charset="0"/>
              </a:rPr>
              <a:t>	  </a:t>
            </a:r>
            <a:r>
              <a:rPr lang="en-US" b="1" dirty="0" smtClean="0">
                <a:latin typeface="Garamond" charset="0"/>
              </a:rPr>
              <a:t>How I am Supported</a:t>
            </a:r>
            <a:endParaRPr lang="en-US" sz="4200" b="1" dirty="0">
              <a:latin typeface="Garamond" charset="0"/>
            </a:endParaRPr>
          </a:p>
        </p:txBody>
      </p:sp>
      <p:pic>
        <p:nvPicPr>
          <p:cNvPr id="23" name="Content Placeholder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09490" y="2164080"/>
            <a:ext cx="3654649" cy="2609770"/>
          </a:xfrm>
          <a:prstGeom prst="rect">
            <a:avLst/>
          </a:prstGeom>
          <a:ln>
            <a:noFill/>
          </a:ln>
          <a:effectLst>
            <a:outerShdw blurRad="190500" algn="tl" rotWithShape="0">
              <a:srgbClr val="000000">
                <a:alpha val="70000"/>
              </a:srgbClr>
            </a:outerShdw>
          </a:effectLst>
        </p:spPr>
      </p:pic>
      <p:pic>
        <p:nvPicPr>
          <p:cNvPr id="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1411" y="211838"/>
            <a:ext cx="1053550" cy="10019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6"/>
          <p:cNvPicPr/>
          <p:nvPr/>
        </p:nvPicPr>
        <p:blipFill>
          <a:blip r:embed="rId5" cstate="email">
            <a:extLst>
              <a:ext uri="{28A0092B-C50C-407E-A947-70E740481C1C}">
                <a14:useLocalDpi xmlns:a14="http://schemas.microsoft.com/office/drawing/2010/main"/>
              </a:ext>
            </a:extLst>
          </a:blip>
          <a:srcRect/>
          <a:stretch>
            <a:fillRect/>
          </a:stretch>
        </p:blipFill>
        <p:spPr bwMode="auto">
          <a:xfrm>
            <a:off x="409490" y="5267059"/>
            <a:ext cx="1953551" cy="1399740"/>
          </a:xfrm>
          <a:prstGeom prst="rect">
            <a:avLst/>
          </a:prstGeom>
          <a:noFill/>
          <a:ln>
            <a:solidFill>
              <a:schemeClr val="tx1"/>
            </a:solidFill>
          </a:ln>
        </p:spPr>
      </p:pic>
    </p:spTree>
    <p:extLst>
      <p:ext uri="{BB962C8B-B14F-4D97-AF65-F5344CB8AC3E}">
        <p14:creationId xmlns:p14="http://schemas.microsoft.com/office/powerpoint/2010/main" val="17044711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323978604"/>
              </p:ext>
            </p:extLst>
          </p:nvPr>
        </p:nvGraphicFramePr>
        <p:xfrm>
          <a:off x="4543122" y="1392324"/>
          <a:ext cx="4114800" cy="4723798"/>
        </p:xfrm>
        <a:graphic>
          <a:graphicData uri="http://schemas.openxmlformats.org/drawingml/2006/table">
            <a:tbl>
              <a:tblPr firstRow="1" bandRow="1">
                <a:tableStyleId>{5C22544A-7EE6-4342-B048-85BDC9FD1C3A}</a:tableStyleId>
              </a:tblPr>
              <a:tblGrid>
                <a:gridCol w="4114800"/>
              </a:tblGrid>
              <a:tr h="4571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Daily Life and Employment</a:t>
                      </a:r>
                    </a:p>
                  </a:txBody>
                  <a:tcPr marT="45704" marB="45704"/>
                </a:tc>
              </a:tr>
              <a:tr h="385929">
                <a:tc>
                  <a:txBody>
                    <a:bodyPr/>
                    <a:lstStyle/>
                    <a:p>
                      <a:pPr algn="ctr"/>
                      <a:r>
                        <a:rPr lang="en-US" sz="1800" b="1" dirty="0" smtClean="0"/>
                        <a:t>Innovative</a:t>
                      </a:r>
                      <a:endParaRPr lang="en-US" sz="1800" b="1" dirty="0"/>
                    </a:p>
                  </a:txBody>
                  <a:tcPr marT="45704" marB="45704"/>
                </a:tc>
              </a:tr>
              <a:tr h="385929">
                <a:tc>
                  <a:txBody>
                    <a:bodyPr/>
                    <a:lstStyle/>
                    <a:p>
                      <a:pPr marL="285750" indent="-285750" algn="l">
                        <a:buFont typeface="Arial" pitchFamily="34" charset="0"/>
                        <a:buChar char="•"/>
                      </a:pPr>
                      <a:r>
                        <a:rPr lang="en-US" sz="1800" dirty="0" smtClean="0"/>
                        <a:t>A new possibility</a:t>
                      </a:r>
                      <a:endParaRPr lang="en-US" sz="1800" dirty="0"/>
                    </a:p>
                  </a:txBody>
                  <a:tcPr marT="45704" marB="45704"/>
                </a:tc>
              </a:tr>
              <a:tr h="385929">
                <a:tc>
                  <a:txBody>
                    <a:bodyPr/>
                    <a:lstStyle/>
                    <a:p>
                      <a:pPr algn="ctr"/>
                      <a:r>
                        <a:rPr lang="en-US" sz="1800" b="1" dirty="0" smtClean="0"/>
                        <a:t>Islands of Excellence</a:t>
                      </a:r>
                      <a:endParaRPr lang="en-US" sz="1800" b="1" dirty="0"/>
                    </a:p>
                  </a:txBody>
                  <a:tcPr marT="45704" marB="45704"/>
                </a:tc>
              </a:tr>
              <a:tr h="2103054">
                <a:tc>
                  <a:txBody>
                    <a:bodyPr/>
                    <a:lstStyle/>
                    <a:p>
                      <a:pPr marL="285750" indent="-285750" algn="l">
                        <a:buFont typeface="Arial" pitchFamily="34" charset="0"/>
                        <a:buChar char="•"/>
                      </a:pPr>
                      <a:r>
                        <a:rPr lang="en-US" sz="1800" b="0" i="0" dirty="0" smtClean="0"/>
                        <a:t>Micro-enterprise</a:t>
                      </a:r>
                    </a:p>
                    <a:p>
                      <a:pPr marL="285750" indent="-285750" algn="l">
                        <a:buFont typeface="Arial" pitchFamily="34" charset="0"/>
                        <a:buChar char="•"/>
                      </a:pPr>
                      <a:r>
                        <a:rPr lang="en-US" sz="1800" b="0" i="0" dirty="0" smtClean="0"/>
                        <a:t>College/Tech Schools</a:t>
                      </a:r>
                    </a:p>
                    <a:p>
                      <a:pPr marL="285750" indent="-285750" algn="l">
                        <a:buFont typeface="Arial" pitchFamily="34" charset="0"/>
                        <a:buChar char="•"/>
                      </a:pPr>
                      <a:r>
                        <a:rPr lang="en-US" sz="1800" b="0" i="0" dirty="0" smtClean="0"/>
                        <a:t>Career</a:t>
                      </a:r>
                    </a:p>
                    <a:p>
                      <a:pPr marL="285750" indent="-285750" algn="l">
                        <a:buFont typeface="Arial" pitchFamily="34" charset="0"/>
                        <a:buChar char="•"/>
                      </a:pPr>
                      <a:r>
                        <a:rPr lang="en-US" sz="1800" b="0" i="0" dirty="0" smtClean="0"/>
                        <a:t>Military</a:t>
                      </a:r>
                    </a:p>
                    <a:p>
                      <a:pPr marL="285750" indent="-285750" algn="l">
                        <a:buFont typeface="Arial" pitchFamily="34" charset="0"/>
                        <a:buChar char="•"/>
                      </a:pPr>
                      <a:r>
                        <a:rPr lang="en-US" sz="1800" b="0" i="0" dirty="0" smtClean="0"/>
                        <a:t>Supported</a:t>
                      </a:r>
                      <a:r>
                        <a:rPr lang="en-US" sz="1800" b="0" i="0" baseline="0" dirty="0" smtClean="0"/>
                        <a:t> Employment</a:t>
                      </a:r>
                    </a:p>
                    <a:p>
                      <a:pPr marL="285750" indent="-285750" algn="l">
                        <a:buFont typeface="Arial" pitchFamily="34" charset="0"/>
                        <a:buChar char="•"/>
                      </a:pPr>
                      <a:r>
                        <a:rPr lang="en-US" sz="1800" b="0" i="0" baseline="0" dirty="0" smtClean="0"/>
                        <a:t>Volunteerism</a:t>
                      </a:r>
                      <a:endParaRPr lang="en-US" sz="1800" b="0" i="0" dirty="0" smtClean="0"/>
                    </a:p>
                    <a:p>
                      <a:pPr marL="285750" indent="-285750" algn="l">
                        <a:buFont typeface="Arial" pitchFamily="34" charset="0"/>
                        <a:buChar char="•"/>
                      </a:pPr>
                      <a:r>
                        <a:rPr lang="en-US" sz="1800" b="0" i="0" dirty="0" smtClean="0"/>
                        <a:t>AmeriCorps/VISTA</a:t>
                      </a:r>
                    </a:p>
                  </a:txBody>
                  <a:tcPr marT="45704" marB="45704"/>
                </a:tc>
              </a:tr>
              <a:tr h="365728">
                <a:tc>
                  <a:txBody>
                    <a:bodyPr/>
                    <a:lstStyle/>
                    <a:p>
                      <a:pPr algn="ctr"/>
                      <a:r>
                        <a:rPr lang="en-US" sz="1800" b="1" dirty="0" smtClean="0"/>
                        <a:t>Traditional</a:t>
                      </a:r>
                      <a:r>
                        <a:rPr lang="en-US" sz="1800" b="1" baseline="0" dirty="0" smtClean="0"/>
                        <a:t> Options</a:t>
                      </a:r>
                      <a:endParaRPr lang="en-US" sz="1800" b="1" dirty="0"/>
                    </a:p>
                  </a:txBody>
                  <a:tcPr marT="45704" marB="45704"/>
                </a:tc>
              </a:tr>
              <a:tr h="640048">
                <a:tc>
                  <a:txBody>
                    <a:bodyPr/>
                    <a:lstStyle/>
                    <a:p>
                      <a:pPr marL="285750" indent="-285750" algn="l">
                        <a:buFont typeface="Arial" pitchFamily="34" charset="0"/>
                        <a:buChar char="•"/>
                      </a:pPr>
                      <a:r>
                        <a:rPr lang="en-US" sz="1800" b="0" i="0" dirty="0" smtClean="0"/>
                        <a:t>Sheltered</a:t>
                      </a:r>
                      <a:r>
                        <a:rPr lang="en-US" sz="1800" b="0" i="0" baseline="0" dirty="0" smtClean="0"/>
                        <a:t> Workshops</a:t>
                      </a:r>
                    </a:p>
                    <a:p>
                      <a:pPr marL="285750" indent="-285750" algn="l">
                        <a:buFont typeface="Arial" pitchFamily="34" charset="0"/>
                        <a:buChar char="•"/>
                      </a:pPr>
                      <a:r>
                        <a:rPr lang="en-US" sz="1800" b="0" i="0" baseline="0" dirty="0" smtClean="0"/>
                        <a:t>Day Habilitation</a:t>
                      </a:r>
                      <a:endParaRPr lang="en-US" sz="1800" b="0" i="0" dirty="0" smtClean="0"/>
                    </a:p>
                  </a:txBody>
                  <a:tcPr marT="45704" marB="45704"/>
                </a:tc>
              </a:tr>
            </a:tbl>
          </a:graphicData>
        </a:graphic>
      </p:graphicFrame>
      <p:sp>
        <p:nvSpPr>
          <p:cNvPr id="48157" name="Title 4"/>
          <p:cNvSpPr>
            <a:spLocks noGrp="1"/>
          </p:cNvSpPr>
          <p:nvPr>
            <p:ph type="title"/>
          </p:nvPr>
        </p:nvSpPr>
        <p:spPr>
          <a:xfrm>
            <a:off x="406400" y="320675"/>
            <a:ext cx="8229600" cy="1139825"/>
          </a:xfrm>
        </p:spPr>
        <p:txBody>
          <a:bodyPr>
            <a:normAutofit/>
          </a:bodyPr>
          <a:lstStyle/>
          <a:p>
            <a:r>
              <a:rPr lang="en-US" dirty="0">
                <a:latin typeface="Garamond" charset="0"/>
              </a:rPr>
              <a:t>	   </a:t>
            </a:r>
            <a:r>
              <a:rPr lang="en-US" sz="4200" b="1" dirty="0" smtClean="0">
                <a:latin typeface="Garamond" charset="0"/>
              </a:rPr>
              <a:t>What I do During the Day</a:t>
            </a:r>
            <a:endParaRPr lang="en-US" sz="4200" b="1" dirty="0">
              <a:latin typeface="Garamond" charset="0"/>
            </a:endParaRPr>
          </a:p>
        </p:txBody>
      </p:sp>
      <p:pic>
        <p:nvPicPr>
          <p:cNvPr id="48158" name="Picture 19" descr="daily-life-yellow"/>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8267" y="306954"/>
            <a:ext cx="1181100" cy="1179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2" descr="Eric and Firetruck.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4529" y="2293643"/>
            <a:ext cx="3418219" cy="25650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p:nvPr/>
        </p:nvPicPr>
        <p:blipFill>
          <a:blip r:embed="rId5" cstate="email">
            <a:extLst>
              <a:ext uri="{28A0092B-C50C-407E-A947-70E740481C1C}">
                <a14:useLocalDpi xmlns:a14="http://schemas.microsoft.com/office/drawing/2010/main"/>
              </a:ext>
            </a:extLst>
          </a:blip>
          <a:srcRect/>
          <a:stretch>
            <a:fillRect/>
          </a:stretch>
        </p:blipFill>
        <p:spPr bwMode="auto">
          <a:xfrm>
            <a:off x="193303" y="5390444"/>
            <a:ext cx="1697586" cy="1249335"/>
          </a:xfrm>
          <a:prstGeom prst="rect">
            <a:avLst/>
          </a:prstGeom>
          <a:noFill/>
          <a:ln>
            <a:solidFill>
              <a:schemeClr val="tx1"/>
            </a:solidFill>
          </a:ln>
        </p:spPr>
      </p:pic>
    </p:spTree>
    <p:extLst>
      <p:ext uri="{BB962C8B-B14F-4D97-AF65-F5344CB8AC3E}">
        <p14:creationId xmlns:p14="http://schemas.microsoft.com/office/powerpoint/2010/main" val="23816247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7040" y="5418668"/>
            <a:ext cx="8125460" cy="1266612"/>
          </a:xfrm>
        </p:spPr>
        <p:txBody>
          <a:bodyPr>
            <a:normAutofit/>
          </a:bodyPr>
          <a:lstStyle/>
          <a:p>
            <a:r>
              <a:rPr lang="en-US" sz="4000" dirty="0" smtClean="0"/>
              <a:t>Individualized Supports </a:t>
            </a:r>
            <a:br>
              <a:rPr lang="en-US" sz="4000" dirty="0" smtClean="0"/>
            </a:br>
            <a:r>
              <a:rPr lang="en-US" sz="4000" dirty="0" smtClean="0"/>
              <a:t>to Achieve a Good Life</a:t>
            </a:r>
            <a:endParaRPr lang="en-US" sz="4000" dirty="0"/>
          </a:p>
        </p:txBody>
      </p:sp>
      <p:sp>
        <p:nvSpPr>
          <p:cNvPr id="7" name="Text Placeholder 6"/>
          <p:cNvSpPr>
            <a:spLocks noGrp="1"/>
          </p:cNvSpPr>
          <p:nvPr>
            <p:ph type="body" sz="half" idx="2"/>
          </p:nvPr>
        </p:nvSpPr>
        <p:spPr>
          <a:xfrm>
            <a:off x="507492" y="6622903"/>
            <a:ext cx="6922008" cy="235096"/>
          </a:xfrm>
        </p:spPr>
        <p:txBody>
          <a:bodyPr>
            <a:normAutofit fontScale="92500" lnSpcReduction="20000"/>
          </a:bodyPr>
          <a:lstStyle/>
          <a:p>
            <a:r>
              <a:rPr lang="en-US" dirty="0" smtClean="0"/>
              <a:t>   </a:t>
            </a:r>
            <a:endParaRPr lang="en-US" dirty="0"/>
          </a:p>
        </p:txBody>
      </p:sp>
      <p:pic>
        <p:nvPicPr>
          <p:cNvPr id="5" name="Picture Placeholder 4"/>
          <p:cNvPicPr>
            <a:picLocks noGrp="1" noChangeAspect="1"/>
          </p:cNvPicPr>
          <p:nvPr>
            <p:ph type="pic" idx="1"/>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705913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064" y="-76200"/>
            <a:ext cx="8079581" cy="1658198"/>
          </a:xfrm>
        </p:spPr>
        <p:txBody>
          <a:bodyPr>
            <a:normAutofit/>
          </a:bodyPr>
          <a:lstStyle/>
          <a:p>
            <a:pPr algn="ctr"/>
            <a:r>
              <a:rPr lang="en-US" dirty="0"/>
              <a:t>Three Types of Supports</a:t>
            </a:r>
          </a:p>
        </p:txBody>
      </p:sp>
      <p:pic>
        <p:nvPicPr>
          <p:cNvPr id="4" name="Content Placeholder 3" descr="buckets-for-white-background.png"/>
          <p:cNvPicPr>
            <a:picLocks noGrp="1" noChangeAspect="1"/>
          </p:cNvPicPr>
          <p:nvPr>
            <p:ph idx="1"/>
          </p:nvPr>
        </p:nvPicPr>
        <p:blipFill>
          <a:blip r:embed="rId3" cstate="email">
            <a:extLst>
              <a:ext uri="{28A0092B-C50C-407E-A947-70E740481C1C}">
                <a14:useLocalDpi xmlns:a14="http://schemas.microsoft.com/office/drawing/2010/main"/>
              </a:ext>
            </a:extLst>
          </a:blip>
          <a:srcRect l="-11141" r="-11141"/>
          <a:stretch>
            <a:fillRect/>
          </a:stretch>
        </p:blipFill>
        <p:spPr>
          <a:xfrm>
            <a:off x="-381000" y="1295400"/>
            <a:ext cx="9698863" cy="5334000"/>
          </a:xfrm>
        </p:spPr>
      </p:pic>
      <p:sp>
        <p:nvSpPr>
          <p:cNvPr id="5" name="TextBox 4"/>
          <p:cNvSpPr txBox="1"/>
          <p:nvPr/>
        </p:nvSpPr>
        <p:spPr>
          <a:xfrm>
            <a:off x="1066800" y="3962400"/>
            <a:ext cx="1752600" cy="1446550"/>
          </a:xfrm>
          <a:prstGeom prst="rect">
            <a:avLst/>
          </a:prstGeom>
          <a:noFill/>
        </p:spPr>
        <p:txBody>
          <a:bodyPr wrap="square" rtlCol="0">
            <a:spAutoFit/>
          </a:bodyPr>
          <a:lstStyle/>
          <a:p>
            <a:pPr algn="ctr"/>
            <a:r>
              <a:rPr lang="en-US" sz="2200" b="1" dirty="0">
                <a:solidFill>
                  <a:prstClr val="black"/>
                </a:solidFill>
              </a:rPr>
              <a:t>Discovery &amp; Navigation</a:t>
            </a:r>
          </a:p>
          <a:p>
            <a:pPr algn="ctr"/>
            <a:r>
              <a:rPr lang="en-US" sz="2200" b="1" i="1" dirty="0">
                <a:solidFill>
                  <a:prstClr val="black"/>
                </a:solidFill>
              </a:rPr>
              <a:t>(Info and Training)</a:t>
            </a:r>
          </a:p>
        </p:txBody>
      </p:sp>
      <p:sp>
        <p:nvSpPr>
          <p:cNvPr id="6" name="TextBox 5"/>
          <p:cNvSpPr txBox="1"/>
          <p:nvPr/>
        </p:nvSpPr>
        <p:spPr>
          <a:xfrm>
            <a:off x="3657600" y="4343400"/>
            <a:ext cx="1828800" cy="1785104"/>
          </a:xfrm>
          <a:prstGeom prst="rect">
            <a:avLst/>
          </a:prstGeom>
          <a:noFill/>
        </p:spPr>
        <p:txBody>
          <a:bodyPr wrap="square" rtlCol="0">
            <a:spAutoFit/>
          </a:bodyPr>
          <a:lstStyle/>
          <a:p>
            <a:pPr algn="ctr"/>
            <a:r>
              <a:rPr lang="en-US" sz="2200" b="1" dirty="0">
                <a:solidFill>
                  <a:prstClr val="black"/>
                </a:solidFill>
              </a:rPr>
              <a:t>Connecting &amp; Networking</a:t>
            </a:r>
          </a:p>
          <a:p>
            <a:pPr algn="ctr"/>
            <a:r>
              <a:rPr lang="en-US" sz="2200" b="1" i="1" dirty="0">
                <a:solidFill>
                  <a:prstClr val="black"/>
                </a:solidFill>
              </a:rPr>
              <a:t>(Talking to Someone that has been there)</a:t>
            </a:r>
          </a:p>
        </p:txBody>
      </p:sp>
      <p:sp>
        <p:nvSpPr>
          <p:cNvPr id="7" name="TextBox 6"/>
          <p:cNvSpPr txBox="1"/>
          <p:nvPr/>
        </p:nvSpPr>
        <p:spPr>
          <a:xfrm>
            <a:off x="5965178" y="3780491"/>
            <a:ext cx="2057400" cy="2123658"/>
          </a:xfrm>
          <a:prstGeom prst="rect">
            <a:avLst/>
          </a:prstGeom>
          <a:noFill/>
        </p:spPr>
        <p:txBody>
          <a:bodyPr wrap="square" rtlCol="0">
            <a:spAutoFit/>
          </a:bodyPr>
          <a:lstStyle/>
          <a:p>
            <a:pPr algn="ctr"/>
            <a:r>
              <a:rPr lang="en-US" sz="2200" b="1" dirty="0">
                <a:solidFill>
                  <a:prstClr val="black"/>
                </a:solidFill>
              </a:rPr>
              <a:t>Goods &amp;</a:t>
            </a:r>
          </a:p>
          <a:p>
            <a:pPr algn="ctr"/>
            <a:r>
              <a:rPr lang="en-US" sz="2200" b="1" dirty="0">
                <a:solidFill>
                  <a:prstClr val="black"/>
                </a:solidFill>
              </a:rPr>
              <a:t>Services</a:t>
            </a:r>
          </a:p>
          <a:p>
            <a:pPr algn="ctr"/>
            <a:r>
              <a:rPr lang="en-US" sz="2200" b="1" dirty="0">
                <a:solidFill>
                  <a:prstClr val="black"/>
                </a:solidFill>
              </a:rPr>
              <a:t>(Day to Day, Medical, Financial Supports)</a:t>
            </a:r>
          </a:p>
        </p:txBody>
      </p:sp>
    </p:spTree>
    <p:extLst>
      <p:ext uri="{BB962C8B-B14F-4D97-AF65-F5344CB8AC3E}">
        <p14:creationId xmlns:p14="http://schemas.microsoft.com/office/powerpoint/2010/main" val="34164089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18486" y="5418668"/>
            <a:ext cx="8925514" cy="1244755"/>
          </a:xfrm>
        </p:spPr>
        <p:txBody>
          <a:bodyPr>
            <a:normAutofit/>
          </a:bodyPr>
          <a:lstStyle/>
          <a:p>
            <a:r>
              <a:rPr lang="en-US" sz="4000" dirty="0" smtClean="0"/>
              <a:t>Integrated Star</a:t>
            </a:r>
            <a:br>
              <a:rPr lang="en-US" sz="4000" dirty="0" smtClean="0"/>
            </a:br>
            <a:r>
              <a:rPr lang="en-US" sz="4000" dirty="0" smtClean="0"/>
              <a:t>for Problem Solving &amp; Exploring Options </a:t>
            </a:r>
            <a:endParaRPr lang="en-US" sz="4000" dirty="0"/>
          </a:p>
        </p:txBody>
      </p:sp>
      <p:sp>
        <p:nvSpPr>
          <p:cNvPr id="8" name="Picture Placeholder 7"/>
          <p:cNvSpPr>
            <a:spLocks noGrp="1"/>
          </p:cNvSpPr>
          <p:nvPr>
            <p:ph type="pic" idx="1"/>
          </p:nvPr>
        </p:nvSpPr>
        <p:spPr/>
      </p:sp>
      <p:sp>
        <p:nvSpPr>
          <p:cNvPr id="5" name="Subtitle 4"/>
          <p:cNvSpPr>
            <a:spLocks noGrp="1"/>
          </p:cNvSpPr>
          <p:nvPr>
            <p:ph type="body" sz="half" idx="2"/>
          </p:nvPr>
        </p:nvSpPr>
        <p:spPr>
          <a:xfrm>
            <a:off x="507492" y="6581701"/>
            <a:ext cx="6922008" cy="276298"/>
          </a:xfrm>
        </p:spPr>
        <p:txBody>
          <a:bodyPr>
            <a:normAutofit fontScale="40000" lnSpcReduction="20000"/>
          </a:bodyPr>
          <a:lstStyle/>
          <a:p>
            <a:r>
              <a:rPr lang="en-US" sz="4000" dirty="0" smtClean="0"/>
              <a:t>  </a:t>
            </a:r>
            <a:endParaRPr lang="en-US" sz="4000"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21855"/>
            <a:ext cx="9143999" cy="6857998"/>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tjohnj\AppData\Local\Microsoft\Windows\Temporary Internet Files\Content.Outlook\9N7AETT7\circles-int-stars-DOS.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54922" y="2392326"/>
            <a:ext cx="2803008" cy="2803008"/>
          </a:xfrm>
          <a:prstGeom prst="rect">
            <a:avLst/>
          </a:prstGeom>
          <a:noFill/>
          <a:extLst>
            <a:ext uri="{909E8E84-426E-40dd-AFC4-6F175D3DCCD1}">
              <a14:hiddenFill xmlns="" xmlns:a14="http://schemas.microsoft.com/office/drawing/2010/main">
                <a:solidFill>
                  <a:srgbClr val="FFFFFF"/>
                </a:solidFill>
              </a14:hiddenFill>
            </a:ext>
          </a:extLst>
        </p:spPr>
      </p:pic>
      <p:pic>
        <p:nvPicPr>
          <p:cNvPr id="3075" name="Picture 3" descr="C:\Users\stjohnj\AppData\Local\Microsoft\Windows\Temporary Internet Files\Content.Outlook\9N7AETT7\circles-services-colors.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20655" y="2392326"/>
            <a:ext cx="2803008" cy="2803008"/>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C:\Users\stjohnj\AppData\Local\Microsoft\Windows\Temporary Internet Files\Content.Outlook\9N7AETT7\circles-normal-colors.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0849" y="2416914"/>
            <a:ext cx="2778420" cy="277842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itle 3"/>
          <p:cNvSpPr>
            <a:spLocks noGrp="1"/>
          </p:cNvSpPr>
          <p:nvPr>
            <p:ph type="title"/>
          </p:nvPr>
        </p:nvSpPr>
        <p:spPr>
          <a:xfrm>
            <a:off x="150849" y="180556"/>
            <a:ext cx="8891551" cy="1658198"/>
          </a:xfrm>
        </p:spPr>
        <p:txBody>
          <a:bodyPr/>
          <a:lstStyle/>
          <a:p>
            <a:pPr algn="ctr"/>
            <a:r>
              <a:rPr lang="en-US" dirty="0" smtClean="0"/>
              <a:t>Integrating Services and Supports </a:t>
            </a:r>
            <a:endParaRPr lang="en-US" dirty="0"/>
          </a:p>
        </p:txBody>
      </p:sp>
      <p:sp>
        <p:nvSpPr>
          <p:cNvPr id="5" name="Content Placeholder 4"/>
          <p:cNvSpPr>
            <a:spLocks noGrp="1"/>
          </p:cNvSpPr>
          <p:nvPr>
            <p:ph idx="1"/>
          </p:nvPr>
        </p:nvSpPr>
        <p:spPr/>
        <p:txBody>
          <a:bodyPr/>
          <a:lstStyle/>
          <a:p>
            <a:r>
              <a:rPr lang="en-US" dirty="0" smtClean="0"/>
              <a:t>  </a:t>
            </a:r>
            <a:endParaRPr lang="en-US" dirty="0"/>
          </a:p>
        </p:txBody>
      </p:sp>
      <p:sp>
        <p:nvSpPr>
          <p:cNvPr id="2" name="TextBox 1"/>
          <p:cNvSpPr txBox="1"/>
          <p:nvPr/>
        </p:nvSpPr>
        <p:spPr>
          <a:xfrm>
            <a:off x="432493" y="5380672"/>
            <a:ext cx="2215131" cy="1200329"/>
          </a:xfrm>
          <a:prstGeom prst="rect">
            <a:avLst/>
          </a:prstGeom>
          <a:noFill/>
        </p:spPr>
        <p:txBody>
          <a:bodyPr wrap="square" rtlCol="0">
            <a:spAutoFit/>
          </a:bodyPr>
          <a:lstStyle/>
          <a:p>
            <a:pPr algn="ctr"/>
            <a:r>
              <a:rPr lang="en-US" b="1" dirty="0"/>
              <a:t>75%</a:t>
            </a:r>
          </a:p>
          <a:p>
            <a:pPr algn="ctr"/>
            <a:r>
              <a:rPr lang="en-US" dirty="0"/>
              <a:t>People with </a:t>
            </a:r>
            <a:r>
              <a:rPr lang="en-US" dirty="0" smtClean="0"/>
              <a:t>I/DD </a:t>
            </a:r>
            <a:r>
              <a:rPr lang="en-US" dirty="0"/>
              <a:t>not receiving formal </a:t>
            </a:r>
            <a:r>
              <a:rPr lang="en-US" dirty="0" smtClean="0"/>
              <a:t>    DD services</a:t>
            </a:r>
            <a:endParaRPr lang="en-US" dirty="0"/>
          </a:p>
        </p:txBody>
      </p:sp>
      <p:sp>
        <p:nvSpPr>
          <p:cNvPr id="6" name="Rectangle 5"/>
          <p:cNvSpPr/>
          <p:nvPr/>
        </p:nvSpPr>
        <p:spPr>
          <a:xfrm>
            <a:off x="3384239" y="5364935"/>
            <a:ext cx="2275840" cy="1200329"/>
          </a:xfrm>
          <a:prstGeom prst="rect">
            <a:avLst/>
          </a:prstGeom>
        </p:spPr>
        <p:txBody>
          <a:bodyPr wrap="square">
            <a:spAutoFit/>
          </a:bodyPr>
          <a:lstStyle/>
          <a:p>
            <a:pPr algn="ctr"/>
            <a:r>
              <a:rPr lang="en-US" b="1" dirty="0"/>
              <a:t>25%</a:t>
            </a:r>
          </a:p>
          <a:p>
            <a:pPr algn="ctr"/>
            <a:r>
              <a:rPr lang="en-US" dirty="0"/>
              <a:t>People with </a:t>
            </a:r>
            <a:r>
              <a:rPr lang="en-US" dirty="0" smtClean="0"/>
              <a:t>I/DD </a:t>
            </a:r>
            <a:r>
              <a:rPr lang="en-US" dirty="0"/>
              <a:t>receiving formal </a:t>
            </a:r>
            <a:r>
              <a:rPr lang="en-US" dirty="0" smtClean="0"/>
              <a:t>     DD </a:t>
            </a:r>
            <a:r>
              <a:rPr lang="en-US" dirty="0"/>
              <a:t>services</a:t>
            </a:r>
          </a:p>
        </p:txBody>
      </p:sp>
      <p:sp>
        <p:nvSpPr>
          <p:cNvPr id="7" name="TextBox 6"/>
          <p:cNvSpPr txBox="1"/>
          <p:nvPr/>
        </p:nvSpPr>
        <p:spPr>
          <a:xfrm>
            <a:off x="6418506" y="5364935"/>
            <a:ext cx="2275840" cy="1478777"/>
          </a:xfrm>
          <a:prstGeom prst="rect">
            <a:avLst/>
          </a:prstGeom>
          <a:noFill/>
        </p:spPr>
        <p:txBody>
          <a:bodyPr wrap="square" rtlCol="0">
            <a:spAutoFit/>
          </a:bodyPr>
          <a:lstStyle/>
          <a:p>
            <a:pPr algn="ctr"/>
            <a:r>
              <a:rPr lang="en-US" b="1" dirty="0"/>
              <a:t>100%</a:t>
            </a:r>
          </a:p>
          <a:p>
            <a:pPr algn="ctr"/>
            <a:r>
              <a:rPr lang="en-US" dirty="0"/>
              <a:t>People with </a:t>
            </a:r>
            <a:r>
              <a:rPr lang="en-US" dirty="0" smtClean="0"/>
              <a:t>I/DD </a:t>
            </a:r>
            <a:r>
              <a:rPr lang="en-US" dirty="0"/>
              <a:t>receiving integrated services and supports</a:t>
            </a:r>
          </a:p>
          <a:p>
            <a:endParaRPr lang="en-US" dirty="0"/>
          </a:p>
        </p:txBody>
      </p:sp>
    </p:spTree>
    <p:extLst>
      <p:ext uri="{BB962C8B-B14F-4D97-AF65-F5344CB8AC3E}">
        <p14:creationId xmlns:p14="http://schemas.microsoft.com/office/powerpoint/2010/main" val="6620532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385337" y="1858698"/>
            <a:ext cx="4485555" cy="4429760"/>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3" name="TextBox 2"/>
          <p:cNvSpPr txBox="1"/>
          <p:nvPr/>
        </p:nvSpPr>
        <p:spPr>
          <a:xfrm>
            <a:off x="4533594" y="3017657"/>
            <a:ext cx="1720582" cy="1384995"/>
          </a:xfrm>
          <a:prstGeom prst="rect">
            <a:avLst/>
          </a:prstGeom>
          <a:noFill/>
        </p:spPr>
        <p:txBody>
          <a:bodyPr wrap="square" rtlCol="0">
            <a:spAutoFit/>
          </a:bodyPr>
          <a:lstStyle/>
          <a:p>
            <a:r>
              <a:rPr lang="en-US" sz="1400" dirty="0" err="1" smtClean="0"/>
              <a:t>i</a:t>
            </a:r>
            <a:r>
              <a:rPr lang="en-US" sz="1400" dirty="0" smtClean="0"/>
              <a:t>-pad/smart phone apps, remote monitoring, cognitive accessibility, </a:t>
            </a:r>
          </a:p>
          <a:p>
            <a:r>
              <a:rPr lang="en-US" sz="1400" dirty="0" smtClean="0">
                <a:solidFill>
                  <a:srgbClr val="000000"/>
                </a:solidFill>
              </a:rPr>
              <a:t>Adaptive</a:t>
            </a:r>
          </a:p>
          <a:p>
            <a:r>
              <a:rPr lang="en-US" sz="1400" dirty="0" smtClean="0">
                <a:solidFill>
                  <a:srgbClr val="000000"/>
                </a:solidFill>
              </a:rPr>
              <a:t>equipment</a:t>
            </a:r>
            <a:endParaRPr lang="en-US" sz="1400" dirty="0">
              <a:solidFill>
                <a:srgbClr val="000000"/>
              </a:solidFill>
            </a:endParaRPr>
          </a:p>
        </p:txBody>
      </p:sp>
      <p:sp>
        <p:nvSpPr>
          <p:cNvPr id="4" name="TextBox 3"/>
          <p:cNvSpPr txBox="1"/>
          <p:nvPr/>
        </p:nvSpPr>
        <p:spPr>
          <a:xfrm>
            <a:off x="7191277" y="3007451"/>
            <a:ext cx="1556716" cy="1661993"/>
          </a:xfrm>
          <a:prstGeom prst="rect">
            <a:avLst/>
          </a:prstGeom>
          <a:noFill/>
        </p:spPr>
        <p:txBody>
          <a:bodyPr wrap="square" rtlCol="0">
            <a:spAutoFit/>
          </a:bodyPr>
          <a:lstStyle/>
          <a:p>
            <a:pPr algn="r"/>
            <a:r>
              <a:rPr lang="en-US" sz="1400" dirty="0" smtClean="0">
                <a:solidFill>
                  <a:srgbClr val="000000"/>
                </a:solidFill>
              </a:rPr>
              <a:t>family, friends, neighbors, co-workers, church members, community   members</a:t>
            </a:r>
          </a:p>
          <a:p>
            <a:pPr algn="r"/>
            <a:endParaRPr lang="en-US" dirty="0"/>
          </a:p>
        </p:txBody>
      </p:sp>
      <p:sp>
        <p:nvSpPr>
          <p:cNvPr id="5" name="TextBox 4"/>
          <p:cNvSpPr txBox="1"/>
          <p:nvPr/>
        </p:nvSpPr>
        <p:spPr>
          <a:xfrm>
            <a:off x="4506283" y="5407204"/>
            <a:ext cx="2253141" cy="1015663"/>
          </a:xfrm>
          <a:prstGeom prst="rect">
            <a:avLst/>
          </a:prstGeom>
          <a:noFill/>
        </p:spPr>
        <p:txBody>
          <a:bodyPr wrap="square" rtlCol="0">
            <a:spAutoFit/>
          </a:bodyPr>
          <a:lstStyle/>
          <a:p>
            <a:r>
              <a:rPr lang="en-US" sz="1400" dirty="0" smtClean="0">
                <a:solidFill>
                  <a:srgbClr val="000000"/>
                </a:solidFill>
              </a:rPr>
              <a:t>school, businesses, church faith based, parks &amp; </a:t>
            </a:r>
            <a:r>
              <a:rPr lang="en-US" sz="1400" dirty="0" err="1" smtClean="0">
                <a:solidFill>
                  <a:srgbClr val="000000"/>
                </a:solidFill>
              </a:rPr>
              <a:t>rec</a:t>
            </a:r>
            <a:r>
              <a:rPr lang="en-US" sz="1400" dirty="0" smtClean="0">
                <a:solidFill>
                  <a:srgbClr val="000000"/>
                </a:solidFill>
              </a:rPr>
              <a:t>, public transportation</a:t>
            </a:r>
          </a:p>
          <a:p>
            <a:endParaRPr lang="en-US" dirty="0"/>
          </a:p>
        </p:txBody>
      </p:sp>
      <p:sp>
        <p:nvSpPr>
          <p:cNvPr id="7" name="Rectangle 6"/>
          <p:cNvSpPr/>
          <p:nvPr/>
        </p:nvSpPr>
        <p:spPr>
          <a:xfrm>
            <a:off x="6745769" y="5434512"/>
            <a:ext cx="2075622" cy="984885"/>
          </a:xfrm>
          <a:prstGeom prst="rect">
            <a:avLst/>
          </a:prstGeom>
        </p:spPr>
        <p:txBody>
          <a:bodyPr wrap="square">
            <a:spAutoFit/>
          </a:bodyPr>
          <a:lstStyle/>
          <a:p>
            <a:pPr algn="r"/>
            <a:r>
              <a:rPr lang="en-US" sz="1400" dirty="0" smtClean="0">
                <a:solidFill>
                  <a:srgbClr val="000000"/>
                </a:solidFill>
              </a:rPr>
              <a:t>SHS services, Special Ed, Medicaid, Voc Rehab, Food Stamps, Section 8</a:t>
            </a:r>
          </a:p>
          <a:p>
            <a:pPr algn="r"/>
            <a:r>
              <a:rPr lang="en-US" sz="1600" dirty="0" smtClean="0">
                <a:solidFill>
                  <a:prstClr val="white"/>
                </a:solidFill>
              </a:rPr>
              <a:t>R</a:t>
            </a:r>
            <a:endParaRPr lang="en-US" sz="1600" dirty="0"/>
          </a:p>
        </p:txBody>
      </p:sp>
      <p:sp>
        <p:nvSpPr>
          <p:cNvPr id="8" name="TextBox 7"/>
          <p:cNvSpPr txBox="1"/>
          <p:nvPr/>
        </p:nvSpPr>
        <p:spPr>
          <a:xfrm>
            <a:off x="5653338" y="2648984"/>
            <a:ext cx="1966378" cy="1015663"/>
          </a:xfrm>
          <a:prstGeom prst="rect">
            <a:avLst/>
          </a:prstGeom>
          <a:noFill/>
        </p:spPr>
        <p:txBody>
          <a:bodyPr wrap="square" rtlCol="0">
            <a:spAutoFit/>
          </a:bodyPr>
          <a:lstStyle/>
          <a:p>
            <a:pPr algn="ctr"/>
            <a:r>
              <a:rPr lang="en-US" sz="1400" dirty="0" smtClean="0">
                <a:solidFill>
                  <a:srgbClr val="000000"/>
                </a:solidFill>
              </a:rPr>
              <a:t>resources, skills, abilities characteristics</a:t>
            </a:r>
          </a:p>
          <a:p>
            <a:pPr algn="ctr"/>
            <a:endParaRPr lang="en-US" sz="1400" dirty="0" smtClean="0">
              <a:solidFill>
                <a:srgbClr val="000000"/>
              </a:solidFill>
            </a:endParaRPr>
          </a:p>
          <a:p>
            <a:endParaRPr lang="en-US" dirty="0"/>
          </a:p>
        </p:txBody>
      </p:sp>
      <p:pic>
        <p:nvPicPr>
          <p:cNvPr id="9" name="Picture 2" descr="C:\Users\stjohnj\AppData\Local\Microsoft\Windows\Temporary Internet Files\Content.Outlook\9N7AETT7\circles-int-stars-DOS.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3392" y="2337707"/>
            <a:ext cx="3356242" cy="3356242"/>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itle 9"/>
          <p:cNvSpPr>
            <a:spLocks noGrp="1"/>
          </p:cNvSpPr>
          <p:nvPr>
            <p:ph type="title"/>
          </p:nvPr>
        </p:nvSpPr>
        <p:spPr>
          <a:xfrm>
            <a:off x="450166" y="289350"/>
            <a:ext cx="8295919" cy="1446751"/>
          </a:xfrm>
        </p:spPr>
        <p:txBody>
          <a:bodyPr>
            <a:normAutofit/>
          </a:bodyPr>
          <a:lstStyle/>
          <a:p>
            <a:pPr algn="ctr"/>
            <a:r>
              <a:rPr lang="en-US" sz="4400" dirty="0" err="1" smtClean="0"/>
              <a:t>LifeCourse</a:t>
            </a:r>
            <a:r>
              <a:rPr lang="en-US" sz="4400" dirty="0" smtClean="0"/>
              <a:t> Integrated          Supports STAR</a:t>
            </a:r>
            <a:endParaRPr lang="en-US" sz="4400" dirty="0"/>
          </a:p>
        </p:txBody>
      </p:sp>
      <p:pic>
        <p:nvPicPr>
          <p:cNvPr id="307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82052" y="3451131"/>
            <a:ext cx="1308949" cy="12448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08023" y="5768758"/>
            <a:ext cx="2877979" cy="523220"/>
          </a:xfrm>
          <a:prstGeom prst="rect">
            <a:avLst/>
          </a:prstGeom>
          <a:noFill/>
        </p:spPr>
        <p:txBody>
          <a:bodyPr wrap="square" rtlCol="0">
            <a:spAutoFit/>
          </a:bodyPr>
          <a:lstStyle/>
          <a:p>
            <a:pPr algn="ctr"/>
            <a:r>
              <a:rPr lang="en-US" sz="2800" b="1" dirty="0" smtClean="0"/>
              <a:t>100%</a:t>
            </a:r>
            <a:endParaRPr lang="en-US" sz="2800" b="1" dirty="0"/>
          </a:p>
        </p:txBody>
      </p:sp>
    </p:spTree>
    <p:extLst>
      <p:ext uri="{BB962C8B-B14F-4D97-AF65-F5344CB8AC3E}">
        <p14:creationId xmlns:p14="http://schemas.microsoft.com/office/powerpoint/2010/main" val="36976703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29"/>
          <p:cNvCxnSpPr>
            <a:cxnSpLocks noChangeShapeType="1"/>
          </p:cNvCxnSpPr>
          <p:nvPr/>
        </p:nvCxnSpPr>
        <p:spPr bwMode="auto">
          <a:xfrm flipV="1">
            <a:off x="386080" y="3102063"/>
            <a:ext cx="5064371" cy="2738123"/>
          </a:xfrm>
          <a:prstGeom prst="straightConnector1">
            <a:avLst/>
          </a:prstGeom>
          <a:noFill/>
          <a:ln w="76200" cmpd="sng">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0" name="Cloud 19"/>
          <p:cNvSpPr/>
          <p:nvPr/>
        </p:nvSpPr>
        <p:spPr>
          <a:xfrm>
            <a:off x="5421195" y="1734128"/>
            <a:ext cx="3174165" cy="2602375"/>
          </a:xfrm>
          <a:prstGeom prst="cloud">
            <a:avLst/>
          </a:prstGeom>
          <a:solidFill>
            <a:srgbClr val="C7A2E3"/>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000" i="1" dirty="0" smtClean="0"/>
          </a:p>
          <a:p>
            <a:pPr algn="ctr"/>
            <a:r>
              <a:rPr lang="en-US" sz="2000" i="1" dirty="0" smtClean="0"/>
              <a:t>Friends, family, enough money, </a:t>
            </a:r>
          </a:p>
          <a:p>
            <a:pPr algn="ctr"/>
            <a:r>
              <a:rPr lang="en-US" sz="2000" i="1" dirty="0" smtClean="0"/>
              <a:t>job I like, home, faith, vacations, health, choice, freedom</a:t>
            </a:r>
            <a:endParaRPr lang="en-US" sz="2000" dirty="0" smtClean="0"/>
          </a:p>
          <a:p>
            <a:pPr algn="ctr"/>
            <a:endParaRPr lang="en-US" sz="2200" b="1" i="1" dirty="0" smtClean="0"/>
          </a:p>
        </p:txBody>
      </p:sp>
      <p:sp>
        <p:nvSpPr>
          <p:cNvPr id="14" name="Cloud 13"/>
          <p:cNvSpPr/>
          <p:nvPr/>
        </p:nvSpPr>
        <p:spPr>
          <a:xfrm>
            <a:off x="5462163" y="4656204"/>
            <a:ext cx="3331918" cy="1951204"/>
          </a:xfrm>
          <a:prstGeom prst="cloud">
            <a:avLst/>
          </a:prstGeom>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Poverty, loneliness, segregation, restrictions, lack of choice, boredom, institutions</a:t>
            </a:r>
            <a:endParaRPr lang="en-US" dirty="0"/>
          </a:p>
        </p:txBody>
      </p:sp>
      <p:cxnSp>
        <p:nvCxnSpPr>
          <p:cNvPr id="13" name="Straight Connector 12"/>
          <p:cNvCxnSpPr/>
          <p:nvPr/>
        </p:nvCxnSpPr>
        <p:spPr>
          <a:xfrm>
            <a:off x="2507521" y="4620766"/>
            <a:ext cx="2942929" cy="726542"/>
          </a:xfrm>
          <a:prstGeom prst="line">
            <a:avLst/>
          </a:prstGeom>
          <a:ln>
            <a:solidFill>
              <a:srgbClr val="8F0000"/>
            </a:solidFill>
            <a:tailEnd type="triangle" w="lg"/>
          </a:ln>
        </p:spPr>
        <p:style>
          <a:lnRef idx="2">
            <a:schemeClr val="accent1"/>
          </a:lnRef>
          <a:fillRef idx="0">
            <a:schemeClr val="accent1"/>
          </a:fillRef>
          <a:effectRef idx="1">
            <a:schemeClr val="accent1"/>
          </a:effectRef>
          <a:fontRef idx="minor">
            <a:schemeClr val="tx1"/>
          </a:fontRef>
        </p:style>
      </p:cxnSp>
      <p:pic>
        <p:nvPicPr>
          <p:cNvPr id="19" name="Picture 18" descr="star-puk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1462" y="3961281"/>
            <a:ext cx="1340858" cy="1275242"/>
          </a:xfrm>
          <a:prstGeom prst="rect">
            <a:avLst/>
          </a:prstGeom>
        </p:spPr>
      </p:pic>
      <p:pic>
        <p:nvPicPr>
          <p:cNvPr id="12" name="Picture 3" descr="C:\Users\stjohnj\AppData\Local\Microsoft\Windows\Temporary Internet Files\Content.Outlook\9N7AETT7\circles-services-colors.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0240" y="1191905"/>
            <a:ext cx="2382866" cy="2382866"/>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243840" y="179312"/>
            <a:ext cx="8676640" cy="692497"/>
          </a:xfrm>
          <a:prstGeom prst="rect">
            <a:avLst/>
          </a:prstGeom>
          <a:noFill/>
        </p:spPr>
        <p:txBody>
          <a:bodyPr wrap="square" rtlCol="0">
            <a:spAutoFit/>
          </a:bodyPr>
          <a:lstStyle/>
          <a:p>
            <a:r>
              <a:rPr lang="en-US" sz="3900" dirty="0" smtClean="0">
                <a:solidFill>
                  <a:srgbClr val="7030A0"/>
                </a:solidFill>
                <a:latin typeface="+mj-lt"/>
              </a:rPr>
              <a:t>Focusing ONLY on Eligibility Supports</a:t>
            </a:r>
            <a:endParaRPr lang="en-US" sz="3900" dirty="0">
              <a:solidFill>
                <a:srgbClr val="7030A0"/>
              </a:solidFill>
              <a:latin typeface="+mj-lt"/>
            </a:endParaRPr>
          </a:p>
        </p:txBody>
      </p:sp>
      <p:sp>
        <p:nvSpPr>
          <p:cNvPr id="10" name="TextBox 9"/>
          <p:cNvSpPr txBox="1"/>
          <p:nvPr/>
        </p:nvSpPr>
        <p:spPr>
          <a:xfrm>
            <a:off x="2232698" y="4374543"/>
            <a:ext cx="838386" cy="492443"/>
          </a:xfrm>
          <a:prstGeom prst="rect">
            <a:avLst/>
          </a:prstGeom>
          <a:noFill/>
        </p:spPr>
        <p:txBody>
          <a:bodyPr wrap="square" rtlCol="0">
            <a:spAutoFit/>
          </a:bodyPr>
          <a:lstStyle/>
          <a:p>
            <a:pPr algn="ctr"/>
            <a:r>
              <a:rPr lang="en-US" sz="1300" dirty="0" smtClean="0"/>
              <a:t>Eligibility Supports</a:t>
            </a:r>
            <a:endParaRPr lang="en-US" sz="1300" dirty="0"/>
          </a:p>
        </p:txBody>
      </p:sp>
    </p:spTree>
    <p:extLst>
      <p:ext uri="{BB962C8B-B14F-4D97-AF65-F5344CB8AC3E}">
        <p14:creationId xmlns:p14="http://schemas.microsoft.com/office/powerpoint/2010/main" val="1157374542"/>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29"/>
          <p:cNvCxnSpPr>
            <a:cxnSpLocks noChangeShapeType="1"/>
          </p:cNvCxnSpPr>
          <p:nvPr/>
        </p:nvCxnSpPr>
        <p:spPr bwMode="auto">
          <a:xfrm flipV="1">
            <a:off x="386080" y="3102063"/>
            <a:ext cx="5064371" cy="2738123"/>
          </a:xfrm>
          <a:prstGeom prst="straightConnector1">
            <a:avLst/>
          </a:prstGeom>
          <a:noFill/>
          <a:ln w="76200" cmpd="sng">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0" name="Cloud 19"/>
          <p:cNvSpPr/>
          <p:nvPr/>
        </p:nvSpPr>
        <p:spPr>
          <a:xfrm>
            <a:off x="5450450" y="1734128"/>
            <a:ext cx="3207076" cy="2547757"/>
          </a:xfrm>
          <a:prstGeom prst="cloud">
            <a:avLst/>
          </a:prstGeom>
          <a:solidFill>
            <a:srgbClr val="C7A2E3"/>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200" b="1" i="1" dirty="0" smtClean="0"/>
          </a:p>
          <a:p>
            <a:pPr algn="ctr"/>
            <a:r>
              <a:rPr lang="en-US" sz="2000" i="1" dirty="0" smtClean="0"/>
              <a:t>Friends</a:t>
            </a:r>
            <a:r>
              <a:rPr lang="en-US" sz="2000" i="1" dirty="0"/>
              <a:t>, family</a:t>
            </a:r>
            <a:r>
              <a:rPr lang="en-US" sz="2000" i="1" dirty="0" smtClean="0"/>
              <a:t>, enough </a:t>
            </a:r>
            <a:r>
              <a:rPr lang="en-US" sz="2000" i="1" dirty="0"/>
              <a:t>money, </a:t>
            </a:r>
          </a:p>
          <a:p>
            <a:pPr algn="ctr"/>
            <a:r>
              <a:rPr lang="en-US" sz="2000" i="1" dirty="0"/>
              <a:t>job I like, home, faith, vacations, health, choice, freedom</a:t>
            </a:r>
            <a:endParaRPr lang="en-US" sz="2000" dirty="0"/>
          </a:p>
          <a:p>
            <a:pPr algn="ctr"/>
            <a:endParaRPr lang="en-US" sz="2200" b="1" dirty="0" smtClean="0"/>
          </a:p>
        </p:txBody>
      </p:sp>
      <p:sp>
        <p:nvSpPr>
          <p:cNvPr id="14" name="Cloud 13"/>
          <p:cNvSpPr/>
          <p:nvPr/>
        </p:nvSpPr>
        <p:spPr>
          <a:xfrm>
            <a:off x="5450451" y="4598902"/>
            <a:ext cx="3298650" cy="1890279"/>
          </a:xfrm>
          <a:prstGeom prst="cloud">
            <a:avLst/>
          </a:prstGeom>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600" dirty="0"/>
          </a:p>
        </p:txBody>
      </p:sp>
      <p:cxnSp>
        <p:nvCxnSpPr>
          <p:cNvPr id="13" name="Straight Connector 12"/>
          <p:cNvCxnSpPr/>
          <p:nvPr/>
        </p:nvCxnSpPr>
        <p:spPr>
          <a:xfrm>
            <a:off x="2731041" y="4722145"/>
            <a:ext cx="2719409" cy="632175"/>
          </a:xfrm>
          <a:prstGeom prst="line">
            <a:avLst/>
          </a:prstGeom>
          <a:ln>
            <a:solidFill>
              <a:srgbClr val="8F0000"/>
            </a:solidFill>
            <a:tailEnd type="triangle" w="lg"/>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43840" y="179312"/>
            <a:ext cx="8676640" cy="692497"/>
          </a:xfrm>
          <a:prstGeom prst="rect">
            <a:avLst/>
          </a:prstGeom>
          <a:noFill/>
        </p:spPr>
        <p:txBody>
          <a:bodyPr wrap="square" rtlCol="0">
            <a:spAutoFit/>
          </a:bodyPr>
          <a:lstStyle/>
          <a:p>
            <a:pPr algn="ctr"/>
            <a:r>
              <a:rPr lang="en-US" sz="3900" dirty="0" smtClean="0">
                <a:solidFill>
                  <a:srgbClr val="7030A0"/>
                </a:solidFill>
                <a:latin typeface="+mj-lt"/>
              </a:rPr>
              <a:t>Relying ONLY on Family &amp; Friends</a:t>
            </a:r>
            <a:endParaRPr lang="en-US" sz="3900" dirty="0">
              <a:solidFill>
                <a:srgbClr val="7030A0"/>
              </a:solidFill>
              <a:latin typeface="+mj-lt"/>
            </a:endParaRPr>
          </a:p>
        </p:txBody>
      </p:sp>
      <p:pic>
        <p:nvPicPr>
          <p:cNvPr id="17" name="Picture 4" descr="C:\Users\stjohnj\AppData\Local\Microsoft\Windows\Temporary Internet Files\Content.Outlook\9N7AETT7\circles-normal-colors.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390" y="1249679"/>
            <a:ext cx="2293875" cy="2293875"/>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7" descr="star-purpl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04560" y="4016802"/>
            <a:ext cx="1270081" cy="1207928"/>
          </a:xfrm>
          <a:prstGeom prst="rect">
            <a:avLst/>
          </a:prstGeom>
        </p:spPr>
      </p:pic>
      <p:sp>
        <p:nvSpPr>
          <p:cNvPr id="4" name="TextBox 3"/>
          <p:cNvSpPr txBox="1"/>
          <p:nvPr/>
        </p:nvSpPr>
        <p:spPr>
          <a:xfrm>
            <a:off x="2159212" y="4482266"/>
            <a:ext cx="1027717" cy="292388"/>
          </a:xfrm>
          <a:prstGeom prst="rect">
            <a:avLst/>
          </a:prstGeom>
          <a:noFill/>
        </p:spPr>
        <p:txBody>
          <a:bodyPr wrap="none" rtlCol="0">
            <a:spAutoFit/>
          </a:bodyPr>
          <a:lstStyle/>
          <a:p>
            <a:r>
              <a:rPr lang="en-US" sz="1300" dirty="0" smtClean="0">
                <a:solidFill>
                  <a:schemeClr val="bg1"/>
                </a:solidFill>
              </a:rPr>
              <a:t>Relationships</a:t>
            </a:r>
            <a:endParaRPr lang="en-US" sz="1300" dirty="0">
              <a:solidFill>
                <a:schemeClr val="bg1"/>
              </a:solidFill>
            </a:endParaRPr>
          </a:p>
        </p:txBody>
      </p:sp>
      <p:sp>
        <p:nvSpPr>
          <p:cNvPr id="19" name="Rectangle 18"/>
          <p:cNvSpPr/>
          <p:nvPr/>
        </p:nvSpPr>
        <p:spPr>
          <a:xfrm>
            <a:off x="5735270" y="4990165"/>
            <a:ext cx="2567216" cy="1200329"/>
          </a:xfrm>
          <a:prstGeom prst="rect">
            <a:avLst/>
          </a:prstGeom>
        </p:spPr>
        <p:txBody>
          <a:bodyPr wrap="square">
            <a:spAutoFit/>
          </a:bodyPr>
          <a:lstStyle/>
          <a:p>
            <a:pPr algn="ctr"/>
            <a:r>
              <a:rPr lang="en-US" dirty="0" smtClean="0"/>
              <a:t>Poverty, loneliness, segregation, restrictions, lack of choice, boredom, institutions </a:t>
            </a:r>
            <a:endParaRPr lang="en-US" dirty="0"/>
          </a:p>
        </p:txBody>
      </p:sp>
    </p:spTree>
    <p:extLst>
      <p:ext uri="{BB962C8B-B14F-4D97-AF65-F5344CB8AC3E}">
        <p14:creationId xmlns:p14="http://schemas.microsoft.com/office/powerpoint/2010/main" val="318460357"/>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2210" y="499533"/>
            <a:ext cx="8079581" cy="741438"/>
          </a:xfrm>
        </p:spPr>
        <p:txBody>
          <a:bodyPr>
            <a:normAutofit/>
          </a:bodyPr>
          <a:lstStyle/>
          <a:p>
            <a:pPr algn="ctr"/>
            <a:r>
              <a:rPr lang="en-US" sz="4400" dirty="0" smtClean="0"/>
              <a:t>Funded in 2012 by </a:t>
            </a:r>
            <a:endParaRPr lang="en-US" sz="4400" dirty="0"/>
          </a:p>
        </p:txBody>
      </p:sp>
      <p:sp>
        <p:nvSpPr>
          <p:cNvPr id="25" name="Title 4"/>
          <p:cNvSpPr txBox="1">
            <a:spLocks/>
          </p:cNvSpPr>
          <p:nvPr/>
        </p:nvSpPr>
        <p:spPr>
          <a:xfrm>
            <a:off x="553316" y="2463358"/>
            <a:ext cx="8079581" cy="7414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lgn="ctr"/>
            <a:r>
              <a:rPr lang="en-US" sz="4400" spc="0" dirty="0"/>
              <a:t>National Partners</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78644" y="1355741"/>
            <a:ext cx="2828925" cy="762000"/>
          </a:xfrm>
          <a:prstGeom prst="rect">
            <a:avLst/>
          </a:prstGeom>
        </p:spPr>
      </p:pic>
      <p:pic>
        <p:nvPicPr>
          <p:cNvPr id="20" name="Pictur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9409" y="5572969"/>
            <a:ext cx="2430515" cy="752188"/>
          </a:xfrm>
          <a:prstGeom prst="rect">
            <a:avLst/>
          </a:prstGeom>
        </p:spPr>
      </p:pic>
      <p:pic>
        <p:nvPicPr>
          <p:cNvPr id="21" name="Picture 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15830" y="5535809"/>
            <a:ext cx="2154550" cy="849508"/>
          </a:xfrm>
          <a:prstGeom prst="rect">
            <a:avLst/>
          </a:prstGeom>
        </p:spPr>
      </p:pic>
      <p:pic>
        <p:nvPicPr>
          <p:cNvPr id="26" name="Picture 2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918407" y="3263438"/>
            <a:ext cx="1034467" cy="940423"/>
          </a:xfrm>
          <a:prstGeom prst="rect">
            <a:avLst/>
          </a:prstGeom>
        </p:spPr>
      </p:pic>
      <p:pic>
        <p:nvPicPr>
          <p:cNvPr id="27" name="Picture 2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05928" y="3261515"/>
            <a:ext cx="1974356" cy="926615"/>
          </a:xfrm>
          <a:prstGeom prst="rect">
            <a:avLst/>
          </a:prstGeom>
        </p:spPr>
      </p:pic>
      <p:pic>
        <p:nvPicPr>
          <p:cNvPr id="28" name="Picture 27"/>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97696" y="3378087"/>
            <a:ext cx="2213947" cy="634571"/>
          </a:xfrm>
          <a:prstGeom prst="rect">
            <a:avLst/>
          </a:prstGeom>
        </p:spPr>
      </p:pic>
      <p:pic>
        <p:nvPicPr>
          <p:cNvPr id="29" name="Picture 28"/>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153960" y="4325853"/>
            <a:ext cx="1156104" cy="1006440"/>
          </a:xfrm>
          <a:prstGeom prst="rect">
            <a:avLst/>
          </a:prstGeom>
        </p:spPr>
      </p:pic>
      <p:pic>
        <p:nvPicPr>
          <p:cNvPr id="30" name="Picture 29"/>
          <p:cNvPicPr>
            <a:picLocks noChangeAspect="1"/>
          </p:cNvPicPr>
          <p:nvPr/>
        </p:nvPicPr>
        <p:blipFill rotWithShape="1">
          <a:blip r:embed="rId10" cstate="email">
            <a:extLst>
              <a:ext uri="{28A0092B-C50C-407E-A947-70E740481C1C}">
                <a14:useLocalDpi xmlns:a14="http://schemas.microsoft.com/office/drawing/2010/main"/>
              </a:ext>
            </a:extLst>
          </a:blip>
          <a:srcRect t="10148"/>
          <a:stretch/>
        </p:blipFill>
        <p:spPr>
          <a:xfrm>
            <a:off x="3675250" y="4325853"/>
            <a:ext cx="1835711" cy="1012073"/>
          </a:xfrm>
          <a:prstGeom prst="rect">
            <a:avLst/>
          </a:prstGeom>
        </p:spPr>
      </p:pic>
      <p:pic>
        <p:nvPicPr>
          <p:cNvPr id="31" name="Picture 30"/>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495597" y="4346187"/>
            <a:ext cx="1880085" cy="965771"/>
          </a:xfrm>
          <a:prstGeom prst="rect">
            <a:avLst/>
          </a:prstGeom>
        </p:spPr>
      </p:pic>
      <p:pic>
        <p:nvPicPr>
          <p:cNvPr id="32" name="Picture 31"/>
          <p:cNvPicPr>
            <a:picLocks noChangeAspect="1"/>
          </p:cNvPicPr>
          <p:nvPr/>
        </p:nvPicPr>
        <p:blipFill rotWithShape="1">
          <a:blip r:embed="rId12" cstate="email">
            <a:extLst>
              <a:ext uri="{28A0092B-C50C-407E-A947-70E740481C1C}">
                <a14:useLocalDpi xmlns:a14="http://schemas.microsoft.com/office/drawing/2010/main"/>
              </a:ext>
            </a:extLst>
          </a:blip>
          <a:srcRect b="12792"/>
          <a:stretch/>
        </p:blipFill>
        <p:spPr>
          <a:xfrm>
            <a:off x="6122564" y="5535809"/>
            <a:ext cx="2510333" cy="876226"/>
          </a:xfrm>
          <a:prstGeom prst="rect">
            <a:avLst/>
          </a:prstGeom>
        </p:spPr>
      </p:pic>
    </p:spTree>
    <p:extLst>
      <p:ext uri="{BB962C8B-B14F-4D97-AF65-F5344CB8AC3E}">
        <p14:creationId xmlns:p14="http://schemas.microsoft.com/office/powerpoint/2010/main" val="22334162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5980779" y="916275"/>
            <a:ext cx="2877848" cy="2861352"/>
          </a:xfrm>
        </p:spPr>
        <p:txBody>
          <a:bodyPr>
            <a:normAutofit/>
          </a:bodyPr>
          <a:lstStyle/>
          <a:p>
            <a:pPr algn="ctr">
              <a:spcAft>
                <a:spcPts val="2400"/>
              </a:spcAft>
            </a:pPr>
            <a:r>
              <a:rPr lang="en-US" sz="4000" dirty="0" smtClean="0"/>
              <a:t/>
            </a:r>
            <a:br>
              <a:rPr lang="en-US" sz="4000" dirty="0" smtClean="0"/>
            </a:br>
            <a:r>
              <a:rPr lang="en-US" sz="4800" i="1" dirty="0" smtClean="0"/>
              <a:t>Daily Routine</a:t>
            </a:r>
            <a:endParaRPr lang="en-US" sz="4800" dirty="0">
              <a:solidFill>
                <a:srgbClr val="7030A0"/>
              </a:solidFill>
              <a:latin typeface="Georgia"/>
              <a:ea typeface="+mn-ea"/>
              <a:cs typeface="Arial" charset="0"/>
            </a:endParaRPr>
          </a:p>
        </p:txBody>
      </p:sp>
      <p:sp>
        <p:nvSpPr>
          <p:cNvPr id="4" name="Content Placeholder 3"/>
          <p:cNvSpPr>
            <a:spLocks noGrp="1"/>
          </p:cNvSpPr>
          <p:nvPr>
            <p:ph idx="1"/>
          </p:nvPr>
        </p:nvSpPr>
        <p:spPr/>
        <p:txBody>
          <a:bodyPr/>
          <a:lstStyle/>
          <a:p>
            <a:r>
              <a:rPr lang="en-US" dirty="0" smtClean="0"/>
              <a:t>    </a:t>
            </a:r>
            <a:endParaRPr lang="en-US" dirty="0"/>
          </a:p>
        </p:txBody>
      </p:sp>
      <p:sp>
        <p:nvSpPr>
          <p:cNvPr id="5" name="Text Placeholder 4"/>
          <p:cNvSpPr>
            <a:spLocks noGrp="1"/>
          </p:cNvSpPr>
          <p:nvPr>
            <p:ph type="body" sz="half" idx="2"/>
          </p:nvPr>
        </p:nvSpPr>
        <p:spPr>
          <a:xfrm>
            <a:off x="5675309" y="337575"/>
            <a:ext cx="3468691" cy="498325"/>
          </a:xfrm>
        </p:spPr>
        <p:txBody>
          <a:bodyPr>
            <a:normAutofit/>
          </a:bodyPr>
          <a:lstStyle/>
          <a:p>
            <a:pPr algn="ctr"/>
            <a:r>
              <a:rPr lang="en-US" dirty="0" smtClean="0"/>
              <a:t>   </a:t>
            </a:r>
            <a:endParaRPr lang="en-US" sz="3500" dirty="0">
              <a:solidFill>
                <a:schemeClr val="bg1"/>
              </a:solidFill>
              <a:latin typeface="+mj-lt"/>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6081" y="5867528"/>
            <a:ext cx="771542" cy="771542"/>
          </a:xfrm>
          <a:prstGeom prst="rect">
            <a:avLst/>
          </a:prstGeom>
        </p:spPr>
      </p:pic>
      <p:pic>
        <p:nvPicPr>
          <p:cNvPr id="7"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51654" y="450100"/>
            <a:ext cx="5211963" cy="5147133"/>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8" name="TextBox 7"/>
          <p:cNvSpPr txBox="1"/>
          <p:nvPr/>
        </p:nvSpPr>
        <p:spPr>
          <a:xfrm>
            <a:off x="2379449" y="2652376"/>
            <a:ext cx="1077184" cy="923330"/>
          </a:xfrm>
          <a:prstGeom prst="rect">
            <a:avLst/>
          </a:prstGeom>
          <a:noFill/>
        </p:spPr>
        <p:txBody>
          <a:bodyPr wrap="square" rtlCol="0">
            <a:spAutoFit/>
          </a:bodyPr>
          <a:lstStyle/>
          <a:p>
            <a:pPr algn="ctr"/>
            <a:r>
              <a:rPr lang="en-US" b="1" dirty="0" smtClean="0"/>
              <a:t>Morning or Evening</a:t>
            </a:r>
            <a:endParaRPr lang="en-US" b="1" dirty="0"/>
          </a:p>
        </p:txBody>
      </p:sp>
      <p:pic>
        <p:nvPicPr>
          <p:cNvPr id="9" name="Picture 8" descr="Integrated Support Options revised to add 5th category Feb 2015.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0624" y="4848581"/>
            <a:ext cx="2160519" cy="1397983"/>
          </a:xfrm>
          <a:prstGeom prst="rect">
            <a:avLst/>
          </a:prstGeom>
          <a:solidFill>
            <a:schemeClr val="bg1"/>
          </a:solidFill>
          <a:ln>
            <a:solidFill>
              <a:schemeClr val="tx1"/>
            </a:solidFill>
          </a:ln>
        </p:spPr>
      </p:pic>
    </p:spTree>
    <p:extLst>
      <p:ext uri="{BB962C8B-B14F-4D97-AF65-F5344CB8AC3E}">
        <p14:creationId xmlns:p14="http://schemas.microsoft.com/office/powerpoint/2010/main" val="134423892"/>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5755697" y="-426830"/>
            <a:ext cx="3388303" cy="4590257"/>
          </a:xfrm>
        </p:spPr>
        <p:txBody>
          <a:bodyPr>
            <a:normAutofit/>
          </a:bodyPr>
          <a:lstStyle/>
          <a:p>
            <a:pPr algn="ctr">
              <a:lnSpc>
                <a:spcPct val="100000"/>
              </a:lnSpc>
            </a:pP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sz="4800" dirty="0" smtClean="0">
                <a:solidFill>
                  <a:schemeClr val="bg1"/>
                </a:solidFill>
              </a:rPr>
              <a:t>Problem Solving:</a:t>
            </a:r>
            <a:br>
              <a:rPr lang="en-US" sz="4800" dirty="0" smtClean="0">
                <a:solidFill>
                  <a:schemeClr val="bg1"/>
                </a:solidFill>
              </a:rPr>
            </a:br>
            <a:r>
              <a:rPr lang="en-US" sz="4400" i="1" dirty="0" smtClean="0">
                <a:solidFill>
                  <a:schemeClr val="bg1"/>
                </a:solidFill>
              </a:rPr>
              <a:t>Life Domain</a:t>
            </a:r>
            <a:endParaRPr lang="en-US" sz="4400" i="1" dirty="0">
              <a:solidFill>
                <a:schemeClr val="bg1"/>
              </a:solidFill>
              <a:latin typeface="Georgia"/>
              <a:ea typeface="+mn-ea"/>
              <a:cs typeface="Arial" charset="0"/>
            </a:endParaRPr>
          </a:p>
        </p:txBody>
      </p:sp>
      <p:sp>
        <p:nvSpPr>
          <p:cNvPr id="4" name="Content Placeholder 3"/>
          <p:cNvSpPr>
            <a:spLocks noGrp="1"/>
          </p:cNvSpPr>
          <p:nvPr>
            <p:ph idx="1"/>
          </p:nvPr>
        </p:nvSpPr>
        <p:spPr/>
        <p:txBody>
          <a:bodyPr/>
          <a:lstStyle/>
          <a:p>
            <a:r>
              <a:rPr lang="en-US" dirty="0" smtClean="0"/>
              <a:t>   </a:t>
            </a:r>
            <a:endParaRPr lang="en-US" dirty="0"/>
          </a:p>
        </p:txBody>
      </p:sp>
      <p:sp>
        <p:nvSpPr>
          <p:cNvPr id="5" name="Text Placeholder 4"/>
          <p:cNvSpPr>
            <a:spLocks noGrp="1"/>
          </p:cNvSpPr>
          <p:nvPr>
            <p:ph type="body" sz="half" idx="2"/>
          </p:nvPr>
        </p:nvSpPr>
        <p:spPr>
          <a:xfrm>
            <a:off x="5996856" y="6048968"/>
            <a:ext cx="2813539" cy="316734"/>
          </a:xfrm>
        </p:spPr>
        <p:txBody>
          <a:bodyPr anchor="t">
            <a:normAutofit fontScale="40000" lnSpcReduction="20000"/>
          </a:bodyPr>
          <a:lstStyle/>
          <a:p>
            <a:pPr algn="ctr">
              <a:spcAft>
                <a:spcPts val="1200"/>
              </a:spcAft>
            </a:pPr>
            <a:r>
              <a:rPr lang="en-US" sz="4000" i="1" dirty="0" smtClean="0">
                <a:latin typeface="+mj-lt"/>
              </a:rPr>
              <a:t>  </a:t>
            </a:r>
            <a:endParaRPr lang="en-US" sz="4000" i="1" dirty="0">
              <a:latin typeface="+mj-lt"/>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6081" y="5867528"/>
            <a:ext cx="771542" cy="771542"/>
          </a:xfrm>
          <a:prstGeom prst="rect">
            <a:avLst/>
          </a:prstGeom>
        </p:spPr>
      </p:pic>
      <p:pic>
        <p:nvPicPr>
          <p:cNvPr id="7"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51654" y="450100"/>
            <a:ext cx="5211963" cy="5147133"/>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8" name="Picture 7" descr="Integrated Support Options revised to add 5th category Feb 2015.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90061" y="4863012"/>
            <a:ext cx="2185594" cy="1414208"/>
          </a:xfrm>
          <a:prstGeom prst="rect">
            <a:avLst/>
          </a:prstGeom>
          <a:solidFill>
            <a:schemeClr val="bg1"/>
          </a:solidFill>
          <a:ln>
            <a:solidFill>
              <a:schemeClr val="tx1"/>
            </a:solidFill>
          </a:ln>
        </p:spPr>
      </p:pic>
      <p:sp>
        <p:nvSpPr>
          <p:cNvPr id="9" name="TextBox 8"/>
          <p:cNvSpPr txBox="1"/>
          <p:nvPr/>
        </p:nvSpPr>
        <p:spPr>
          <a:xfrm>
            <a:off x="2337862" y="2669606"/>
            <a:ext cx="1053481" cy="707886"/>
          </a:xfrm>
          <a:prstGeom prst="rect">
            <a:avLst/>
          </a:prstGeom>
          <a:noFill/>
        </p:spPr>
        <p:txBody>
          <a:bodyPr wrap="square" rtlCol="0">
            <a:spAutoFit/>
          </a:bodyPr>
          <a:lstStyle/>
          <a:p>
            <a:pPr algn="ctr"/>
            <a:r>
              <a:rPr lang="en-US" sz="2000" b="1" dirty="0" smtClean="0"/>
              <a:t>Life Domain</a:t>
            </a:r>
            <a:endParaRPr lang="en-US" sz="2000" b="1" dirty="0"/>
          </a:p>
        </p:txBody>
      </p:sp>
    </p:spTree>
    <p:extLst>
      <p:ext uri="{BB962C8B-B14F-4D97-AF65-F5344CB8AC3E}">
        <p14:creationId xmlns:p14="http://schemas.microsoft.com/office/powerpoint/2010/main" val="250495709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208239" y="1816212"/>
            <a:ext cx="4523432" cy="4558771"/>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2" name="Title 1"/>
          <p:cNvSpPr>
            <a:spLocks noGrp="1"/>
          </p:cNvSpPr>
          <p:nvPr>
            <p:ph type="title"/>
          </p:nvPr>
        </p:nvSpPr>
        <p:spPr>
          <a:xfrm>
            <a:off x="254000" y="164253"/>
            <a:ext cx="8623905" cy="1553271"/>
          </a:xfrm>
        </p:spPr>
        <p:txBody>
          <a:bodyPr>
            <a:normAutofit/>
          </a:bodyPr>
          <a:lstStyle/>
          <a:p>
            <a:pPr algn="ctr"/>
            <a:r>
              <a:rPr lang="en-US" dirty="0" err="1" smtClean="0"/>
              <a:t>LifeCourse</a:t>
            </a:r>
            <a:r>
              <a:rPr lang="en-US" dirty="0" smtClean="0"/>
              <a:t> Integrated STAR:  Exploration &amp; Discovery</a:t>
            </a:r>
            <a:endParaRPr lang="en-US" dirty="0"/>
          </a:p>
        </p:txBody>
      </p:sp>
      <p:sp>
        <p:nvSpPr>
          <p:cNvPr id="4" name="Content Placeholder 3"/>
          <p:cNvSpPr>
            <a:spLocks noGrp="1"/>
          </p:cNvSpPr>
          <p:nvPr>
            <p:ph sz="half" idx="2"/>
          </p:nvPr>
        </p:nvSpPr>
        <p:spPr/>
        <p:txBody>
          <a:bodyPr/>
          <a:lstStyle/>
          <a:p>
            <a:r>
              <a:rPr lang="en-US" dirty="0" smtClean="0"/>
              <a:t>  </a:t>
            </a:r>
            <a:endParaRPr lang="en-US" dirty="0"/>
          </a:p>
        </p:txBody>
      </p:sp>
      <p:sp>
        <p:nvSpPr>
          <p:cNvPr id="6" name="Content Placeholder 5"/>
          <p:cNvSpPr>
            <a:spLocks noGrp="1"/>
          </p:cNvSpPr>
          <p:nvPr>
            <p:ph sz="quarter" idx="4"/>
          </p:nvPr>
        </p:nvSpPr>
        <p:spPr/>
        <p:txBody>
          <a:bodyPr/>
          <a:lstStyle/>
          <a:p>
            <a:r>
              <a:rPr lang="en-US" dirty="0" smtClean="0"/>
              <a:t>  </a:t>
            </a:r>
            <a:endParaRPr lang="en-US" dirty="0"/>
          </a:p>
        </p:txBody>
      </p:sp>
      <p:sp>
        <p:nvSpPr>
          <p:cNvPr id="3" name="TextBox 2"/>
          <p:cNvSpPr txBox="1"/>
          <p:nvPr/>
        </p:nvSpPr>
        <p:spPr>
          <a:xfrm>
            <a:off x="264594" y="2222786"/>
            <a:ext cx="3651427" cy="3046988"/>
          </a:xfrm>
          <a:prstGeom prst="rect">
            <a:avLst/>
          </a:prstGeom>
          <a:noFill/>
        </p:spPr>
        <p:txBody>
          <a:bodyPr wrap="square" rtlCol="0">
            <a:spAutoFit/>
          </a:bodyPr>
          <a:lstStyle/>
          <a:p>
            <a:pPr marL="457200" indent="-457200">
              <a:buFont typeface="Arial"/>
              <a:buChar char="•"/>
            </a:pPr>
            <a:r>
              <a:rPr lang="en-US" sz="3200" dirty="0" smtClean="0"/>
              <a:t>Problem Solving specific issue or life domain</a:t>
            </a:r>
          </a:p>
          <a:p>
            <a:pPr marL="457200" indent="-457200">
              <a:buFont typeface="Arial"/>
              <a:buChar char="•"/>
            </a:pPr>
            <a:r>
              <a:rPr lang="en-US" sz="3200" dirty="0" smtClean="0"/>
              <a:t>Mapping strengths and areas to focus on</a:t>
            </a:r>
            <a:endParaRPr lang="en-US" sz="3200" dirty="0"/>
          </a:p>
        </p:txBody>
      </p:sp>
    </p:spTree>
    <p:extLst>
      <p:ext uri="{BB962C8B-B14F-4D97-AF65-F5344CB8AC3E}">
        <p14:creationId xmlns:p14="http://schemas.microsoft.com/office/powerpoint/2010/main" val="12978885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303543" y="2496592"/>
            <a:ext cx="3473231" cy="2697476"/>
            <a:chOff x="4197421" y="1873844"/>
            <a:chExt cx="3473231" cy="2697476"/>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884487">
              <a:off x="5841852" y="2349294"/>
              <a:ext cx="1828800" cy="2179496"/>
            </a:xfrm>
            <a:prstGeom prst="rect">
              <a:avLst/>
            </a:prstGeom>
            <a:ln w="3175">
              <a:solidFill>
                <a:schemeClr val="tx1"/>
              </a:solidFill>
            </a:ln>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338928">
              <a:off x="4197421" y="1873844"/>
              <a:ext cx="2278703" cy="2697476"/>
            </a:xfrm>
            <a:prstGeom prst="rect">
              <a:avLst/>
            </a:prstGeom>
            <a:ln w="3175">
              <a:solidFill>
                <a:schemeClr val="tx1"/>
              </a:solidFill>
            </a:ln>
          </p:spPr>
        </p:pic>
      </p:grpSp>
      <p:sp>
        <p:nvSpPr>
          <p:cNvPr id="7" name="Title 6"/>
          <p:cNvSpPr>
            <a:spLocks noGrp="1"/>
          </p:cNvSpPr>
          <p:nvPr>
            <p:ph type="title"/>
          </p:nvPr>
        </p:nvSpPr>
        <p:spPr>
          <a:xfrm>
            <a:off x="350211" y="470995"/>
            <a:ext cx="8079581" cy="1658198"/>
          </a:xfrm>
        </p:spPr>
        <p:txBody>
          <a:bodyPr/>
          <a:lstStyle/>
          <a:p>
            <a:r>
              <a:rPr lang="en-US" dirty="0" smtClean="0"/>
              <a:t>Integrated </a:t>
            </a:r>
            <a:r>
              <a:rPr lang="en-US" dirty="0"/>
              <a:t>O</a:t>
            </a:r>
            <a:r>
              <a:rPr lang="en-US" dirty="0" smtClean="0"/>
              <a:t>ptions </a:t>
            </a:r>
            <a:br>
              <a:rPr lang="en-US" dirty="0" smtClean="0"/>
            </a:br>
            <a:r>
              <a:rPr lang="en-US" dirty="0" smtClean="0"/>
              <a:t>Support Stars</a:t>
            </a:r>
            <a:endParaRPr lang="en-US" dirty="0"/>
          </a:p>
        </p:txBody>
      </p:sp>
      <p:grpSp>
        <p:nvGrpSpPr>
          <p:cNvPr id="13" name="Group 12"/>
          <p:cNvGrpSpPr/>
          <p:nvPr/>
        </p:nvGrpSpPr>
        <p:grpSpPr>
          <a:xfrm>
            <a:off x="392171" y="2191644"/>
            <a:ext cx="3627234" cy="3181756"/>
            <a:chOff x="345205" y="1633950"/>
            <a:chExt cx="3627234" cy="3181756"/>
          </a:xfrm>
        </p:grpSpPr>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43639" y="1633950"/>
              <a:ext cx="1828800" cy="2393668"/>
            </a:xfrm>
            <a:prstGeom prst="rect">
              <a:avLst/>
            </a:prstGeom>
            <a:ln w="3175">
              <a:solidFill>
                <a:schemeClr val="tx1"/>
              </a:solidFill>
            </a:ln>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1357485">
              <a:off x="345205" y="2060536"/>
              <a:ext cx="2331527" cy="2755170"/>
            </a:xfrm>
            <a:prstGeom prst="rect">
              <a:avLst/>
            </a:prstGeom>
            <a:ln w="3175">
              <a:solidFill>
                <a:schemeClr val="tx1"/>
              </a:solidFill>
            </a:ln>
          </p:spPr>
        </p:pic>
      </p:grpSp>
      <p:grpSp>
        <p:nvGrpSpPr>
          <p:cNvPr id="14" name="Group 13"/>
          <p:cNvGrpSpPr/>
          <p:nvPr/>
        </p:nvGrpSpPr>
        <p:grpSpPr>
          <a:xfrm rot="890434">
            <a:off x="1308077" y="3638348"/>
            <a:ext cx="6227465" cy="3471230"/>
            <a:chOff x="3320821" y="3201145"/>
            <a:chExt cx="6227465" cy="3471230"/>
          </a:xfrm>
        </p:grpSpPr>
        <p:pic>
          <p:nvPicPr>
            <p:cNvPr id="3" name="Picture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0709566">
              <a:off x="7536606" y="3201145"/>
              <a:ext cx="2011680" cy="2404266"/>
            </a:xfrm>
            <a:prstGeom prst="rect">
              <a:avLst/>
            </a:prstGeom>
            <a:ln w="3175">
              <a:solidFill>
                <a:schemeClr val="tx1"/>
              </a:solidFill>
            </a:ln>
          </p:spPr>
        </p:pic>
        <p:pic>
          <p:nvPicPr>
            <p:cNvPr id="4" name="Picture 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0806484">
              <a:off x="5915153" y="3445241"/>
              <a:ext cx="2011680" cy="2363723"/>
            </a:xfrm>
            <a:prstGeom prst="rect">
              <a:avLst/>
            </a:prstGeom>
            <a:ln w="3175">
              <a:solidFill>
                <a:schemeClr val="tx1"/>
              </a:solidFill>
            </a:ln>
          </p:spPr>
        </p:pic>
        <p:pic>
          <p:nvPicPr>
            <p:cNvPr id="5" name="Picture 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20340644">
              <a:off x="4658522" y="3876177"/>
              <a:ext cx="2011680" cy="2371452"/>
            </a:xfrm>
            <a:prstGeom prst="rect">
              <a:avLst/>
            </a:prstGeom>
            <a:ln w="3175">
              <a:solidFill>
                <a:schemeClr val="tx1"/>
              </a:solidFill>
            </a:ln>
          </p:spPr>
        </p:pic>
        <p:pic>
          <p:nvPicPr>
            <p:cNvPr id="8" name="Picture 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0481153">
              <a:off x="3320821" y="4297016"/>
              <a:ext cx="2011680" cy="2375359"/>
            </a:xfrm>
            <a:prstGeom prst="rect">
              <a:avLst/>
            </a:prstGeom>
            <a:ln w="3175">
              <a:solidFill>
                <a:schemeClr val="tx1"/>
              </a:solidFill>
            </a:ln>
          </p:spPr>
        </p:pic>
      </p:grpSp>
      <p:pic>
        <p:nvPicPr>
          <p:cNvPr id="15" name="Picture 1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658089" y="298811"/>
            <a:ext cx="3105601" cy="2012182"/>
          </a:xfrm>
          <a:prstGeom prst="rect">
            <a:avLst/>
          </a:prstGeom>
          <a:ln w="3175">
            <a:solidFill>
              <a:schemeClr val="tx1"/>
            </a:solidFill>
          </a:ln>
        </p:spPr>
      </p:pic>
    </p:spTree>
    <p:extLst>
      <p:ext uri="{BB962C8B-B14F-4D97-AF65-F5344CB8AC3E}">
        <p14:creationId xmlns:p14="http://schemas.microsoft.com/office/powerpoint/2010/main" val="1081028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990600" y="228600"/>
            <a:ext cx="7932420" cy="909415"/>
          </a:xfrm>
        </p:spPr>
        <p:txBody>
          <a:bodyPr>
            <a:noAutofit/>
          </a:bodyPr>
          <a:lstStyle/>
          <a:p>
            <a:pPr algn="ctr"/>
            <a:r>
              <a:rPr lang="en-US" sz="4000" spc="-300" dirty="0" smtClean="0"/>
              <a:t>Eric’s Focus on Social and Spiritual </a:t>
            </a:r>
            <a:endParaRPr lang="en-US" sz="4000" spc="-300" dirty="0"/>
          </a:p>
        </p:txBody>
      </p:sp>
      <p:pic>
        <p:nvPicPr>
          <p:cNvPr id="6"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828800" y="1295400"/>
            <a:ext cx="5562600" cy="5294713"/>
          </a:xfrm>
        </p:spPr>
      </p:pic>
      <p:sp>
        <p:nvSpPr>
          <p:cNvPr id="7" name="TextBox 6"/>
          <p:cNvSpPr txBox="1"/>
          <p:nvPr/>
        </p:nvSpPr>
        <p:spPr>
          <a:xfrm>
            <a:off x="2133600" y="1828800"/>
            <a:ext cx="2286000" cy="1569660"/>
          </a:xfrm>
          <a:prstGeom prst="rect">
            <a:avLst/>
          </a:prstGeom>
          <a:noFill/>
        </p:spPr>
        <p:txBody>
          <a:bodyPr wrap="square" rtlCol="0">
            <a:spAutoFit/>
          </a:bodyPr>
          <a:lstStyle/>
          <a:p>
            <a:pPr algn="ctr" defTabSz="457200"/>
            <a:r>
              <a:rPr lang="en-US" sz="1600" dirty="0">
                <a:solidFill>
                  <a:prstClr val="black"/>
                </a:solidFill>
              </a:rPr>
              <a:t>Happy, Funny and loving</a:t>
            </a:r>
          </a:p>
          <a:p>
            <a:pPr algn="ctr" defTabSz="457200"/>
            <a:r>
              <a:rPr lang="en-US" sz="1600" dirty="0">
                <a:solidFill>
                  <a:prstClr val="black"/>
                </a:solidFill>
              </a:rPr>
              <a:t>Likes to help people</a:t>
            </a:r>
          </a:p>
          <a:p>
            <a:pPr algn="ctr" defTabSz="457200"/>
            <a:r>
              <a:rPr lang="en-US" sz="1600" dirty="0">
                <a:solidFill>
                  <a:prstClr val="black"/>
                </a:solidFill>
              </a:rPr>
              <a:t>Likes to try new things</a:t>
            </a:r>
          </a:p>
          <a:p>
            <a:pPr algn="ctr" defTabSz="457200"/>
            <a:r>
              <a:rPr lang="en-US" sz="1600" dirty="0">
                <a:solidFill>
                  <a:prstClr val="black"/>
                </a:solidFill>
              </a:rPr>
              <a:t>Police cars, tow trucks, fire engines and racecars</a:t>
            </a:r>
          </a:p>
          <a:p>
            <a:pPr algn="ctr" defTabSz="457200"/>
            <a:r>
              <a:rPr lang="en-US" sz="1600" dirty="0">
                <a:solidFill>
                  <a:prstClr val="black"/>
                </a:solidFill>
              </a:rPr>
              <a:t>Golf Cart</a:t>
            </a:r>
          </a:p>
        </p:txBody>
      </p:sp>
      <p:sp>
        <p:nvSpPr>
          <p:cNvPr id="8" name="TextBox 7"/>
          <p:cNvSpPr txBox="1"/>
          <p:nvPr/>
        </p:nvSpPr>
        <p:spPr>
          <a:xfrm>
            <a:off x="4745900" y="1976768"/>
            <a:ext cx="2264500" cy="1323439"/>
          </a:xfrm>
          <a:prstGeom prst="rect">
            <a:avLst/>
          </a:prstGeom>
          <a:noFill/>
        </p:spPr>
        <p:txBody>
          <a:bodyPr wrap="square" rtlCol="0">
            <a:spAutoFit/>
          </a:bodyPr>
          <a:lstStyle/>
          <a:p>
            <a:pPr algn="ctr" defTabSz="457200"/>
            <a:r>
              <a:rPr lang="en-US" sz="1600" dirty="0">
                <a:solidFill>
                  <a:prstClr val="black"/>
                </a:solidFill>
              </a:rPr>
              <a:t>See his girlfriend more</a:t>
            </a:r>
          </a:p>
          <a:p>
            <a:pPr algn="ctr" defTabSz="457200"/>
            <a:r>
              <a:rPr lang="en-US" sz="1600" dirty="0">
                <a:solidFill>
                  <a:prstClr val="black"/>
                </a:solidFill>
              </a:rPr>
              <a:t>Connect with his family</a:t>
            </a:r>
          </a:p>
          <a:p>
            <a:pPr algn="ctr" defTabSz="457200"/>
            <a:r>
              <a:rPr lang="en-US" sz="1600" dirty="0">
                <a:solidFill>
                  <a:prstClr val="black"/>
                </a:solidFill>
              </a:rPr>
              <a:t>Spend more time with friends</a:t>
            </a:r>
          </a:p>
          <a:p>
            <a:pPr algn="ctr" defTabSz="457200"/>
            <a:endParaRPr lang="en-US" sz="1600" dirty="0">
              <a:solidFill>
                <a:prstClr val="black"/>
              </a:solidFill>
            </a:endParaRPr>
          </a:p>
        </p:txBody>
      </p:sp>
      <p:sp>
        <p:nvSpPr>
          <p:cNvPr id="9" name="TextBox 8"/>
          <p:cNvSpPr txBox="1"/>
          <p:nvPr/>
        </p:nvSpPr>
        <p:spPr>
          <a:xfrm>
            <a:off x="1905000" y="4419600"/>
            <a:ext cx="1995766" cy="1077218"/>
          </a:xfrm>
          <a:prstGeom prst="rect">
            <a:avLst/>
          </a:prstGeom>
          <a:noFill/>
        </p:spPr>
        <p:txBody>
          <a:bodyPr wrap="square" rtlCol="0">
            <a:spAutoFit/>
          </a:bodyPr>
          <a:lstStyle/>
          <a:p>
            <a:pPr algn="ctr" defTabSz="457200"/>
            <a:r>
              <a:rPr lang="en-US" sz="1600" dirty="0">
                <a:solidFill>
                  <a:prstClr val="black"/>
                </a:solidFill>
              </a:rPr>
              <a:t>Scouts</a:t>
            </a:r>
          </a:p>
          <a:p>
            <a:pPr algn="ctr" defTabSz="457200"/>
            <a:r>
              <a:rPr lang="en-US" sz="1600" dirty="0">
                <a:solidFill>
                  <a:prstClr val="black"/>
                </a:solidFill>
              </a:rPr>
              <a:t>Red Robin</a:t>
            </a:r>
          </a:p>
          <a:p>
            <a:pPr algn="ctr" defTabSz="457200"/>
            <a:r>
              <a:rPr lang="en-US" sz="1600" dirty="0">
                <a:solidFill>
                  <a:prstClr val="black"/>
                </a:solidFill>
              </a:rPr>
              <a:t>Race Tracks</a:t>
            </a:r>
          </a:p>
          <a:p>
            <a:pPr algn="ctr" defTabSz="457200"/>
            <a:endParaRPr lang="en-US" sz="1600" dirty="0">
              <a:solidFill>
                <a:prstClr val="black"/>
              </a:solidFill>
            </a:endParaRPr>
          </a:p>
        </p:txBody>
      </p:sp>
      <p:sp>
        <p:nvSpPr>
          <p:cNvPr id="10" name="TextBox 9"/>
          <p:cNvSpPr txBox="1"/>
          <p:nvPr/>
        </p:nvSpPr>
        <p:spPr>
          <a:xfrm>
            <a:off x="5638800" y="4343400"/>
            <a:ext cx="1782644" cy="830997"/>
          </a:xfrm>
          <a:prstGeom prst="rect">
            <a:avLst/>
          </a:prstGeom>
          <a:noFill/>
        </p:spPr>
        <p:txBody>
          <a:bodyPr wrap="square" rtlCol="0">
            <a:spAutoFit/>
          </a:bodyPr>
          <a:lstStyle/>
          <a:p>
            <a:pPr algn="ctr" defTabSz="457200"/>
            <a:r>
              <a:rPr lang="en-US" sz="1600" dirty="0">
                <a:solidFill>
                  <a:prstClr val="black"/>
                </a:solidFill>
              </a:rPr>
              <a:t>Companion Supports </a:t>
            </a:r>
          </a:p>
          <a:p>
            <a:pPr algn="ctr" defTabSz="457200"/>
            <a:r>
              <a:rPr lang="en-US" sz="1600" dirty="0">
                <a:solidFill>
                  <a:prstClr val="black"/>
                </a:solidFill>
              </a:rPr>
              <a:t>day-to-day</a:t>
            </a:r>
          </a:p>
        </p:txBody>
      </p:sp>
      <p:sp>
        <p:nvSpPr>
          <p:cNvPr id="11" name="TextBox 10"/>
          <p:cNvSpPr txBox="1"/>
          <p:nvPr/>
        </p:nvSpPr>
        <p:spPr>
          <a:xfrm>
            <a:off x="3352800" y="5638800"/>
            <a:ext cx="2653406" cy="646331"/>
          </a:xfrm>
          <a:prstGeom prst="rect">
            <a:avLst/>
          </a:prstGeom>
          <a:noFill/>
        </p:spPr>
        <p:txBody>
          <a:bodyPr wrap="square" rtlCol="0">
            <a:spAutoFit/>
          </a:bodyPr>
          <a:lstStyle/>
          <a:p>
            <a:pPr algn="ctr" defTabSz="457200"/>
            <a:r>
              <a:rPr lang="en-US" dirty="0">
                <a:solidFill>
                  <a:prstClr val="black"/>
                </a:solidFill>
              </a:rPr>
              <a:t>I-pad</a:t>
            </a:r>
          </a:p>
          <a:p>
            <a:pPr algn="ctr" defTabSz="457200"/>
            <a:r>
              <a:rPr lang="en-US" dirty="0">
                <a:solidFill>
                  <a:prstClr val="black"/>
                </a:solidFill>
              </a:rPr>
              <a:t>Smart Phone</a:t>
            </a:r>
          </a:p>
        </p:txBody>
      </p:sp>
      <p:pic>
        <p:nvPicPr>
          <p:cNvPr id="12"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228600"/>
            <a:ext cx="1295400" cy="1293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IMG_3561.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544085" y="1970515"/>
            <a:ext cx="1502630" cy="1676400"/>
          </a:xfrm>
          <a:prstGeom prst="rect">
            <a:avLst/>
          </a:prstGeom>
        </p:spPr>
      </p:pic>
      <p:pic>
        <p:nvPicPr>
          <p:cNvPr id="13" name="Picture 12" descr="IMG_4629.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086600" y="1676400"/>
            <a:ext cx="1760401" cy="1600200"/>
          </a:xfrm>
          <a:prstGeom prst="rect">
            <a:avLst/>
          </a:prstGeom>
        </p:spPr>
      </p:pic>
      <p:pic>
        <p:nvPicPr>
          <p:cNvPr id="14" name="Content Placeholder 2"/>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6781800" y="5257800"/>
            <a:ext cx="1920750" cy="1371600"/>
          </a:xfrm>
          <a:prstGeom prst="rect">
            <a:avLst/>
          </a:prstGeom>
        </p:spPr>
      </p:pic>
      <p:pic>
        <p:nvPicPr>
          <p:cNvPr id="15"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28600" y="4800600"/>
            <a:ext cx="1981200" cy="1485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25573413"/>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mp:transition xmlns:mp="http://schemas.microsoft.com/office/mac/powerpoint/2008/mai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5369" y="542282"/>
            <a:ext cx="2537460" cy="1920240"/>
          </a:xfrm>
        </p:spPr>
        <p:txBody>
          <a:bodyPr/>
          <a:lstStyle/>
          <a:p>
            <a:pPr algn="ctr"/>
            <a:r>
              <a:rPr lang="en-US" sz="3800" dirty="0" smtClean="0"/>
              <a:t>Domain Specific</a:t>
            </a:r>
            <a:endParaRPr lang="en-US" sz="3800" dirty="0"/>
          </a:p>
        </p:txBody>
      </p:sp>
      <p:sp>
        <p:nvSpPr>
          <p:cNvPr id="4" name="Text Placeholder 3"/>
          <p:cNvSpPr>
            <a:spLocks noGrp="1"/>
          </p:cNvSpPr>
          <p:nvPr>
            <p:ph type="body" sz="half" idx="2"/>
          </p:nvPr>
        </p:nvSpPr>
        <p:spPr>
          <a:xfrm>
            <a:off x="6436304" y="2743200"/>
            <a:ext cx="2548890" cy="2895600"/>
          </a:xfrm>
        </p:spPr>
        <p:txBody>
          <a:bodyPr>
            <a:normAutofit/>
          </a:bodyPr>
          <a:lstStyle/>
          <a:p>
            <a:pPr algn="ctr"/>
            <a:r>
              <a:rPr lang="en-US" sz="3800" dirty="0" smtClean="0">
                <a:solidFill>
                  <a:schemeClr val="bg1"/>
                </a:solidFill>
                <a:latin typeface="+mj-lt"/>
              </a:rPr>
              <a:t>Daily Life: </a:t>
            </a:r>
            <a:r>
              <a:rPr lang="en-US" sz="2800" i="1" dirty="0" smtClean="0">
                <a:solidFill>
                  <a:schemeClr val="bg1"/>
                </a:solidFill>
                <a:latin typeface="+mj-lt"/>
              </a:rPr>
              <a:t>Focus on Employment</a:t>
            </a:r>
            <a:endParaRPr lang="en-US" sz="2800" i="1" dirty="0">
              <a:solidFill>
                <a:schemeClr val="bg1"/>
              </a:solidFill>
              <a:latin typeface="+mj-lt"/>
            </a:endParaRPr>
          </a:p>
        </p:txBody>
      </p:sp>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882057"/>
            <a:ext cx="5678163" cy="57157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itle 2"/>
          <p:cNvSpPr>
            <a:spLocks noGrp="1"/>
          </p:cNvSpPr>
          <p:nvPr>
            <p:ph idx="1"/>
          </p:nvPr>
        </p:nvSpPr>
        <p:spPr>
          <a:xfrm>
            <a:off x="5680648" y="286746"/>
            <a:ext cx="3463351" cy="5243752"/>
          </a:xfrm>
        </p:spPr>
        <p:txBody>
          <a:bodyPr>
            <a:normAutofit/>
          </a:bodyPr>
          <a:lstStyle/>
          <a:p>
            <a:pPr marL="0" indent="0">
              <a:spcAft>
                <a:spcPts val="600"/>
              </a:spcAft>
              <a:buNone/>
            </a:pPr>
            <a:r>
              <a:rPr lang="en-US" sz="2400" b="1" dirty="0" smtClean="0">
                <a:solidFill>
                  <a:schemeClr val="accent1"/>
                </a:solidFill>
              </a:rPr>
              <a:t>   </a:t>
            </a:r>
            <a:endParaRPr lang="en-US" sz="2400" b="1" dirty="0">
              <a:solidFill>
                <a:schemeClr val="accent1"/>
              </a:solidFill>
            </a:endParaRPr>
          </a:p>
        </p:txBody>
      </p:sp>
    </p:spTree>
    <p:extLst>
      <p:ext uri="{BB962C8B-B14F-4D97-AF65-F5344CB8AC3E}">
        <p14:creationId xmlns:p14="http://schemas.microsoft.com/office/powerpoint/2010/main" val="87602874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550" y="381000"/>
            <a:ext cx="5556250" cy="6019800"/>
          </a:xfrm>
          <a:prstGeom prst="rect">
            <a:avLst/>
          </a:prstGeom>
          <a:noFill/>
          <a:ln w="9525">
            <a:noFill/>
            <a:miter lim="800000"/>
            <a:headEnd/>
            <a:tailEnd/>
          </a:ln>
        </p:spPr>
      </p:pic>
      <p:sp>
        <p:nvSpPr>
          <p:cNvPr id="3" name="Title 2"/>
          <p:cNvSpPr>
            <a:spLocks noGrp="1"/>
          </p:cNvSpPr>
          <p:nvPr>
            <p:ph type="title"/>
          </p:nvPr>
        </p:nvSpPr>
        <p:spPr>
          <a:xfrm>
            <a:off x="5867400" y="914400"/>
            <a:ext cx="3124200" cy="4572000"/>
          </a:xfrm>
        </p:spPr>
        <p:txBody>
          <a:bodyPr/>
          <a:lstStyle/>
          <a:p>
            <a:pPr algn="ctr">
              <a:spcAft>
                <a:spcPts val="600"/>
              </a:spcAft>
            </a:pPr>
            <a:r>
              <a:rPr lang="en-US" sz="3300" dirty="0" smtClean="0">
                <a:latin typeface="Arial Rounded MT Bold" pitchFamily="-106" charset="0"/>
              </a:rPr>
              <a:t/>
            </a:r>
            <a:br>
              <a:rPr lang="en-US" sz="3300" dirty="0" smtClean="0">
                <a:latin typeface="Arial Rounded MT Bold" pitchFamily="-106" charset="0"/>
              </a:rPr>
            </a:br>
            <a:r>
              <a:rPr lang="en-US" sz="3800" dirty="0" smtClean="0"/>
              <a:t/>
            </a:r>
            <a:br>
              <a:rPr lang="en-US" sz="3800" dirty="0" smtClean="0"/>
            </a:br>
            <a:r>
              <a:rPr lang="en-US" sz="3300" dirty="0" smtClean="0"/>
              <a:t/>
            </a:r>
            <a:br>
              <a:rPr lang="en-US" sz="3300" dirty="0" smtClean="0"/>
            </a:br>
            <a:r>
              <a:rPr lang="en-US" sz="4800" dirty="0" smtClean="0"/>
              <a:t>Safety and Security:</a:t>
            </a:r>
            <a:br>
              <a:rPr lang="en-US" sz="4800" dirty="0" smtClean="0"/>
            </a:br>
            <a:r>
              <a:rPr lang="en-US" sz="4800" dirty="0" smtClean="0"/>
              <a:t/>
            </a:r>
            <a:br>
              <a:rPr lang="en-US" sz="4800" dirty="0" smtClean="0"/>
            </a:br>
            <a:r>
              <a:rPr lang="en-US" sz="4000" i="1" dirty="0" smtClean="0"/>
              <a:t>focus on  </a:t>
            </a:r>
            <a:r>
              <a:rPr lang="en-US" sz="3300" dirty="0" smtClean="0">
                <a:latin typeface="Arial Rounded MT Bold" pitchFamily="-106" charset="0"/>
              </a:rPr>
              <a:t/>
            </a:r>
            <a:br>
              <a:rPr lang="en-US" sz="3300" dirty="0" smtClean="0">
                <a:latin typeface="Arial Rounded MT Bold" pitchFamily="-106" charset="0"/>
              </a:rPr>
            </a:br>
            <a:r>
              <a:rPr lang="en-US" sz="4000" i="1" dirty="0" smtClean="0"/>
              <a:t>Supported Decision Making </a:t>
            </a:r>
            <a:r>
              <a:rPr lang="en-US" sz="3300" dirty="0" smtClean="0">
                <a:latin typeface="Arial Rounded MT Bold" pitchFamily="-106" charset="0"/>
              </a:rPr>
              <a:t/>
            </a:r>
            <a:br>
              <a:rPr lang="en-US" sz="3300" dirty="0" smtClean="0">
                <a:latin typeface="Arial Rounded MT Bold" pitchFamily="-106" charset="0"/>
              </a:rPr>
            </a:br>
            <a:endParaRPr lang="en-US" sz="3300" dirty="0" smtClean="0">
              <a:latin typeface="Arial Rounded MT Bold" pitchFamily="-106" charset="0"/>
            </a:endParaRPr>
          </a:p>
        </p:txBody>
      </p:sp>
    </p:spTree>
    <p:extLst>
      <p:ext uri="{BB962C8B-B14F-4D97-AF65-F5344CB8AC3E}">
        <p14:creationId xmlns:p14="http://schemas.microsoft.com/office/powerpoint/2010/main" val="7073411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96053" y="542282"/>
            <a:ext cx="2537460" cy="2311520"/>
          </a:xfrm>
        </p:spPr>
        <p:txBody>
          <a:bodyPr/>
          <a:lstStyle/>
          <a:p>
            <a:pPr algn="ctr"/>
            <a:r>
              <a:rPr lang="en-US" sz="4000" dirty="0" smtClean="0"/>
              <a:t>Ben’s Safety &amp; Security Star</a:t>
            </a:r>
            <a:endParaRPr lang="en-US" sz="4000" dirty="0"/>
          </a:p>
        </p:txBody>
      </p:sp>
      <p:sp>
        <p:nvSpPr>
          <p:cNvPr id="5" name="Text Placeholder 4"/>
          <p:cNvSpPr>
            <a:spLocks noGrp="1"/>
          </p:cNvSpPr>
          <p:nvPr>
            <p:ph type="body" sz="half" idx="2"/>
          </p:nvPr>
        </p:nvSpPr>
        <p:spPr>
          <a:xfrm>
            <a:off x="6192420" y="3174535"/>
            <a:ext cx="2548890" cy="3126987"/>
          </a:xfrm>
        </p:spPr>
        <p:txBody>
          <a:bodyPr>
            <a:normAutofit/>
          </a:bodyPr>
          <a:lstStyle/>
          <a:p>
            <a:pPr algn="ctr"/>
            <a:r>
              <a:rPr lang="en-US" sz="3200" i="1" dirty="0" smtClean="0">
                <a:solidFill>
                  <a:schemeClr val="bg1"/>
                </a:solidFill>
                <a:latin typeface="+mj-lt"/>
              </a:rPr>
              <a:t>Focus on Supported Decision Making </a:t>
            </a:r>
            <a:endParaRPr lang="en-US" sz="3200" i="1" dirty="0">
              <a:solidFill>
                <a:schemeClr val="bg1"/>
              </a:solidFill>
              <a:latin typeface="+mj-lt"/>
            </a:endParaRPr>
          </a:p>
        </p:txBody>
      </p:sp>
      <p:pic>
        <p:nvPicPr>
          <p:cNvPr id="4099"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1280" y="568406"/>
            <a:ext cx="5617844" cy="562919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30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77250" y="471509"/>
            <a:ext cx="2764364" cy="1737360"/>
          </a:xfrm>
        </p:spPr>
        <p:txBody>
          <a:bodyPr/>
          <a:lstStyle/>
          <a:p>
            <a:r>
              <a:rPr lang="en-US" dirty="0" smtClean="0"/>
              <a:t>HEALTHY LIVING </a:t>
            </a:r>
            <a:endParaRPr lang="en-US" dirty="0"/>
          </a:p>
        </p:txBody>
      </p:sp>
      <p:pic>
        <p:nvPicPr>
          <p:cNvPr id="5" name="Content Placeholder 4" descr="HealthyLivingStareexample.pdf"/>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0" y="441028"/>
            <a:ext cx="5697636" cy="5946819"/>
          </a:xfrm>
          <a:ln>
            <a:solidFill>
              <a:srgbClr val="000000"/>
            </a:solidFill>
          </a:ln>
        </p:spPr>
      </p:pic>
      <p:sp>
        <p:nvSpPr>
          <p:cNvPr id="9" name="Text Placeholder 8"/>
          <p:cNvSpPr>
            <a:spLocks noGrp="1"/>
          </p:cNvSpPr>
          <p:nvPr>
            <p:ph type="body" sz="half" idx="2"/>
          </p:nvPr>
        </p:nvSpPr>
        <p:spPr>
          <a:xfrm>
            <a:off x="5852160" y="1165527"/>
            <a:ext cx="3105785" cy="3915125"/>
          </a:xfrm>
        </p:spPr>
        <p:txBody>
          <a:bodyPr>
            <a:normAutofit/>
          </a:bodyPr>
          <a:lstStyle/>
          <a:p>
            <a:pPr algn="ctr"/>
            <a:r>
              <a:rPr lang="en-US" sz="2800" i="1" dirty="0" smtClean="0">
                <a:solidFill>
                  <a:schemeClr val="bg1"/>
                </a:solidFill>
                <a:latin typeface="+mj-lt"/>
              </a:rPr>
              <a:t>PROBLEM SOLVING FOR SPECIFIC ISSUE OR GOAL</a:t>
            </a:r>
          </a:p>
          <a:p>
            <a:pPr algn="ctr"/>
            <a:endParaRPr lang="en-US" sz="2800" i="1" dirty="0">
              <a:solidFill>
                <a:schemeClr val="bg1"/>
              </a:solidFill>
              <a:latin typeface="+mj-lt"/>
            </a:endParaRPr>
          </a:p>
          <a:p>
            <a:pPr algn="ctr"/>
            <a:r>
              <a:rPr lang="en-US" sz="2800" i="1" dirty="0" smtClean="0">
                <a:solidFill>
                  <a:schemeClr val="bg1"/>
                </a:solidFill>
                <a:latin typeface="+mj-lt"/>
              </a:rPr>
              <a:t>Example:</a:t>
            </a:r>
          </a:p>
          <a:p>
            <a:pPr algn="ctr"/>
            <a:r>
              <a:rPr lang="en-US" sz="2800" i="1" dirty="0" smtClean="0">
                <a:solidFill>
                  <a:schemeClr val="bg1"/>
                </a:solidFill>
                <a:latin typeface="+mj-lt"/>
              </a:rPr>
              <a:t>Losing Weight</a:t>
            </a:r>
          </a:p>
          <a:p>
            <a:endParaRPr lang="en-US" sz="2800" i="1" dirty="0"/>
          </a:p>
        </p:txBody>
      </p:sp>
    </p:spTree>
    <p:extLst>
      <p:ext uri="{BB962C8B-B14F-4D97-AF65-F5344CB8AC3E}">
        <p14:creationId xmlns:p14="http://schemas.microsoft.com/office/powerpoint/2010/main" val="3170460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310351" y="804122"/>
            <a:ext cx="5472213" cy="5301616"/>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2" name="TextBox 1"/>
          <p:cNvSpPr txBox="1"/>
          <p:nvPr/>
        </p:nvSpPr>
        <p:spPr>
          <a:xfrm>
            <a:off x="440995" y="917340"/>
            <a:ext cx="2575402" cy="5170645"/>
          </a:xfrm>
          <a:prstGeom prst="rect">
            <a:avLst/>
          </a:prstGeom>
          <a:noFill/>
        </p:spPr>
        <p:txBody>
          <a:bodyPr wrap="square" rtlCol="0">
            <a:spAutoFit/>
          </a:bodyPr>
          <a:lstStyle/>
          <a:p>
            <a:r>
              <a:rPr lang="en-US" sz="2200" b="1" dirty="0" smtClean="0"/>
              <a:t>Problem Solving:</a:t>
            </a:r>
          </a:p>
          <a:p>
            <a:pPr marL="285750" indent="-285750">
              <a:buFont typeface="Arial"/>
              <a:buChar char="•"/>
            </a:pPr>
            <a:r>
              <a:rPr lang="en-US" sz="2200" b="1" dirty="0" smtClean="0"/>
              <a:t>Employment is decreasing from 30 to 15 hours a week</a:t>
            </a:r>
          </a:p>
          <a:p>
            <a:pPr marL="285750" indent="-285750">
              <a:buFont typeface="Arial"/>
              <a:buChar char="•"/>
            </a:pPr>
            <a:r>
              <a:rPr lang="en-US" sz="2200" b="1" dirty="0" smtClean="0"/>
              <a:t>Parents are worried about who will provide supports during 15 hours not working</a:t>
            </a:r>
          </a:p>
          <a:p>
            <a:pPr marL="285750" indent="-285750">
              <a:buFont typeface="Arial"/>
              <a:buChar char="•"/>
            </a:pPr>
            <a:r>
              <a:rPr lang="en-US" sz="2200" b="1" dirty="0" smtClean="0"/>
              <a:t>Concerned about losing eligibility of services</a:t>
            </a:r>
          </a:p>
          <a:p>
            <a:endParaRPr lang="en-US" sz="2200" b="1" dirty="0"/>
          </a:p>
        </p:txBody>
      </p:sp>
    </p:spTree>
    <p:extLst>
      <p:ext uri="{BB962C8B-B14F-4D97-AF65-F5344CB8AC3E}">
        <p14:creationId xmlns:p14="http://schemas.microsoft.com/office/powerpoint/2010/main" val="24582217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 y="499533"/>
            <a:ext cx="8079581" cy="1172268"/>
          </a:xfrm>
        </p:spPr>
        <p:txBody>
          <a:bodyPr/>
          <a:lstStyle/>
          <a:p>
            <a:pPr algn="ctr"/>
            <a:r>
              <a:rPr lang="en-US" dirty="0" smtClean="0"/>
              <a:t>Introductions	</a:t>
            </a:r>
            <a:endParaRPr lang="en-US" dirty="0"/>
          </a:p>
        </p:txBody>
      </p:sp>
      <p:sp>
        <p:nvSpPr>
          <p:cNvPr id="3" name="Content Placeholder 2"/>
          <p:cNvSpPr>
            <a:spLocks noGrp="1"/>
          </p:cNvSpPr>
          <p:nvPr>
            <p:ph idx="1"/>
          </p:nvPr>
        </p:nvSpPr>
        <p:spPr>
          <a:xfrm>
            <a:off x="507206" y="1993393"/>
            <a:ext cx="8065294" cy="2263545"/>
          </a:xfrm>
        </p:spPr>
        <p:txBody>
          <a:bodyPr>
            <a:normAutofit/>
          </a:bodyPr>
          <a:lstStyle/>
          <a:p>
            <a:pPr>
              <a:buFont typeface="Arial"/>
              <a:buChar char="•"/>
            </a:pPr>
            <a:r>
              <a:rPr lang="en-US" sz="3600" dirty="0" smtClean="0"/>
              <a:t>  </a:t>
            </a:r>
            <a:r>
              <a:rPr lang="en-US" sz="3600" dirty="0" smtClean="0">
                <a:latin typeface="+mj-lt"/>
              </a:rPr>
              <a:t>Meet the people at your table</a:t>
            </a:r>
          </a:p>
          <a:p>
            <a:pPr lvl="2">
              <a:buNone/>
            </a:pPr>
            <a:r>
              <a:rPr lang="en-US" sz="2600" dirty="0" smtClean="0">
                <a:latin typeface="+mj-lt"/>
              </a:rPr>
              <a:t>		</a:t>
            </a:r>
            <a:r>
              <a:rPr lang="en-US" sz="2800" i="0" dirty="0" smtClean="0">
                <a:latin typeface="+mj-lt"/>
              </a:rPr>
              <a:t>Introduce yourself</a:t>
            </a:r>
            <a:endParaRPr lang="en-US" sz="2800" dirty="0" smtClean="0">
              <a:latin typeface="+mj-lt"/>
            </a:endParaRPr>
          </a:p>
          <a:p>
            <a:pPr>
              <a:buNone/>
            </a:pPr>
            <a:r>
              <a:rPr lang="en-US" sz="3000" dirty="0" smtClean="0">
                <a:latin typeface="+mj-lt"/>
              </a:rPr>
              <a:t>		BRIEFLY share what was your first job</a:t>
            </a:r>
            <a:endParaRPr lang="en-US" sz="3600" dirty="0" smtClean="0">
              <a:latin typeface="+mj-lt"/>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0011" y="4454485"/>
            <a:ext cx="3119667" cy="1468437"/>
          </a:xfrm>
          <a:prstGeom prst="rect">
            <a:avLst/>
          </a:prstGeom>
        </p:spPr>
      </p:pic>
    </p:spTree>
    <p:extLst>
      <p:ext uri="{BB962C8B-B14F-4D97-AF65-F5344CB8AC3E}">
        <p14:creationId xmlns:p14="http://schemas.microsoft.com/office/powerpoint/2010/main" val="301450821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22"/>
          <a:stretch/>
        </p:blipFill>
        <p:spPr bwMode="auto">
          <a:xfrm>
            <a:off x="2839997" y="635081"/>
            <a:ext cx="5609438" cy="5690643"/>
          </a:xfrm>
          <a:prstGeom prst="rect">
            <a:avLst/>
          </a:prstGeom>
          <a:noFill/>
          <a:ln w="9525">
            <a:noFill/>
            <a:miter lim="800000"/>
            <a:headEnd/>
            <a:tailEnd/>
          </a:ln>
          <a:extLst>
            <a:ext uri="{909E8E84-426E-40dd-AFC4-6F175D3DCCD1}">
              <a14:hiddenFill xmlns="" xmlns:a14="http://schemas.microsoft.com/office/drawing/2010/main">
                <a:solidFill>
                  <a:schemeClr val="accent1"/>
                </a:solidFill>
              </a14:hiddenFill>
            </a:ext>
          </a:extLst>
        </p:spPr>
      </p:pic>
      <p:pic>
        <p:nvPicPr>
          <p:cNvPr id="3" name="Picture 2"/>
          <p:cNvPicPr>
            <a:picLocks noChangeAspect="1" noChangeArrowheads="1"/>
          </p:cNvPicPr>
          <p:nvPr/>
        </p:nvPicPr>
        <p:blipFill rotWithShape="1">
          <a:blip r:embed="rId4" cstate="email">
            <a:alphaModFix amt="45000"/>
            <a:extLst>
              <a:ext uri="{28A0092B-C50C-407E-A947-70E740481C1C}">
                <a14:useLocalDpi xmlns:a14="http://schemas.microsoft.com/office/drawing/2010/main"/>
              </a:ext>
            </a:extLst>
          </a:blip>
          <a:srcRect/>
          <a:stretch/>
        </p:blipFill>
        <p:spPr bwMode="auto">
          <a:xfrm>
            <a:off x="2815842" y="370467"/>
            <a:ext cx="5776430" cy="577643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564472" y="652723"/>
            <a:ext cx="2081489" cy="3046988"/>
          </a:xfrm>
          <a:prstGeom prst="rect">
            <a:avLst/>
          </a:prstGeom>
          <a:noFill/>
        </p:spPr>
        <p:txBody>
          <a:bodyPr wrap="square" rtlCol="0">
            <a:spAutoFit/>
          </a:bodyPr>
          <a:lstStyle/>
          <a:p>
            <a:r>
              <a:rPr lang="en-US" sz="3200" dirty="0" smtClean="0"/>
              <a:t>Problem Solving Getting More Involved in Community </a:t>
            </a:r>
            <a:endParaRPr lang="en-US" sz="3200" dirty="0"/>
          </a:p>
        </p:txBody>
      </p:sp>
    </p:spTree>
    <p:extLst>
      <p:ext uri="{BB962C8B-B14F-4D97-AF65-F5344CB8AC3E}">
        <p14:creationId xmlns:p14="http://schemas.microsoft.com/office/powerpoint/2010/main" val="267062370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3986424" y="1658511"/>
            <a:ext cx="3898696" cy="5944592"/>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6146"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11676" y="194052"/>
            <a:ext cx="4270207" cy="4004543"/>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2" name="TextBox 1"/>
          <p:cNvSpPr txBox="1"/>
          <p:nvPr/>
        </p:nvSpPr>
        <p:spPr>
          <a:xfrm>
            <a:off x="4674531" y="882058"/>
            <a:ext cx="4021861" cy="954107"/>
          </a:xfrm>
          <a:prstGeom prst="rect">
            <a:avLst/>
          </a:prstGeom>
          <a:noFill/>
        </p:spPr>
        <p:txBody>
          <a:bodyPr wrap="square" rtlCol="0">
            <a:spAutoFit/>
          </a:bodyPr>
          <a:lstStyle/>
          <a:p>
            <a:pPr algn="ctr"/>
            <a:r>
              <a:rPr lang="en-US" sz="2800" b="1" dirty="0" smtClean="0"/>
              <a:t>Problem Solving: </a:t>
            </a:r>
          </a:p>
          <a:p>
            <a:pPr algn="ctr"/>
            <a:r>
              <a:rPr lang="en-US" sz="2800" b="1" dirty="0" smtClean="0"/>
              <a:t>Looking for an Apartment</a:t>
            </a:r>
            <a:endParaRPr lang="en-US" sz="2800" b="1" dirty="0"/>
          </a:p>
        </p:txBody>
      </p:sp>
    </p:spTree>
    <p:extLst>
      <p:ext uri="{BB962C8B-B14F-4D97-AF65-F5344CB8AC3E}">
        <p14:creationId xmlns:p14="http://schemas.microsoft.com/office/powerpoint/2010/main" val="218101525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1134532"/>
          </a:xfrm>
        </p:spPr>
        <p:txBody>
          <a:bodyPr>
            <a:noAutofit/>
          </a:bodyPr>
          <a:lstStyle/>
          <a:p>
            <a:pPr algn="ctr"/>
            <a:r>
              <a:rPr lang="en-US" sz="4400" dirty="0" err="1" smtClean="0"/>
              <a:t>LifeCourse</a:t>
            </a:r>
            <a:r>
              <a:rPr lang="en-US" sz="4400" dirty="0" smtClean="0"/>
              <a:t> Star to Calendar</a:t>
            </a:r>
            <a:endParaRPr lang="en-US" sz="4400" dirty="0"/>
          </a:p>
        </p:txBody>
      </p:sp>
      <p:sp>
        <p:nvSpPr>
          <p:cNvPr id="5" name="Slide Number Placeholder 4"/>
          <p:cNvSpPr>
            <a:spLocks noGrp="1"/>
          </p:cNvSpPr>
          <p:nvPr>
            <p:ph type="sldNum" sz="quarter" idx="12"/>
          </p:nvPr>
        </p:nvSpPr>
        <p:spPr>
          <a:xfrm>
            <a:off x="9372600" y="5715000"/>
            <a:ext cx="2194560" cy="1397039"/>
          </a:xfrm>
        </p:spPr>
        <p:txBody>
          <a:bodyPr/>
          <a:lstStyle/>
          <a:p>
            <a:fld id="{35071CCB-FCA0-4845-8CB7-456A78C32D1D}" type="slidenum">
              <a:rPr lang="en-US" smtClean="0">
                <a:solidFill>
                  <a:prstClr val="black">
                    <a:lumMod val="95000"/>
                    <a:lumOff val="5000"/>
                  </a:prstClr>
                </a:solidFill>
              </a:rPr>
              <a:pPr/>
              <a:t>72</a:t>
            </a:fld>
            <a:endParaRPr lang="en-US" dirty="0">
              <a:solidFill>
                <a:prstClr val="black">
                  <a:lumMod val="95000"/>
                  <a:lumOff val="5000"/>
                </a:prstClr>
              </a:solidFill>
            </a:endParaRPr>
          </a:p>
        </p:txBody>
      </p:sp>
      <p:pic>
        <p:nvPicPr>
          <p:cNvPr id="8" name="Picture Placeholder 3"/>
          <p:cNvPicPr>
            <a:picLocks noGrp="1" noChangeAspect="1"/>
          </p:cNvPicPr>
          <p:nvPr>
            <p:ph type="pic" idx="1"/>
          </p:nvPr>
        </p:nvPicPr>
        <p:blipFill>
          <a:blip r:embed="rId3" cstate="email">
            <a:extLst>
              <a:ext uri="{28A0092B-C50C-407E-A947-70E740481C1C}">
                <a14:useLocalDpi xmlns:a14="http://schemas.microsoft.com/office/drawing/2010/main"/>
              </a:ext>
            </a:extLst>
          </a:blip>
          <a:srcRect l="-52" r="-52"/>
          <a:stretch>
            <a:fillRect/>
          </a:stretch>
        </p:blipFill>
        <p:spPr/>
      </p:pic>
    </p:spTree>
    <p:extLst>
      <p:ext uri="{BB962C8B-B14F-4D97-AF65-F5344CB8AC3E}">
        <p14:creationId xmlns:p14="http://schemas.microsoft.com/office/powerpoint/2010/main" val="174054897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22481" cy="948267"/>
          </a:xfrm>
        </p:spPr>
        <p:txBody>
          <a:bodyPr>
            <a:noAutofit/>
          </a:bodyPr>
          <a:lstStyle/>
          <a:p>
            <a:pPr algn="ctr"/>
            <a:r>
              <a:rPr lang="en-US" spc="-300" dirty="0" smtClean="0"/>
              <a:t>Mapping Current Supports</a:t>
            </a:r>
            <a:endParaRPr lang="en-US" spc="-300" dirty="0"/>
          </a:p>
        </p:txBody>
      </p:sp>
      <p:pic>
        <p:nvPicPr>
          <p:cNvPr id="1026"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2738367" y="1555347"/>
            <a:ext cx="3615802" cy="4678363"/>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p14="http://schemas.microsoft.com/office/powerpoint/2010/main" val="23511038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7720" y="1907310"/>
            <a:ext cx="4302808" cy="42986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62312" y="1197772"/>
            <a:ext cx="4185063" cy="5414913"/>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4" name="TextBox 3"/>
          <p:cNvSpPr txBox="1"/>
          <p:nvPr/>
        </p:nvSpPr>
        <p:spPr>
          <a:xfrm>
            <a:off x="216469" y="3073654"/>
            <a:ext cx="1414261" cy="830997"/>
          </a:xfrm>
          <a:prstGeom prst="rect">
            <a:avLst/>
          </a:prstGeom>
          <a:noFill/>
        </p:spPr>
        <p:txBody>
          <a:bodyPr wrap="square" rtlCol="0">
            <a:spAutoFit/>
          </a:bodyPr>
          <a:lstStyle/>
          <a:p>
            <a:r>
              <a:rPr lang="en-US" sz="1600" dirty="0" err="1" smtClean="0"/>
              <a:t>i</a:t>
            </a:r>
            <a:r>
              <a:rPr lang="en-US" sz="1600" dirty="0" smtClean="0"/>
              <a:t>-pad when home alone; digital watch</a:t>
            </a:r>
            <a:endParaRPr lang="en-US" sz="1600" dirty="0"/>
          </a:p>
        </p:txBody>
      </p:sp>
      <p:sp>
        <p:nvSpPr>
          <p:cNvPr id="5" name="TextBox 4"/>
          <p:cNvSpPr txBox="1"/>
          <p:nvPr/>
        </p:nvSpPr>
        <p:spPr>
          <a:xfrm>
            <a:off x="981325" y="2251125"/>
            <a:ext cx="2467744" cy="830997"/>
          </a:xfrm>
          <a:prstGeom prst="rect">
            <a:avLst/>
          </a:prstGeom>
          <a:noFill/>
        </p:spPr>
        <p:txBody>
          <a:bodyPr wrap="square" rtlCol="0">
            <a:spAutoFit/>
          </a:bodyPr>
          <a:lstStyle/>
          <a:p>
            <a:pPr algn="ctr"/>
            <a:r>
              <a:rPr lang="en-US" sz="1600" dirty="0" smtClean="0"/>
              <a:t>Able to stay home alone for up to an hour; has &amp;       can use </a:t>
            </a:r>
            <a:r>
              <a:rPr lang="en-US" sz="1600" dirty="0" err="1" smtClean="0"/>
              <a:t>i</a:t>
            </a:r>
            <a:r>
              <a:rPr lang="en-US" sz="1600" dirty="0" smtClean="0"/>
              <a:t>-pad; </a:t>
            </a:r>
            <a:endParaRPr lang="en-US" sz="1600" dirty="0"/>
          </a:p>
        </p:txBody>
      </p:sp>
      <p:sp>
        <p:nvSpPr>
          <p:cNvPr id="7" name="Title 3"/>
          <p:cNvSpPr txBox="1">
            <a:spLocks/>
          </p:cNvSpPr>
          <p:nvPr/>
        </p:nvSpPr>
        <p:spPr>
          <a:xfrm>
            <a:off x="449626" y="340800"/>
            <a:ext cx="8079581" cy="75590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20" normalizeH="0" baseline="0" noProof="0" dirty="0" smtClean="0">
                <a:ln>
                  <a:noFill/>
                </a:ln>
                <a:solidFill>
                  <a:schemeClr val="accent1"/>
                </a:solidFill>
                <a:effectLst/>
                <a:uLnTx/>
                <a:uFillTx/>
                <a:latin typeface="+mj-lt"/>
                <a:ea typeface="+mj-ea"/>
                <a:cs typeface="+mj-cs"/>
              </a:rPr>
              <a:t>Ben’s Services</a:t>
            </a:r>
            <a:r>
              <a:rPr kumimoji="0" lang="en-US" sz="4800" b="0" i="0" u="none" strike="noStrike" kern="1200" cap="none" spc="-120" normalizeH="0" noProof="0" dirty="0" smtClean="0">
                <a:ln>
                  <a:noFill/>
                </a:ln>
                <a:solidFill>
                  <a:schemeClr val="accent1"/>
                </a:solidFill>
                <a:effectLst/>
                <a:uLnTx/>
                <a:uFillTx/>
                <a:latin typeface="+mj-lt"/>
                <a:ea typeface="+mj-ea"/>
                <a:cs typeface="+mj-cs"/>
              </a:rPr>
              <a:t> and Supports</a:t>
            </a:r>
            <a:endParaRPr kumimoji="0" lang="en-US" sz="4800" b="0" i="0" u="none" strike="noStrike" kern="1200" cap="none" spc="-120" normalizeH="0" baseline="0" noProof="0" dirty="0">
              <a:ln>
                <a:noFill/>
              </a:ln>
              <a:solidFill>
                <a:schemeClr val="accent1"/>
              </a:solidFill>
              <a:effectLst/>
              <a:uLnTx/>
              <a:uFillTx/>
              <a:latin typeface="+mj-lt"/>
              <a:ea typeface="+mj-ea"/>
              <a:cs typeface="+mj-cs"/>
            </a:endParaRPr>
          </a:p>
        </p:txBody>
      </p:sp>
      <p:sp>
        <p:nvSpPr>
          <p:cNvPr id="8" name="TextBox 7"/>
          <p:cNvSpPr txBox="1"/>
          <p:nvPr/>
        </p:nvSpPr>
        <p:spPr>
          <a:xfrm>
            <a:off x="2626487" y="3073655"/>
            <a:ext cx="1688457" cy="1323439"/>
          </a:xfrm>
          <a:prstGeom prst="rect">
            <a:avLst/>
          </a:prstGeom>
          <a:noFill/>
        </p:spPr>
        <p:txBody>
          <a:bodyPr wrap="square" rtlCol="0">
            <a:spAutoFit/>
          </a:bodyPr>
          <a:lstStyle/>
          <a:p>
            <a:pPr algn="r"/>
            <a:r>
              <a:rPr lang="en-US" sz="1600" dirty="0" smtClean="0"/>
              <a:t>Mom, Dad, Matt, </a:t>
            </a:r>
            <a:r>
              <a:rPr lang="en-US" sz="1600" dirty="0" err="1" smtClean="0"/>
              <a:t>Zac</a:t>
            </a:r>
            <a:r>
              <a:rPr lang="en-US" sz="1600" dirty="0" smtClean="0"/>
              <a:t>, Ali, Chad, Ericka, Roy,    Carol, Nick, </a:t>
            </a:r>
            <a:r>
              <a:rPr lang="en-US" sz="1600" dirty="0" err="1" smtClean="0"/>
              <a:t>Spohn</a:t>
            </a:r>
            <a:r>
              <a:rPr lang="en-US" sz="1600" dirty="0" smtClean="0"/>
              <a:t>,    </a:t>
            </a:r>
            <a:endParaRPr lang="en-US" sz="1600" dirty="0"/>
          </a:p>
        </p:txBody>
      </p:sp>
      <p:sp>
        <p:nvSpPr>
          <p:cNvPr id="9" name="TextBox 8"/>
          <p:cNvSpPr txBox="1"/>
          <p:nvPr/>
        </p:nvSpPr>
        <p:spPr>
          <a:xfrm>
            <a:off x="187606" y="5050605"/>
            <a:ext cx="2034806" cy="830997"/>
          </a:xfrm>
          <a:prstGeom prst="rect">
            <a:avLst/>
          </a:prstGeom>
          <a:noFill/>
        </p:spPr>
        <p:txBody>
          <a:bodyPr wrap="square" rtlCol="0">
            <a:spAutoFit/>
          </a:bodyPr>
          <a:lstStyle/>
          <a:p>
            <a:r>
              <a:rPr lang="en-US" sz="1600" dirty="0" smtClean="0"/>
              <a:t>Firemen at ESFD; coaches &amp; staff at ES high school; Omni bus;  </a:t>
            </a:r>
            <a:endParaRPr lang="en-US" sz="1600" dirty="0"/>
          </a:p>
        </p:txBody>
      </p:sp>
      <p:sp>
        <p:nvSpPr>
          <p:cNvPr id="10" name="TextBox 9"/>
          <p:cNvSpPr txBox="1"/>
          <p:nvPr/>
        </p:nvSpPr>
        <p:spPr>
          <a:xfrm>
            <a:off x="2251274" y="5065035"/>
            <a:ext cx="1977081" cy="1077218"/>
          </a:xfrm>
          <a:prstGeom prst="rect">
            <a:avLst/>
          </a:prstGeom>
          <a:noFill/>
        </p:spPr>
        <p:txBody>
          <a:bodyPr wrap="square" rtlCol="0">
            <a:spAutoFit/>
          </a:bodyPr>
          <a:lstStyle/>
          <a:p>
            <a:pPr algn="r"/>
            <a:r>
              <a:rPr lang="en-US" sz="1600" dirty="0" smtClean="0"/>
              <a:t>DDD Self-Directed waiver PCA staff; Medicaid; Special Needs Trust   </a:t>
            </a:r>
            <a:endParaRPr lang="en-US" sz="1600" dirty="0"/>
          </a:p>
        </p:txBody>
      </p:sp>
      <p:sp>
        <p:nvSpPr>
          <p:cNvPr id="11" name="Chevron 10"/>
          <p:cNvSpPr/>
          <p:nvPr/>
        </p:nvSpPr>
        <p:spPr>
          <a:xfrm>
            <a:off x="4212664" y="3824029"/>
            <a:ext cx="656505" cy="605758"/>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1630730" y="3708682"/>
            <a:ext cx="1137920" cy="830997"/>
          </a:xfrm>
          <a:prstGeom prst="rect">
            <a:avLst/>
          </a:prstGeom>
          <a:noFill/>
        </p:spPr>
        <p:txBody>
          <a:bodyPr wrap="square" rtlCol="0">
            <a:spAutoFit/>
          </a:bodyPr>
          <a:lstStyle/>
          <a:p>
            <a:pPr algn="ctr"/>
            <a:r>
              <a:rPr lang="en-US" sz="1600" dirty="0" smtClean="0"/>
              <a:t>Ben’s Services &amp; Supports</a:t>
            </a:r>
            <a:endParaRPr lang="en-US" sz="1600" dirty="0"/>
          </a:p>
        </p:txBody>
      </p:sp>
    </p:spTree>
    <p:extLst>
      <p:ext uri="{BB962C8B-B14F-4D97-AF65-F5344CB8AC3E}">
        <p14:creationId xmlns:p14="http://schemas.microsoft.com/office/powerpoint/2010/main" val="12657928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2919" y="499533"/>
            <a:ext cx="8079581" cy="755903"/>
          </a:xfrm>
        </p:spPr>
        <p:txBody>
          <a:bodyPr/>
          <a:lstStyle/>
          <a:p>
            <a:r>
              <a:rPr lang="en-US" dirty="0" smtClean="0"/>
              <a:t>Ben’s Life Activities</a:t>
            </a:r>
            <a:endParaRPr lang="en-US" dirty="0"/>
          </a:p>
        </p:txBody>
      </p:sp>
      <p:sp>
        <p:nvSpPr>
          <p:cNvPr id="6" name="Content Placeholder 5"/>
          <p:cNvSpPr>
            <a:spLocks noGrp="1"/>
          </p:cNvSpPr>
          <p:nvPr>
            <p:ph sz="half" idx="2"/>
          </p:nvPr>
        </p:nvSpPr>
        <p:spPr/>
        <p:txBody>
          <a:bodyPr/>
          <a:lstStyle/>
          <a:p>
            <a:endParaRPr lang="en-US" dirty="0"/>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757738" y="1345169"/>
            <a:ext cx="4203681" cy="5422904"/>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 name="Picture 2"/>
          <p:cNvPicPr>
            <a:picLocks noGrp="1" noChangeAspect="1" noChangeArrowheads="1"/>
          </p:cNvPicPr>
          <p:nvPr>
            <p:ph sz="half" idx="1"/>
          </p:nvPr>
        </p:nvPicPr>
        <p:blipFill rotWithShape="1">
          <a:blip r:embed="rId4" cstate="email">
            <a:extLst>
              <a:ext uri="{28A0092B-C50C-407E-A947-70E740481C1C}">
                <a14:useLocalDpi xmlns:a14="http://schemas.microsoft.com/office/drawing/2010/main"/>
              </a:ext>
            </a:extLst>
          </a:blip>
          <a:srcRect/>
          <a:stretch/>
        </p:blipFill>
        <p:spPr bwMode="auto">
          <a:xfrm>
            <a:off x="77720" y="1907310"/>
            <a:ext cx="4302808" cy="42986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1418601" y="2350093"/>
            <a:ext cx="1786071" cy="528350"/>
          </a:xfrm>
          <a:prstGeom prst="rect">
            <a:avLst/>
          </a:prstGeom>
          <a:noFill/>
        </p:spPr>
        <p:txBody>
          <a:bodyPr wrap="square" rtlCol="0">
            <a:spAutoFit/>
          </a:bodyPr>
          <a:lstStyle/>
          <a:p>
            <a:pPr algn="ctr">
              <a:lnSpc>
                <a:spcPts val="1680"/>
              </a:lnSpc>
            </a:pPr>
            <a:r>
              <a:rPr lang="en-US" sz="1400" dirty="0"/>
              <a:t>Can stay home alone for up to one hour </a:t>
            </a:r>
          </a:p>
        </p:txBody>
      </p:sp>
      <p:sp>
        <p:nvSpPr>
          <p:cNvPr id="17" name="TextBox 16"/>
          <p:cNvSpPr txBox="1"/>
          <p:nvPr/>
        </p:nvSpPr>
        <p:spPr>
          <a:xfrm>
            <a:off x="188009" y="3128640"/>
            <a:ext cx="1076770" cy="1384995"/>
          </a:xfrm>
          <a:prstGeom prst="rect">
            <a:avLst/>
          </a:prstGeom>
          <a:noFill/>
        </p:spPr>
        <p:txBody>
          <a:bodyPr wrap="square" rtlCol="0">
            <a:spAutoFit/>
          </a:bodyPr>
          <a:lstStyle/>
          <a:p>
            <a:r>
              <a:rPr lang="en-US" sz="1400" dirty="0"/>
              <a:t>I-pad to watch WWE network and music videos; </a:t>
            </a:r>
            <a:r>
              <a:rPr lang="en-US" sz="1400" dirty="0" err="1"/>
              <a:t>facebook</a:t>
            </a:r>
            <a:endParaRPr lang="en-US" sz="1400" dirty="0"/>
          </a:p>
        </p:txBody>
      </p:sp>
      <p:sp>
        <p:nvSpPr>
          <p:cNvPr id="18" name="TextBox 17"/>
          <p:cNvSpPr txBox="1"/>
          <p:nvPr/>
        </p:nvSpPr>
        <p:spPr>
          <a:xfrm>
            <a:off x="1709160" y="3760161"/>
            <a:ext cx="1076769" cy="646331"/>
          </a:xfrm>
          <a:prstGeom prst="rect">
            <a:avLst/>
          </a:prstGeom>
          <a:noFill/>
        </p:spPr>
        <p:txBody>
          <a:bodyPr wrap="square" rtlCol="0">
            <a:spAutoFit/>
          </a:bodyPr>
          <a:lstStyle/>
          <a:p>
            <a:pPr algn="ctr"/>
            <a:r>
              <a:rPr lang="en-US" dirty="0"/>
              <a:t>Ben’s Life Activities </a:t>
            </a:r>
          </a:p>
        </p:txBody>
      </p:sp>
      <p:sp>
        <p:nvSpPr>
          <p:cNvPr id="19" name="TextBox 18"/>
          <p:cNvSpPr txBox="1"/>
          <p:nvPr/>
        </p:nvSpPr>
        <p:spPr>
          <a:xfrm>
            <a:off x="170919" y="5093293"/>
            <a:ext cx="2059535" cy="954107"/>
          </a:xfrm>
          <a:prstGeom prst="rect">
            <a:avLst/>
          </a:prstGeom>
          <a:noFill/>
        </p:spPr>
        <p:txBody>
          <a:bodyPr wrap="square" rtlCol="0">
            <a:spAutoFit/>
          </a:bodyPr>
          <a:lstStyle/>
          <a:p>
            <a:pPr lvl="0"/>
            <a:r>
              <a:rPr lang="en-US" sz="1400" dirty="0">
                <a:solidFill>
                  <a:prstClr val="black"/>
                </a:solidFill>
              </a:rPr>
              <a:t>Fire Station, Wal-Mart, movies, bowling, Sonic, Price Chopper, Church, High School, IHD</a:t>
            </a:r>
          </a:p>
        </p:txBody>
      </p:sp>
      <p:sp>
        <p:nvSpPr>
          <p:cNvPr id="20" name="TextBox 19"/>
          <p:cNvSpPr txBox="1"/>
          <p:nvPr/>
        </p:nvSpPr>
        <p:spPr>
          <a:xfrm>
            <a:off x="2606466" y="3128640"/>
            <a:ext cx="1615155" cy="1384995"/>
          </a:xfrm>
          <a:prstGeom prst="rect">
            <a:avLst/>
          </a:prstGeom>
          <a:noFill/>
        </p:spPr>
        <p:txBody>
          <a:bodyPr wrap="square" rtlCol="0">
            <a:spAutoFit/>
          </a:bodyPr>
          <a:lstStyle/>
          <a:p>
            <a:pPr lvl="0" algn="r"/>
            <a:r>
              <a:rPr lang="en-US" sz="1400" dirty="0">
                <a:solidFill>
                  <a:prstClr val="black"/>
                </a:solidFill>
              </a:rPr>
              <a:t>Mom, Dad, Matt, Zac &amp; Ali; firemen friends; Nick, </a:t>
            </a:r>
            <a:r>
              <a:rPr lang="en-US" sz="1400" dirty="0" err="1">
                <a:solidFill>
                  <a:prstClr val="black"/>
                </a:solidFill>
              </a:rPr>
              <a:t>Spohn</a:t>
            </a:r>
            <a:r>
              <a:rPr lang="en-US" sz="1400" dirty="0">
                <a:solidFill>
                  <a:prstClr val="black"/>
                </a:solidFill>
              </a:rPr>
              <a:t>, Mike, </a:t>
            </a:r>
            <a:endParaRPr lang="en-US" sz="1400" dirty="0" smtClean="0">
              <a:solidFill>
                <a:prstClr val="black"/>
              </a:solidFill>
            </a:endParaRPr>
          </a:p>
          <a:p>
            <a:pPr lvl="0" algn="r"/>
            <a:r>
              <a:rPr lang="en-US" sz="1400" dirty="0" smtClean="0">
                <a:solidFill>
                  <a:prstClr val="black"/>
                </a:solidFill>
              </a:rPr>
              <a:t>Ange</a:t>
            </a:r>
            <a:r>
              <a:rPr lang="en-US" sz="1400" dirty="0">
                <a:solidFill>
                  <a:prstClr val="black"/>
                </a:solidFill>
              </a:rPr>
              <a:t>, Chad, Ericka &amp; twins </a:t>
            </a:r>
            <a:endParaRPr lang="en-US" dirty="0">
              <a:solidFill>
                <a:prstClr val="black"/>
              </a:solidFill>
            </a:endParaRPr>
          </a:p>
        </p:txBody>
      </p:sp>
      <p:sp>
        <p:nvSpPr>
          <p:cNvPr id="22" name="Rectangle 21"/>
          <p:cNvSpPr/>
          <p:nvPr/>
        </p:nvSpPr>
        <p:spPr>
          <a:xfrm>
            <a:off x="2247544" y="5093293"/>
            <a:ext cx="1974077" cy="954107"/>
          </a:xfrm>
          <a:prstGeom prst="rect">
            <a:avLst/>
          </a:prstGeom>
        </p:spPr>
        <p:txBody>
          <a:bodyPr wrap="square">
            <a:spAutoFit/>
          </a:bodyPr>
          <a:lstStyle/>
          <a:p>
            <a:pPr lvl="0" algn="r"/>
            <a:r>
              <a:rPr lang="en-US" sz="1400" dirty="0">
                <a:solidFill>
                  <a:prstClr val="black"/>
                </a:solidFill>
              </a:rPr>
              <a:t>Paid staff thru SD waiver help with activities, ADL’s &amp; access community; therapeutic riding</a:t>
            </a:r>
          </a:p>
        </p:txBody>
      </p:sp>
      <p:sp>
        <p:nvSpPr>
          <p:cNvPr id="15" name="Chevron 14"/>
          <p:cNvSpPr/>
          <p:nvPr/>
        </p:nvSpPr>
        <p:spPr>
          <a:xfrm>
            <a:off x="4212664" y="3824029"/>
            <a:ext cx="656505" cy="605758"/>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212152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9" y="144035"/>
            <a:ext cx="8079581" cy="851747"/>
          </a:xfrm>
        </p:spPr>
        <p:txBody>
          <a:bodyPr/>
          <a:lstStyle/>
          <a:p>
            <a:r>
              <a:rPr lang="en-US" dirty="0" smtClean="0"/>
              <a:t>     Calendar to Star/Planning</a:t>
            </a:r>
            <a:endParaRPr lang="en-US" dirty="0"/>
          </a:p>
        </p:txBody>
      </p:sp>
      <p:pic>
        <p:nvPicPr>
          <p:cNvPr id="2050"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226950" y="983415"/>
            <a:ext cx="4267200" cy="5521234"/>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67692" y="995782"/>
            <a:ext cx="4309474" cy="555903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Chevron 4"/>
          <p:cNvSpPr/>
          <p:nvPr/>
        </p:nvSpPr>
        <p:spPr>
          <a:xfrm>
            <a:off x="4342190" y="3272173"/>
            <a:ext cx="646752" cy="666060"/>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6528194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95252" y="152400"/>
            <a:ext cx="8079581" cy="1125551"/>
          </a:xfrm>
        </p:spPr>
        <p:txBody>
          <a:bodyPr/>
          <a:lstStyle/>
          <a:p>
            <a:r>
              <a:rPr lang="en-US" dirty="0" smtClean="0"/>
              <a:t>  </a:t>
            </a:r>
            <a:endParaRPr lang="en-US" dirty="0"/>
          </a:p>
        </p:txBody>
      </p:sp>
      <p:pic>
        <p:nvPicPr>
          <p:cNvPr id="5" name="Picture 4"/>
          <p:cNvPicPr/>
          <p:nvPr/>
        </p:nvPicPr>
        <p:blipFill>
          <a:blip r:embed="rId3" cstate="email">
            <a:extLst>
              <a:ext uri="{28A0092B-C50C-407E-A947-70E740481C1C}">
                <a14:useLocalDpi xmlns:a14="http://schemas.microsoft.com/office/drawing/2010/main"/>
              </a:ext>
            </a:extLst>
          </a:blip>
          <a:srcRect/>
          <a:stretch>
            <a:fillRect/>
          </a:stretch>
        </p:blipFill>
        <p:spPr bwMode="auto">
          <a:xfrm>
            <a:off x="4664490" y="1373519"/>
            <a:ext cx="4010343" cy="5126989"/>
          </a:xfrm>
          <a:prstGeom prst="rect">
            <a:avLst/>
          </a:prstGeom>
          <a:noFill/>
          <a:ln>
            <a:solidFill>
              <a:sysClr val="windowText" lastClr="000000"/>
            </a:solidFill>
          </a:ln>
        </p:spPr>
      </p:pic>
      <p:pic>
        <p:nvPicPr>
          <p:cNvPr id="614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1585" y="1349071"/>
            <a:ext cx="3998913" cy="5151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480640" y="267523"/>
            <a:ext cx="8079581" cy="8517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r>
              <a:rPr lang="en-US" smtClean="0"/>
              <a:t>     Calendar to Star/Planning</a:t>
            </a:r>
            <a:endParaRPr lang="en-US" dirty="0"/>
          </a:p>
        </p:txBody>
      </p:sp>
    </p:spTree>
    <p:extLst>
      <p:ext uri="{BB962C8B-B14F-4D97-AF65-F5344CB8AC3E}">
        <p14:creationId xmlns:p14="http://schemas.microsoft.com/office/powerpoint/2010/main" val="236940162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US" dirty="0" smtClean="0"/>
              <a:t>Questions </a:t>
            </a:r>
            <a:br>
              <a:rPr lang="en-US" dirty="0" smtClean="0"/>
            </a:br>
            <a:r>
              <a:rPr lang="en-US" dirty="0" smtClean="0"/>
              <a:t>or Reflections </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65783324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3" cstate="email">
            <a:extLst>
              <a:ext uri="{28A0092B-C50C-407E-A947-70E740481C1C}">
                <a14:useLocalDpi xmlns:a14="http://schemas.microsoft.com/office/drawing/2010/main"/>
              </a:ext>
            </a:extLst>
          </a:blip>
          <a:stretch>
            <a:fillRect/>
          </a:stretch>
        </p:blipFill>
        <p:spPr>
          <a:xfrm>
            <a:off x="-145558" y="-1434556"/>
            <a:ext cx="9418320" cy="877824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25830" y="1253682"/>
            <a:ext cx="4292341" cy="4297680"/>
          </a:xfrm>
          <a:prstGeom prst="rect">
            <a:avLst/>
          </a:prstGeom>
        </p:spPr>
      </p:pic>
      <p:pic>
        <p:nvPicPr>
          <p:cNvPr id="3" name="Content Placeholder 2"/>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2133598" y="965633"/>
            <a:ext cx="4867436" cy="4846320"/>
          </a:xfr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90712" y="1629138"/>
            <a:ext cx="3668513" cy="3566160"/>
          </a:xfrm>
          <a:prstGeom prst="rect">
            <a:avLst/>
          </a:prstGeom>
        </p:spPr>
      </p:pic>
      <p:pic>
        <p:nvPicPr>
          <p:cNvPr id="6" name="Pictur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57600" y="2488122"/>
            <a:ext cx="1828800" cy="1828800"/>
          </a:xfrm>
          <a:prstGeom prst="rect">
            <a:avLst/>
          </a:prstGeom>
        </p:spPr>
      </p:pic>
      <p:pic>
        <p:nvPicPr>
          <p:cNvPr id="2" name="Picture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22844" y="3000673"/>
            <a:ext cx="498312" cy="914400"/>
          </a:xfrm>
          <a:prstGeom prst="rect">
            <a:avLst/>
          </a:prstGeom>
        </p:spPr>
      </p:pic>
    </p:spTree>
    <p:extLst>
      <p:ext uri="{BB962C8B-B14F-4D97-AF65-F5344CB8AC3E}">
        <p14:creationId xmlns:p14="http://schemas.microsoft.com/office/powerpoint/2010/main" val="200262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079581" cy="1658198"/>
          </a:xfrm>
        </p:spPr>
        <p:txBody>
          <a:bodyPr/>
          <a:lstStyle/>
          <a:p>
            <a:pPr algn="ctr"/>
            <a:r>
              <a:rPr lang="en-US" dirty="0" smtClean="0"/>
              <a:t>Outcomes </a:t>
            </a:r>
            <a:r>
              <a:rPr lang="en-US" dirty="0"/>
              <a:t>for Today</a:t>
            </a:r>
          </a:p>
        </p:txBody>
      </p:sp>
      <p:sp>
        <p:nvSpPr>
          <p:cNvPr id="5" name="Content Placeholder 2"/>
          <p:cNvSpPr txBox="1">
            <a:spLocks/>
          </p:cNvSpPr>
          <p:nvPr/>
        </p:nvSpPr>
        <p:spPr>
          <a:xfrm>
            <a:off x="335280" y="1645919"/>
            <a:ext cx="8453120" cy="4609095"/>
          </a:xfrm>
          <a:prstGeom prst="rect">
            <a:avLst/>
          </a:prstGeom>
        </p:spPr>
        <p:txBody>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274320" indent="-274320">
              <a:buFont typeface="Arial" panose="020B0604020202020204" pitchFamily="34" charset="0"/>
              <a:buChar char="•"/>
            </a:pPr>
            <a:r>
              <a:rPr lang="en-US" sz="2800" dirty="0" smtClean="0"/>
              <a:t>Explore </a:t>
            </a:r>
            <a:r>
              <a:rPr lang="en-US" sz="2800" dirty="0"/>
              <a:t>the effect of past and current policies and </a:t>
            </a:r>
            <a:r>
              <a:rPr lang="en-US" sz="2800" dirty="0" smtClean="0"/>
              <a:t>   practices </a:t>
            </a:r>
            <a:r>
              <a:rPr lang="en-US" sz="2800" dirty="0"/>
              <a:t>of the disability service system on available </a:t>
            </a:r>
            <a:r>
              <a:rPr lang="en-US" sz="2800" dirty="0" smtClean="0"/>
              <a:t>supports</a:t>
            </a:r>
            <a:endParaRPr lang="en-US" sz="2800" dirty="0"/>
          </a:p>
          <a:p>
            <a:pPr marL="274320" indent="-274320">
              <a:buFont typeface="Arial" panose="020B0604020202020204" pitchFamily="34" charset="0"/>
              <a:buChar char="•"/>
            </a:pPr>
            <a:r>
              <a:rPr lang="en-US" sz="2800" dirty="0" smtClean="0"/>
              <a:t>Highlight </a:t>
            </a:r>
            <a:r>
              <a:rPr lang="en-US" sz="2800" dirty="0"/>
              <a:t>the significant role families play in their members with disabilities lives across the </a:t>
            </a:r>
            <a:r>
              <a:rPr lang="en-US" sz="2800" dirty="0" smtClean="0"/>
              <a:t>lifespan</a:t>
            </a:r>
            <a:endParaRPr lang="en-US" sz="2800" dirty="0"/>
          </a:p>
          <a:p>
            <a:pPr marL="274320" indent="-274320">
              <a:buFont typeface="Arial" panose="020B0604020202020204" pitchFamily="34" charset="0"/>
              <a:buChar char="•"/>
            </a:pPr>
            <a:r>
              <a:rPr lang="en-US" sz="2800" dirty="0" smtClean="0"/>
              <a:t>Introduce </a:t>
            </a:r>
            <a:r>
              <a:rPr lang="en-US" sz="2800" dirty="0"/>
              <a:t>the </a:t>
            </a:r>
            <a:r>
              <a:rPr lang="en-US" sz="2800" dirty="0" err="1"/>
              <a:t>LifeCourse</a:t>
            </a:r>
            <a:r>
              <a:rPr lang="en-US" sz="2800" dirty="0"/>
              <a:t> Framework as a foundation for working with individuals with disabilities and their families to achieve a “good life” </a:t>
            </a:r>
          </a:p>
          <a:p>
            <a:pPr marL="274320" indent="-274320">
              <a:buFont typeface="Arial" panose="020B0604020202020204" pitchFamily="34" charset="0"/>
              <a:buChar char="•"/>
            </a:pPr>
            <a:r>
              <a:rPr lang="en-US" sz="2800" dirty="0"/>
              <a:t>Provide real life examples and strategies that can be used to impact the trajectory towards a “good </a:t>
            </a:r>
            <a:r>
              <a:rPr lang="en-US" sz="2800" dirty="0" smtClean="0"/>
              <a:t>life” </a:t>
            </a:r>
            <a:endParaRPr lang="en-US" sz="2800" dirty="0"/>
          </a:p>
          <a:p>
            <a:endParaRPr lang="en-US" sz="3200" dirty="0"/>
          </a:p>
          <a:p>
            <a:endParaRPr lang="en-US" sz="3200" dirty="0"/>
          </a:p>
          <a:p>
            <a:pPr>
              <a:buFont typeface="Arial"/>
              <a:buChar char="•"/>
            </a:pPr>
            <a:endParaRPr lang="en-US" sz="3000" dirty="0" smtClean="0"/>
          </a:p>
        </p:txBody>
      </p:sp>
    </p:spTree>
    <p:extLst>
      <p:ext uri="{BB962C8B-B14F-4D97-AF65-F5344CB8AC3E}">
        <p14:creationId xmlns:p14="http://schemas.microsoft.com/office/powerpoint/2010/main" val="370784220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5657" y="2658555"/>
            <a:ext cx="4430017" cy="2582700"/>
          </a:xfrm>
          <a:prstGeom prst="rect">
            <a:avLst/>
          </a:prstGeom>
          <a:solidFill>
            <a:srgbClr val="50B4C8">
              <a:lumMod val="40000"/>
              <a:lumOff val="60000"/>
            </a:srgbClr>
          </a:solidFill>
          <a:ln>
            <a:noFill/>
          </a:ln>
          <a:effectLst/>
        </p:spPr>
      </p:pic>
      <p:pic>
        <p:nvPicPr>
          <p:cNvPr id="1026" name="Picture 2" descr="C:\Users\stjohnj\Desktop\NASDDDS\matt's dorm  room.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5657" y="0"/>
            <a:ext cx="1808737" cy="2661302"/>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404360" y="2658075"/>
            <a:ext cx="1996440" cy="25831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832808" y="5721993"/>
            <a:ext cx="8085582" cy="613283"/>
          </a:xfrm>
        </p:spPr>
        <p:txBody>
          <a:bodyPr>
            <a:normAutofit/>
          </a:bodyPr>
          <a:lstStyle/>
          <a:p>
            <a:r>
              <a:rPr lang="en-US" sz="3600" dirty="0" smtClean="0"/>
              <a:t>Life Course </a:t>
            </a:r>
            <a:r>
              <a:rPr lang="en-US" sz="3600" dirty="0"/>
              <a:t>Case </a:t>
            </a:r>
            <a:r>
              <a:rPr lang="en-US" sz="3600" dirty="0" smtClean="0"/>
              <a:t>Studies</a:t>
            </a:r>
            <a:endParaRPr lang="en-US" sz="3600" dirty="0"/>
          </a:p>
        </p:txBody>
      </p:sp>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6734" y="5520124"/>
            <a:ext cx="1098719" cy="1098719"/>
          </a:xfrm>
          <a:prstGeom prst="rect">
            <a:avLst/>
          </a:prstGeom>
        </p:spPr>
      </p:pic>
      <p:pic>
        <p:nvPicPr>
          <p:cNvPr id="9" name="Picture Placeholder 8" descr="LCpic.png"/>
          <p:cNvPicPr>
            <a:picLocks noGrp="1" noChangeAspect="1"/>
          </p:cNvPicPr>
          <p:nvPr>
            <p:ph type="pic" idx="1"/>
          </p:nvPr>
        </p:nvPicPr>
        <p:blipFill>
          <a:blip r:embed="rId7" cstate="email">
            <a:extLst>
              <a:ext uri="{28A0092B-C50C-407E-A947-70E740481C1C}">
                <a14:useLocalDpi xmlns:a14="http://schemas.microsoft.com/office/drawing/2010/main"/>
              </a:ext>
            </a:extLst>
          </a:blip>
          <a:srcRect/>
          <a:stretch>
            <a:fillRect/>
          </a:stretch>
        </p:blipFill>
        <p:spPr>
          <a:xfrm>
            <a:off x="0" y="0"/>
            <a:ext cx="9144000" cy="5330825"/>
          </a:xfrm>
        </p:spPr>
      </p:pic>
    </p:spTree>
    <p:extLst>
      <p:ext uri="{BB962C8B-B14F-4D97-AF65-F5344CB8AC3E}">
        <p14:creationId xmlns:p14="http://schemas.microsoft.com/office/powerpoint/2010/main" val="284975973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 y="0"/>
            <a:ext cx="8079581" cy="1178560"/>
          </a:xfrm>
        </p:spPr>
        <p:txBody>
          <a:bodyPr/>
          <a:lstStyle/>
          <a:p>
            <a:pPr algn="ctr"/>
            <a:r>
              <a:rPr lang="en-US" dirty="0" smtClean="0"/>
              <a:t>Small Table Scenario Activity</a:t>
            </a:r>
            <a:endParaRPr lang="en-US" dirty="0"/>
          </a:p>
        </p:txBody>
      </p:sp>
      <p:pic>
        <p:nvPicPr>
          <p:cNvPr id="512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7269" y="1323087"/>
            <a:ext cx="4242483" cy="2743192"/>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5123" name="Picture 3"/>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3598507" y="3130226"/>
            <a:ext cx="5150418" cy="3330264"/>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p14="http://schemas.microsoft.com/office/powerpoint/2010/main" val="371206121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5326" y="4378611"/>
            <a:ext cx="8229600" cy="1022475"/>
          </a:xfrm>
        </p:spPr>
        <p:txBody>
          <a:bodyPr>
            <a:normAutofit fontScale="90000"/>
          </a:bodyPr>
          <a:lstStyle/>
          <a:p>
            <a:pPr algn="l"/>
            <a:r>
              <a:rPr lang="en-US" dirty="0" smtClean="0"/>
              <a:t>Elizabeth</a:t>
            </a:r>
            <a:r>
              <a:rPr lang="en-US" dirty="0"/>
              <a:t/>
            </a:r>
            <a:br>
              <a:rPr lang="en-US" dirty="0"/>
            </a:br>
            <a:r>
              <a:rPr lang="en-US" dirty="0" smtClean="0"/>
              <a:t>     age 5   </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6" name="Picture 5"/>
          <p:cNvPicPr/>
          <p:nvPr/>
        </p:nvPicPr>
        <p:blipFill>
          <a:blip r:embed="rId3" cstate="email">
            <a:extLst>
              <a:ext uri="{28A0092B-C50C-407E-A947-70E740481C1C}">
                <a14:useLocalDpi xmlns:a14="http://schemas.microsoft.com/office/drawing/2010/main"/>
              </a:ext>
            </a:extLst>
          </a:blip>
          <a:srcRect/>
          <a:stretch>
            <a:fillRect/>
          </a:stretch>
        </p:blipFill>
        <p:spPr bwMode="auto">
          <a:xfrm>
            <a:off x="227391" y="275623"/>
            <a:ext cx="5093153" cy="6204722"/>
          </a:xfrm>
          <a:prstGeom prst="rect">
            <a:avLst/>
          </a:prstGeom>
          <a:noFill/>
          <a:ln w="9525">
            <a:solidFill>
              <a:schemeClr val="tx1"/>
            </a:solidFill>
            <a:miter lim="800000"/>
            <a:headEnd/>
            <a:tailEnd/>
          </a:ln>
        </p:spPr>
      </p:pic>
      <p:pic>
        <p:nvPicPr>
          <p:cNvPr id="7" name="Picture 6" descr="elizabeth bird.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456353" y="1291689"/>
            <a:ext cx="3452752" cy="2955563"/>
          </a:xfrm>
          <a:prstGeom prst="rect">
            <a:avLst/>
          </a:prstGeom>
          <a:effectLst>
            <a:softEdge rad="139700"/>
          </a:effectLst>
        </p:spPr>
      </p:pic>
    </p:spTree>
    <p:extLst>
      <p:ext uri="{BB962C8B-B14F-4D97-AF65-F5344CB8AC3E}">
        <p14:creationId xmlns:p14="http://schemas.microsoft.com/office/powerpoint/2010/main" val="283566076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4419" y="-179151"/>
            <a:ext cx="8079581" cy="1658198"/>
          </a:xfrm>
        </p:spPr>
        <p:txBody>
          <a:bodyPr/>
          <a:lstStyle/>
          <a:p>
            <a:r>
              <a:rPr lang="en-US" dirty="0" smtClean="0"/>
              <a:t>Elizabeth’s Life Trajectory</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5" name="Picture 4"/>
          <p:cNvPicPr/>
          <p:nvPr/>
        </p:nvPicPr>
        <p:blipFill>
          <a:blip r:embed="rId3" cstate="email">
            <a:extLst>
              <a:ext uri="{28A0092B-C50C-407E-A947-70E740481C1C}">
                <a14:useLocalDpi xmlns:a14="http://schemas.microsoft.com/office/drawing/2010/main"/>
              </a:ext>
            </a:extLst>
          </a:blip>
          <a:srcRect/>
          <a:stretch>
            <a:fillRect/>
          </a:stretch>
        </p:blipFill>
        <p:spPr bwMode="auto">
          <a:xfrm>
            <a:off x="416010" y="1269797"/>
            <a:ext cx="8363982" cy="5213521"/>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2590749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7077" y="2057949"/>
            <a:ext cx="3319866" cy="722470"/>
          </a:xfrm>
        </p:spPr>
        <p:txBody>
          <a:bodyPr>
            <a:normAutofit fontScale="90000"/>
          </a:bodyPr>
          <a:lstStyle/>
          <a:p>
            <a:pPr algn="ctr"/>
            <a:r>
              <a:rPr lang="en-US" dirty="0" smtClean="0"/>
              <a:t>Elizabeth’s</a:t>
            </a:r>
            <a:r>
              <a:rPr lang="en-US" dirty="0"/>
              <a:t/>
            </a:r>
            <a:br>
              <a:rPr lang="en-US" dirty="0"/>
            </a:br>
            <a:r>
              <a:rPr lang="en-US" dirty="0" smtClean="0"/>
              <a:t>Integrated Star:</a:t>
            </a:r>
            <a:br>
              <a:rPr lang="en-US" dirty="0" smtClean="0"/>
            </a:br>
            <a:r>
              <a:rPr lang="en-US" dirty="0" smtClean="0"/>
              <a:t>Mapping Supports</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4" name="Picture 3"/>
          <p:cNvPicPr/>
          <p:nvPr/>
        </p:nvPicPr>
        <p:blipFill>
          <a:blip r:embed="rId3" cstate="email">
            <a:extLst>
              <a:ext uri="{28A0092B-C50C-407E-A947-70E740481C1C}">
                <a14:useLocalDpi xmlns:a14="http://schemas.microsoft.com/office/drawing/2010/main"/>
              </a:ext>
            </a:extLst>
          </a:blip>
          <a:srcRect/>
          <a:stretch>
            <a:fillRect/>
          </a:stretch>
        </p:blipFill>
        <p:spPr bwMode="auto">
          <a:xfrm>
            <a:off x="201637" y="188051"/>
            <a:ext cx="5118907" cy="624850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733524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030A0"/>
                </a:solidFill>
                <a:latin typeface="Georgia"/>
                <a:cs typeface="Georgia"/>
              </a:rPr>
              <a:t>Scenario #1:  Peter</a:t>
            </a:r>
            <a:endParaRPr lang="en-US" dirty="0">
              <a:solidFill>
                <a:srgbClr val="7030A0"/>
              </a:solidFill>
              <a:latin typeface="Georgia"/>
              <a:cs typeface="Georgia"/>
            </a:endParaRPr>
          </a:p>
        </p:txBody>
      </p:sp>
      <p:sp>
        <p:nvSpPr>
          <p:cNvPr id="3" name="Content Placeholder 2"/>
          <p:cNvSpPr>
            <a:spLocks noGrp="1"/>
          </p:cNvSpPr>
          <p:nvPr>
            <p:ph idx="1"/>
          </p:nvPr>
        </p:nvSpPr>
        <p:spPr/>
        <p:txBody>
          <a:bodyPr>
            <a:normAutofit fontScale="92500" lnSpcReduction="20000"/>
          </a:bodyPr>
          <a:lstStyle/>
          <a:p>
            <a:pPr lvl="0"/>
            <a:r>
              <a:rPr lang="en-US" dirty="0"/>
              <a:t>Peter is a 65 year-old with cerebral palsy as well as a cognitive disability, living at home with his 85 year old mother.  His father is deceased.  He has always lived at home and been cared for by his parents. He doesn’t have a guardian.  His mother has recently had some significant health issues and is not expected to live much longer.  He enjoys listening to Jazz and watching old movies. His favorites are musicals and anything with Bette Davis. He has siblings, a sister who lives in the same town and a brother who lives an hour away.   He has never had any experience using a computer or other modern technology.  He can read simple passages, but really cannot write due to his CP.  He can walk short distances but tires easily and sometimes uses a wheelchair.  He is sometimes shy around people at first, but eventually is friendly and engaging.  He doesn’t leave the house much other than going to church on Sundays or going with his mother to the grocery store. </a:t>
            </a:r>
          </a:p>
          <a:p>
            <a:endParaRPr lang="en-US" dirty="0"/>
          </a:p>
        </p:txBody>
      </p:sp>
    </p:spTree>
    <p:extLst>
      <p:ext uri="{BB962C8B-B14F-4D97-AF65-F5344CB8AC3E}">
        <p14:creationId xmlns:p14="http://schemas.microsoft.com/office/powerpoint/2010/main" val="344758248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030A0"/>
                </a:solidFill>
                <a:latin typeface="Georgia"/>
                <a:cs typeface="Georgia"/>
              </a:rPr>
              <a:t>Scenario #2:  Blake</a:t>
            </a:r>
            <a:endParaRPr lang="en-US" dirty="0">
              <a:solidFill>
                <a:srgbClr val="7030A0"/>
              </a:solidFill>
              <a:latin typeface="Georgia"/>
              <a:cs typeface="Georgia"/>
            </a:endParaRPr>
          </a:p>
        </p:txBody>
      </p:sp>
      <p:sp>
        <p:nvSpPr>
          <p:cNvPr id="3" name="Content Placeholder 2"/>
          <p:cNvSpPr>
            <a:spLocks noGrp="1"/>
          </p:cNvSpPr>
          <p:nvPr>
            <p:ph idx="1"/>
          </p:nvPr>
        </p:nvSpPr>
        <p:spPr/>
        <p:txBody>
          <a:bodyPr>
            <a:normAutofit/>
          </a:bodyPr>
          <a:lstStyle/>
          <a:p>
            <a:pPr lvl="0"/>
            <a:r>
              <a:rPr lang="en-US" dirty="0"/>
              <a:t>Blake is a 12 year old who has complex medical needs, including diabetes, and needs opportunities for physical activities to get fit and stay healthy.  His family can’t afford to pay for extra-curricular activities.  He likes </a:t>
            </a:r>
            <a:r>
              <a:rPr lang="en-US" dirty="0" err="1"/>
              <a:t>Minecraft</a:t>
            </a:r>
            <a:r>
              <a:rPr lang="en-US" dirty="0"/>
              <a:t> and riding his bike.   His home is close to a busy street which makes it hard to ride his bike outdoors.  He is included in general education classes at school and has a few friends, but hasn’t had much opportunity to spend time with them outside of school.   He sometimes has trouble following his diet and his poor choices make his blood sugar fluctuate and complicate his diabetes. </a:t>
            </a:r>
          </a:p>
          <a:p>
            <a:endParaRPr lang="en-US" dirty="0"/>
          </a:p>
        </p:txBody>
      </p:sp>
    </p:spTree>
    <p:extLst>
      <p:ext uri="{BB962C8B-B14F-4D97-AF65-F5344CB8AC3E}">
        <p14:creationId xmlns:p14="http://schemas.microsoft.com/office/powerpoint/2010/main" val="325271347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030A0"/>
                </a:solidFill>
                <a:latin typeface="Georgia"/>
                <a:cs typeface="Georgia"/>
              </a:rPr>
              <a:t>Scenario #3:  Sara</a:t>
            </a:r>
            <a:endParaRPr lang="en-US" dirty="0">
              <a:solidFill>
                <a:srgbClr val="7030A0"/>
              </a:solidFill>
              <a:latin typeface="Georgia"/>
              <a:cs typeface="Georgia"/>
            </a:endParaRPr>
          </a:p>
        </p:txBody>
      </p:sp>
      <p:sp>
        <p:nvSpPr>
          <p:cNvPr id="3" name="Content Placeholder 2"/>
          <p:cNvSpPr>
            <a:spLocks noGrp="1"/>
          </p:cNvSpPr>
          <p:nvPr>
            <p:ph idx="1"/>
          </p:nvPr>
        </p:nvSpPr>
        <p:spPr>
          <a:xfrm>
            <a:off x="457200" y="1417638"/>
            <a:ext cx="8229600" cy="4708525"/>
          </a:xfrm>
        </p:spPr>
        <p:txBody>
          <a:bodyPr>
            <a:normAutofit/>
          </a:bodyPr>
          <a:lstStyle/>
          <a:p>
            <a:pPr>
              <a:buNone/>
            </a:pPr>
            <a:endParaRPr lang="en-US" dirty="0" smtClean="0"/>
          </a:p>
          <a:p>
            <a:pPr lvl="0"/>
            <a:r>
              <a:rPr lang="en-US" dirty="0"/>
              <a:t>Sara is a young adult with autism and is graduating from high school in a few months.  She wants to have a job after she graduates, but has no work experience.  She doesn’t drive a car.  Both parents work outside the home and can’t afford to quit their jobs. She loves watching Animal Planet and Discovery Channel, especially </a:t>
            </a:r>
            <a:r>
              <a:rPr lang="en-US" dirty="0" err="1"/>
              <a:t>Mythbusters</a:t>
            </a:r>
            <a:r>
              <a:rPr lang="en-US" dirty="0"/>
              <a:t> and How It’s Made. She recently started a blog connecting her to others who enjoy watching these shows. She also enjoys being around animals of all kinds, but has never had a pet.  She wants to have friends and relationships, but has a hard time making friends.  She gets frustrated easily and sometimes loses her temper or has a meltdown. </a:t>
            </a:r>
          </a:p>
          <a:p>
            <a:endParaRPr lang="en-US" dirty="0"/>
          </a:p>
        </p:txBody>
      </p:sp>
    </p:spTree>
    <p:extLst>
      <p:ext uri="{BB962C8B-B14F-4D97-AF65-F5344CB8AC3E}">
        <p14:creationId xmlns:p14="http://schemas.microsoft.com/office/powerpoint/2010/main" val="152065816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US" dirty="0" smtClean="0"/>
              <a:t>Questions </a:t>
            </a:r>
            <a:br>
              <a:rPr lang="en-US" dirty="0" smtClean="0"/>
            </a:br>
            <a:r>
              <a:rPr lang="en-US" dirty="0" smtClean="0"/>
              <a:t>or Reflections </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3964085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1307252"/>
          </a:xfrm>
        </p:spPr>
        <p:txBody>
          <a:bodyPr>
            <a:noAutofit/>
          </a:bodyPr>
          <a:lstStyle/>
          <a:p>
            <a:pPr algn="ctr"/>
            <a:r>
              <a:rPr lang="en-US" sz="4000" dirty="0" smtClean="0">
                <a:solidFill>
                  <a:schemeClr val="tx1"/>
                </a:solidFill>
              </a:rPr>
              <a:t>Using </a:t>
            </a:r>
            <a:r>
              <a:rPr lang="en-US" sz="4000" dirty="0" err="1" smtClean="0">
                <a:solidFill>
                  <a:schemeClr val="tx1"/>
                </a:solidFill>
              </a:rPr>
              <a:t>LifeCourse</a:t>
            </a:r>
            <a:r>
              <a:rPr lang="en-US" sz="4000" dirty="0" smtClean="0">
                <a:solidFill>
                  <a:schemeClr val="tx1"/>
                </a:solidFill>
              </a:rPr>
              <a:t> </a:t>
            </a:r>
            <a:br>
              <a:rPr lang="en-US" sz="4000" dirty="0" smtClean="0">
                <a:solidFill>
                  <a:schemeClr val="tx1"/>
                </a:solidFill>
              </a:rPr>
            </a:br>
            <a:r>
              <a:rPr lang="en-US" sz="4000" dirty="0" smtClean="0">
                <a:solidFill>
                  <a:schemeClr val="tx1"/>
                </a:solidFill>
              </a:rPr>
              <a:t>for Specific Issue</a:t>
            </a:r>
            <a:endParaRPr lang="en-US" sz="4000" dirty="0">
              <a:solidFill>
                <a:schemeClr val="tx1"/>
              </a:solidFill>
            </a:endParaRPr>
          </a:p>
        </p:txBody>
      </p:sp>
      <p:pic>
        <p:nvPicPr>
          <p:cNvPr id="4" name="Picture 2"/>
          <p:cNvPicPr>
            <a:picLocks noGrp="1" noChangeAspect="1" noChangeArrowheads="1"/>
          </p:cNvPicPr>
          <p:nvPr>
            <p:ph type="pic" idx="1"/>
          </p:nvPr>
        </p:nvPicPr>
        <p:blipFill>
          <a:blip r:embed="rId3" cstate="email">
            <a:extLst>
              <a:ext uri="{28A0092B-C50C-407E-A947-70E740481C1C}">
                <a14:useLocalDpi xmlns:a14="http://schemas.microsoft.com/office/drawing/2010/main"/>
              </a:ext>
            </a:extLst>
          </a:blip>
          <a:srcRect/>
          <a:stretch>
            <a:fillRect/>
          </a:stretch>
        </p:blipFill>
        <p:spPr bwMode="auto">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 Placeholder 2"/>
          <p:cNvSpPr>
            <a:spLocks noGrp="1"/>
          </p:cNvSpPr>
          <p:nvPr>
            <p:ph type="body" sz="half" idx="2"/>
          </p:nvPr>
        </p:nvSpPr>
        <p:spPr>
          <a:xfrm>
            <a:off x="5160772" y="6421119"/>
            <a:ext cx="3414268" cy="194735"/>
          </a:xfrm>
        </p:spPr>
        <p:txBody>
          <a:bodyPr>
            <a:normAutofit fontScale="62500" lnSpcReduction="20000"/>
          </a:bodyPr>
          <a:lstStyle/>
          <a:p>
            <a:r>
              <a:rPr lang="en-US" dirty="0" smtClean="0"/>
              <a:t>   </a:t>
            </a:r>
            <a:endParaRPr lang="en-US" dirty="0"/>
          </a:p>
        </p:txBody>
      </p:sp>
    </p:spTree>
    <p:extLst>
      <p:ext uri="{BB962C8B-B14F-4D97-AF65-F5344CB8AC3E}">
        <p14:creationId xmlns:p14="http://schemas.microsoft.com/office/powerpoint/2010/main" val="25548621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643" y="5632670"/>
            <a:ext cx="7010475" cy="961977"/>
          </a:xfrm>
        </p:spPr>
        <p:txBody>
          <a:bodyPr>
            <a:noAutofit/>
          </a:bodyPr>
          <a:lstStyle/>
          <a:p>
            <a:r>
              <a:rPr lang="en-US" sz="4000" dirty="0" smtClean="0">
                <a:latin typeface="Georgia" panose="02040502050405020303" pitchFamily="18" charset="0"/>
              </a:rPr>
              <a:t>Setting the Stage</a:t>
            </a:r>
            <a:endParaRPr lang="en-US" sz="4000" dirty="0">
              <a:latin typeface="Georgia" panose="02040502050405020303" pitchFamily="18" charset="0"/>
            </a:endParaRPr>
          </a:p>
        </p:txBody>
      </p:sp>
      <p:pic>
        <p:nvPicPr>
          <p:cNvPr id="8" name="Picture 7" descr="C:\Users\stjohnj\Desktop\NASDDDS\KC Concer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802564"/>
            <a:ext cx="2364381" cy="1773286"/>
          </a:xfrm>
          <a:prstGeom prst="rect">
            <a:avLst/>
          </a:prstGeom>
          <a:ln>
            <a:noFill/>
          </a:ln>
          <a:effectLst/>
          <a:extLst/>
        </p:spPr>
      </p:pic>
      <p:pic>
        <p:nvPicPr>
          <p:cNvPr id="12" name="Content Placeholder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828759" y="2704954"/>
            <a:ext cx="3315241" cy="2870896"/>
          </a:xfrm>
          <a:prstGeom prst="rect">
            <a:avLst/>
          </a:prstGeom>
          <a:ln>
            <a:noFill/>
          </a:ln>
          <a:effectLst/>
        </p:spPr>
      </p:pic>
      <p:pic>
        <p:nvPicPr>
          <p:cNvPr id="2050" name="Picture 2" descr="C:\Users\stjohnj\Desktop\NASDDDS\x-mas wrestling.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2190986" cy="3850958"/>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C:\Users\stjohnj\Desktop\NASDDDS\homecoming king.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190986" y="0"/>
            <a:ext cx="2410048" cy="3042745"/>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72837" y="0"/>
            <a:ext cx="4571163" cy="27049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3" name="Picture 5" descr="C:\Users\stjohnj\Pictures\graduation\group at grad.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964325" y="2691239"/>
            <a:ext cx="3864434" cy="28983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1463554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5590" y="1006669"/>
            <a:ext cx="2877415" cy="1920240"/>
          </a:xfrm>
        </p:spPr>
        <p:txBody>
          <a:bodyPr/>
          <a:lstStyle/>
          <a:p>
            <a:pPr algn="ctr"/>
            <a:r>
              <a:rPr lang="en-US" dirty="0" smtClean="0"/>
              <a:t>Peyton’s Plan </a:t>
            </a:r>
            <a:br>
              <a:rPr lang="en-US" dirty="0" smtClean="0"/>
            </a:br>
            <a:r>
              <a:rPr lang="en-US" dirty="0" smtClean="0"/>
              <a:t>for Inclusion in </a:t>
            </a:r>
            <a:br>
              <a:rPr lang="en-US" dirty="0" smtClean="0"/>
            </a:br>
            <a:r>
              <a:rPr lang="en-US" dirty="0" smtClean="0"/>
              <a:t>School</a:t>
            </a:r>
            <a:br>
              <a:rPr lang="en-US" dirty="0" smtClean="0"/>
            </a:br>
            <a:endParaRPr lang="en-US" dirty="0"/>
          </a:p>
        </p:txBody>
      </p:sp>
      <p:sp>
        <p:nvSpPr>
          <p:cNvPr id="3" name="Content Placeholder 2"/>
          <p:cNvSpPr>
            <a:spLocks noGrp="1"/>
          </p:cNvSpPr>
          <p:nvPr>
            <p:ph idx="1"/>
          </p:nvPr>
        </p:nvSpPr>
        <p:spPr>
          <a:xfrm>
            <a:off x="381000" y="762000"/>
            <a:ext cx="5029200" cy="6096000"/>
          </a:xfrm>
        </p:spPr>
        <p:txBody>
          <a:bodyPr>
            <a:normAutofit/>
          </a:bodyPr>
          <a:lstStyle/>
          <a:p>
            <a:endParaRPr lang="en-US" dirty="0" smtClean="0">
              <a:solidFill>
                <a:srgbClr val="000000"/>
              </a:solidFill>
            </a:endParaRPr>
          </a:p>
        </p:txBody>
      </p:sp>
      <p:sp>
        <p:nvSpPr>
          <p:cNvPr id="4" name="Text Placeholder 3"/>
          <p:cNvSpPr>
            <a:spLocks noGrp="1"/>
          </p:cNvSpPr>
          <p:nvPr>
            <p:ph type="body" sz="half" idx="2"/>
          </p:nvPr>
        </p:nvSpPr>
        <p:spPr/>
        <p:txBody>
          <a:bodyPr>
            <a:normAutofit/>
          </a:bodyPr>
          <a:lstStyle/>
          <a:p>
            <a:pPr algn="ctr"/>
            <a:r>
              <a:rPr lang="en-US" sz="2800" dirty="0" smtClean="0">
                <a:solidFill>
                  <a:schemeClr val="bg1"/>
                </a:solidFill>
              </a:rPr>
              <a:t>Using the </a:t>
            </a:r>
            <a:r>
              <a:rPr lang="en-US" sz="2800" dirty="0" err="1" smtClean="0">
                <a:solidFill>
                  <a:schemeClr val="bg1"/>
                </a:solidFill>
              </a:rPr>
              <a:t>LifeCourse</a:t>
            </a:r>
            <a:r>
              <a:rPr lang="en-US" sz="2800" dirty="0" smtClean="0">
                <a:solidFill>
                  <a:schemeClr val="bg1"/>
                </a:solidFill>
              </a:rPr>
              <a:t> Tools to Transform the Way the School Thinks about Inclusion for Peyton</a:t>
            </a:r>
            <a:endParaRPr lang="en-US" sz="2800" dirty="0">
              <a:solidFill>
                <a:schemeClr val="bg1"/>
              </a:solidFill>
            </a:endParaRPr>
          </a:p>
        </p:txBody>
      </p:sp>
      <p:pic>
        <p:nvPicPr>
          <p:cNvPr id="5" name="Picture 4" descr="photo 4.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5798"/>
            <a:ext cx="5815787" cy="6873798"/>
          </a:xfrm>
          <a:prstGeom prst="rect">
            <a:avLst/>
          </a:prstGeom>
        </p:spPr>
      </p:pic>
    </p:spTree>
    <p:extLst>
      <p:ext uri="{BB962C8B-B14F-4D97-AF65-F5344CB8AC3E}">
        <p14:creationId xmlns:p14="http://schemas.microsoft.com/office/powerpoint/2010/main" val="274405532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12"/>
            <a:ext cx="8079581" cy="1369388"/>
          </a:xfrm>
        </p:spPr>
        <p:txBody>
          <a:bodyPr/>
          <a:lstStyle/>
          <a:p>
            <a:pPr algn="ctr"/>
            <a:r>
              <a:rPr lang="en-US" dirty="0" smtClean="0">
                <a:solidFill>
                  <a:srgbClr val="7030A0"/>
                </a:solidFill>
                <a:latin typeface="Georgia"/>
                <a:cs typeface="Georgia"/>
              </a:rPr>
              <a:t>Peyton’s Good Life Trajectory</a:t>
            </a:r>
            <a:endParaRPr lang="en-US" dirty="0">
              <a:solidFill>
                <a:srgbClr val="7030A0"/>
              </a:solidFill>
              <a:latin typeface="Georgia"/>
              <a:cs typeface="Georgia"/>
            </a:endParaRPr>
          </a:p>
        </p:txBody>
      </p:sp>
      <p:pic>
        <p:nvPicPr>
          <p:cNvPr id="6" name="Picture 5" descr="peyton-trajectory.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 y="1371600"/>
            <a:ext cx="7239000" cy="4829128"/>
          </a:xfrm>
          <a:prstGeom prst="rect">
            <a:avLst/>
          </a:prstGeom>
          <a:ln>
            <a:solidFill>
              <a:srgbClr val="000000"/>
            </a:solidFill>
          </a:ln>
        </p:spPr>
      </p:pic>
      <p:sp>
        <p:nvSpPr>
          <p:cNvPr id="4" name="TextBox 3"/>
          <p:cNvSpPr txBox="1"/>
          <p:nvPr/>
        </p:nvSpPr>
        <p:spPr>
          <a:xfrm>
            <a:off x="5181600" y="2057400"/>
            <a:ext cx="2667000" cy="1569660"/>
          </a:xfrm>
          <a:prstGeom prst="rect">
            <a:avLst/>
          </a:prstGeom>
          <a:solidFill>
            <a:schemeClr val="bg1"/>
          </a:solidFill>
        </p:spPr>
        <p:txBody>
          <a:bodyPr wrap="square" rtlCol="0">
            <a:spAutoFit/>
          </a:bodyPr>
          <a:lstStyle/>
          <a:p>
            <a:r>
              <a:rPr lang="en-US" sz="1200" dirty="0">
                <a:solidFill>
                  <a:srgbClr val="4F81BD">
                    <a:lumMod val="75000"/>
                  </a:srgbClr>
                </a:solidFill>
                <a:latin typeface="Chalkboard"/>
                <a:cs typeface="Chalkboard"/>
              </a:rPr>
              <a:t>Friends</a:t>
            </a:r>
          </a:p>
          <a:p>
            <a:r>
              <a:rPr lang="en-US" sz="1200" dirty="0">
                <a:solidFill>
                  <a:srgbClr val="4F81BD">
                    <a:lumMod val="75000"/>
                  </a:srgbClr>
                </a:solidFill>
                <a:latin typeface="Chalkboard"/>
                <a:cs typeface="Chalkboard"/>
              </a:rPr>
              <a:t>Family</a:t>
            </a:r>
          </a:p>
          <a:p>
            <a:r>
              <a:rPr lang="en-US" sz="1200" dirty="0">
                <a:solidFill>
                  <a:srgbClr val="989A01"/>
                </a:solidFill>
                <a:latin typeface="Chalkboard"/>
                <a:cs typeface="Chalkboard"/>
              </a:rPr>
              <a:t>Productive Employment</a:t>
            </a:r>
          </a:p>
          <a:p>
            <a:r>
              <a:rPr lang="en-US" sz="1200" dirty="0">
                <a:solidFill>
                  <a:srgbClr val="4BACC6">
                    <a:lumMod val="75000"/>
                  </a:srgbClr>
                </a:solidFill>
                <a:latin typeface="Chalkboard"/>
                <a:cs typeface="Chalkboard"/>
              </a:rPr>
              <a:t>Happiness</a:t>
            </a:r>
          </a:p>
          <a:p>
            <a:r>
              <a:rPr lang="en-US" sz="1200" dirty="0">
                <a:solidFill>
                  <a:srgbClr val="4B3A1F"/>
                </a:solidFill>
                <a:latin typeface="Chalkboard"/>
                <a:cs typeface="Chalkboard"/>
              </a:rPr>
              <a:t>Living Independently</a:t>
            </a:r>
            <a:r>
              <a:rPr lang="en-US" sz="1200" dirty="0">
                <a:solidFill>
                  <a:prstClr val="black"/>
                </a:solidFill>
                <a:latin typeface="Chalkboard"/>
                <a:cs typeface="Chalkboard"/>
              </a:rPr>
              <a:t> </a:t>
            </a:r>
          </a:p>
          <a:p>
            <a:r>
              <a:rPr lang="en-US" sz="1200" dirty="0">
                <a:solidFill>
                  <a:srgbClr val="4F81BD">
                    <a:lumMod val="75000"/>
                  </a:srgbClr>
                </a:solidFill>
                <a:latin typeface="Chalkboard"/>
                <a:cs typeface="Chalkboard"/>
              </a:rPr>
              <a:t>Meaningful Relationships</a:t>
            </a:r>
          </a:p>
          <a:p>
            <a:r>
              <a:rPr lang="en-US" sz="1200" dirty="0">
                <a:solidFill>
                  <a:srgbClr val="4F81BD">
                    <a:lumMod val="75000"/>
                  </a:srgbClr>
                </a:solidFill>
                <a:latin typeface="Chalkboard"/>
                <a:cs typeface="Chalkboard"/>
              </a:rPr>
              <a:t>Love</a:t>
            </a:r>
          </a:p>
          <a:p>
            <a:r>
              <a:rPr lang="en-US" sz="1200" dirty="0">
                <a:solidFill>
                  <a:srgbClr val="4B3A1F"/>
                </a:solidFill>
                <a:latin typeface="Chalkboard"/>
                <a:cs typeface="Chalkboard"/>
              </a:rPr>
              <a:t>Community Involvement &amp; Inclusion</a:t>
            </a:r>
          </a:p>
        </p:txBody>
      </p:sp>
      <p:sp>
        <p:nvSpPr>
          <p:cNvPr id="5" name="TextBox 4"/>
          <p:cNvSpPr txBox="1"/>
          <p:nvPr/>
        </p:nvSpPr>
        <p:spPr>
          <a:xfrm>
            <a:off x="5257800" y="4267200"/>
            <a:ext cx="2590800" cy="1384995"/>
          </a:xfrm>
          <a:prstGeom prst="rect">
            <a:avLst/>
          </a:prstGeom>
          <a:solidFill>
            <a:srgbClr val="FFFFFF"/>
          </a:solidFill>
        </p:spPr>
        <p:txBody>
          <a:bodyPr wrap="square" rtlCol="0">
            <a:spAutoFit/>
          </a:bodyPr>
          <a:lstStyle/>
          <a:p>
            <a:r>
              <a:rPr lang="en-US" sz="1200" dirty="0">
                <a:solidFill>
                  <a:srgbClr val="C0504D">
                    <a:lumMod val="75000"/>
                  </a:srgbClr>
                </a:solidFill>
                <a:latin typeface="Chalkboard"/>
                <a:cs typeface="Chalkboard"/>
              </a:rPr>
              <a:t>Sheltered Workshop</a:t>
            </a:r>
          </a:p>
          <a:p>
            <a:r>
              <a:rPr lang="en-US" sz="1200" dirty="0">
                <a:solidFill>
                  <a:srgbClr val="C0504D">
                    <a:lumMod val="75000"/>
                  </a:srgbClr>
                </a:solidFill>
                <a:latin typeface="Chalkboard"/>
                <a:cs typeface="Chalkboard"/>
              </a:rPr>
              <a:t>Group Home</a:t>
            </a:r>
          </a:p>
          <a:p>
            <a:r>
              <a:rPr lang="en-US" sz="1200" dirty="0">
                <a:solidFill>
                  <a:srgbClr val="C0504D">
                    <a:lumMod val="75000"/>
                  </a:srgbClr>
                </a:solidFill>
                <a:latin typeface="Chalkboard"/>
                <a:cs typeface="Chalkboard"/>
              </a:rPr>
              <a:t>Isolation</a:t>
            </a:r>
          </a:p>
          <a:p>
            <a:r>
              <a:rPr lang="en-US" sz="1200" dirty="0">
                <a:solidFill>
                  <a:srgbClr val="C0504D">
                    <a:lumMod val="75000"/>
                  </a:srgbClr>
                </a:solidFill>
                <a:latin typeface="Chalkboard"/>
                <a:cs typeface="Chalkboard"/>
              </a:rPr>
              <a:t>Dependency on paid supports</a:t>
            </a:r>
          </a:p>
          <a:p>
            <a:r>
              <a:rPr lang="en-US" sz="1200" dirty="0">
                <a:solidFill>
                  <a:srgbClr val="4F81BD">
                    <a:lumMod val="75000"/>
                  </a:srgbClr>
                </a:solidFill>
                <a:latin typeface="Chalkboard"/>
                <a:cs typeface="Chalkboard"/>
              </a:rPr>
              <a:t>Lonely</a:t>
            </a:r>
          </a:p>
          <a:p>
            <a:r>
              <a:rPr lang="en-US" sz="1200" dirty="0">
                <a:solidFill>
                  <a:srgbClr val="4182B1"/>
                </a:solidFill>
                <a:latin typeface="Chalkboard"/>
                <a:cs typeface="Chalkboard"/>
              </a:rPr>
              <a:t>Unhappy, unproductive, bored</a:t>
            </a:r>
          </a:p>
          <a:p>
            <a:r>
              <a:rPr lang="en-US" sz="1200" dirty="0">
                <a:solidFill>
                  <a:srgbClr val="278B74"/>
                </a:solidFill>
                <a:latin typeface="Chalkboard"/>
                <a:cs typeface="Chalkboard"/>
              </a:rPr>
              <a:t>Poverty</a:t>
            </a:r>
          </a:p>
        </p:txBody>
      </p:sp>
      <p:sp>
        <p:nvSpPr>
          <p:cNvPr id="7" name="TextBox 6"/>
          <p:cNvSpPr txBox="1"/>
          <p:nvPr/>
        </p:nvSpPr>
        <p:spPr>
          <a:xfrm>
            <a:off x="5257800" y="1905000"/>
            <a:ext cx="609600" cy="228600"/>
          </a:xfrm>
          <a:prstGeom prst="rect">
            <a:avLst/>
          </a:prstGeom>
          <a:solidFill>
            <a:srgbClr val="FFFFFF"/>
          </a:solidFill>
        </p:spPr>
        <p:txBody>
          <a:bodyPr wrap="square" rtlCol="0">
            <a:spAutoFit/>
          </a:bodyPr>
          <a:lstStyle/>
          <a:p>
            <a:endParaRPr lang="en-US" dirty="0">
              <a:solidFill>
                <a:prstClr val="black"/>
              </a:solidFill>
            </a:endParaRPr>
          </a:p>
        </p:txBody>
      </p:sp>
    </p:spTree>
    <p:extLst>
      <p:ext uri="{BB962C8B-B14F-4D97-AF65-F5344CB8AC3E}">
        <p14:creationId xmlns:p14="http://schemas.microsoft.com/office/powerpoint/2010/main" val="94683290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079581" cy="1430201"/>
          </a:xfrm>
        </p:spPr>
        <p:txBody>
          <a:bodyPr>
            <a:normAutofit/>
          </a:bodyPr>
          <a:lstStyle/>
          <a:p>
            <a:pPr algn="ctr"/>
            <a:r>
              <a:rPr lang="en-US" sz="4400" spc="-120" dirty="0">
                <a:solidFill>
                  <a:srgbClr val="7030A0"/>
                </a:solidFill>
                <a:latin typeface="Georgia"/>
                <a:cs typeface="Arial" charset="0"/>
              </a:rPr>
              <a:t>Peyton’s Integrated</a:t>
            </a:r>
            <a:r>
              <a:rPr lang="en-US" sz="4400" spc="-120" dirty="0" smtClean="0">
                <a:solidFill>
                  <a:srgbClr val="7030A0"/>
                </a:solidFill>
                <a:latin typeface="Georgia"/>
                <a:cs typeface="Arial" charset="0"/>
              </a:rPr>
              <a:t> </a:t>
            </a:r>
            <a:r>
              <a:rPr lang="en-US" spc="-120" dirty="0" smtClean="0">
                <a:solidFill>
                  <a:srgbClr val="7030A0"/>
                </a:solidFill>
                <a:latin typeface="Georgia"/>
                <a:cs typeface="Arial" charset="0"/>
              </a:rPr>
              <a:t>Supports</a:t>
            </a:r>
            <a:endParaRPr lang="en-US" sz="4400" spc="-120" dirty="0">
              <a:solidFill>
                <a:srgbClr val="7030A0"/>
              </a:solidFill>
              <a:latin typeface="Georgia"/>
              <a:cs typeface="Arial" charset="0"/>
            </a:endParaRPr>
          </a:p>
        </p:txBody>
      </p:sp>
      <p:pic>
        <p:nvPicPr>
          <p:cNvPr id="4" name="Picture 3" descr="peyton-integrated-supports-schedul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7443" y="1086182"/>
            <a:ext cx="4143777" cy="5593312"/>
          </a:xfrm>
          <a:prstGeom prst="rect">
            <a:avLst/>
          </a:prstGeom>
          <a:ln>
            <a:solidFill>
              <a:srgbClr val="000000"/>
            </a:solidFill>
          </a:ln>
        </p:spPr>
      </p:pic>
      <p:pic>
        <p:nvPicPr>
          <p:cNvPr id="6" name="Picture 2"/>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272612" y="1086182"/>
            <a:ext cx="4259874" cy="5507658"/>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p14="http://schemas.microsoft.com/office/powerpoint/2010/main" val="174756865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1134532"/>
          </a:xfrm>
        </p:spPr>
        <p:txBody>
          <a:bodyPr>
            <a:noAutofit/>
          </a:bodyPr>
          <a:lstStyle/>
          <a:p>
            <a:pPr algn="ctr"/>
            <a:r>
              <a:rPr lang="en-US" sz="3600" dirty="0" smtClean="0"/>
              <a:t>Self-Advocates and Families </a:t>
            </a:r>
            <a:br>
              <a:rPr lang="en-US" sz="3600" dirty="0" smtClean="0"/>
            </a:br>
            <a:r>
              <a:rPr lang="en-US" sz="3600" dirty="0" smtClean="0"/>
              <a:t>Using </a:t>
            </a:r>
            <a:r>
              <a:rPr lang="en-US" sz="3600" dirty="0" err="1" smtClean="0"/>
              <a:t>LifeCourse</a:t>
            </a:r>
            <a:endParaRPr lang="en-US" sz="3600" dirty="0"/>
          </a:p>
        </p:txBody>
      </p:sp>
      <p:pic>
        <p:nvPicPr>
          <p:cNvPr id="6" name="Picture Placeholder 5" descr="Mizzou Family Weekend 064.JPG"/>
          <p:cNvPicPr>
            <a:picLocks noGrp="1" noChangeAspect="1"/>
          </p:cNvPicPr>
          <p:nvPr>
            <p:ph type="pic" idx="1"/>
          </p:nvPr>
        </p:nvPicPr>
        <p:blipFill>
          <a:blip r:embed="rId3" cstate="email">
            <a:extLst>
              <a:ext uri="{28A0092B-C50C-407E-A947-70E740481C1C}">
                <a14:useLocalDpi xmlns:a14="http://schemas.microsoft.com/office/drawing/2010/main"/>
              </a:ext>
            </a:extLst>
          </a:blip>
          <a:srcRect l="-14324" r="-14324"/>
          <a:stretch>
            <a:fillRect/>
          </a:stretch>
        </p:blipFill>
        <p:spPr/>
      </p:pic>
      <p:sp>
        <p:nvSpPr>
          <p:cNvPr id="4" name="Text Placeholder 3"/>
          <p:cNvSpPr>
            <a:spLocks noGrp="1"/>
          </p:cNvSpPr>
          <p:nvPr>
            <p:ph type="body" sz="half" idx="2"/>
          </p:nvPr>
        </p:nvSpPr>
        <p:spPr/>
        <p:txBody>
          <a:bodyPr>
            <a:normAutofit/>
          </a:bodyPr>
          <a:lstStyle/>
          <a:p>
            <a:r>
              <a:rPr lang="en-US" dirty="0" smtClean="0"/>
              <a:t>   </a:t>
            </a:r>
          </a:p>
          <a:p>
            <a:endParaRPr lang="en-US" dirty="0" smtClean="0"/>
          </a:p>
          <a:p>
            <a:endParaRPr lang="en-US" dirty="0" smtClean="0"/>
          </a:p>
        </p:txBody>
      </p:sp>
      <p:sp>
        <p:nvSpPr>
          <p:cNvPr id="5" name="Slide Number Placeholder 4"/>
          <p:cNvSpPr>
            <a:spLocks noGrp="1"/>
          </p:cNvSpPr>
          <p:nvPr>
            <p:ph type="sldNum" sz="quarter" idx="12"/>
          </p:nvPr>
        </p:nvSpPr>
        <p:spPr>
          <a:xfrm>
            <a:off x="9372600" y="5715000"/>
            <a:ext cx="2194560" cy="1397039"/>
          </a:xfrm>
        </p:spPr>
        <p:txBody>
          <a:bodyPr/>
          <a:lstStyle/>
          <a:p>
            <a:fld id="{35071CCB-FCA0-4845-8CB7-456A78C32D1D}" type="slidenum">
              <a:rPr lang="en-US" smtClean="0">
                <a:solidFill>
                  <a:prstClr val="black">
                    <a:lumMod val="95000"/>
                    <a:lumOff val="5000"/>
                  </a:prstClr>
                </a:solidFill>
              </a:rPr>
              <a:pPr/>
              <a:t>93</a:t>
            </a:fld>
            <a:endParaRPr lang="en-US" dirty="0">
              <a:solidFill>
                <a:prstClr val="black">
                  <a:lumMod val="95000"/>
                  <a:lumOff val="5000"/>
                </a:prstClr>
              </a:solidFill>
            </a:endParaRPr>
          </a:p>
        </p:txBody>
      </p:sp>
    </p:spTree>
    <p:extLst>
      <p:ext uri="{BB962C8B-B14F-4D97-AF65-F5344CB8AC3E}">
        <p14:creationId xmlns:p14="http://schemas.microsoft.com/office/powerpoint/2010/main" val="44984150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67962" y="5646162"/>
            <a:ext cx="8085582" cy="613283"/>
          </a:xfrm>
        </p:spPr>
        <p:txBody>
          <a:bodyPr>
            <a:noAutofit/>
          </a:bodyPr>
          <a:lstStyle/>
          <a:p>
            <a:pPr algn="ctr"/>
            <a:r>
              <a:rPr lang="en-US" sz="3700" dirty="0" smtClean="0"/>
              <a:t>Jessica’s Transition Plan</a:t>
            </a:r>
            <a:endParaRPr lang="en-US" sz="3700" dirty="0"/>
          </a:p>
        </p:txBody>
      </p:sp>
      <p:sp>
        <p:nvSpPr>
          <p:cNvPr id="3" name="Picture Placeholder 2"/>
          <p:cNvSpPr>
            <a:spLocks noGrp="1"/>
          </p:cNvSpPr>
          <p:nvPr>
            <p:ph type="pic" idx="1"/>
          </p:nvPr>
        </p:nvSpPr>
        <p:spPr/>
      </p:sp>
      <p:sp>
        <p:nvSpPr>
          <p:cNvPr id="2" name="TextBox 1"/>
          <p:cNvSpPr txBox="1"/>
          <p:nvPr/>
        </p:nvSpPr>
        <p:spPr>
          <a:xfrm>
            <a:off x="3485832" y="6175612"/>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941" y="-262565"/>
            <a:ext cx="7464899" cy="5602770"/>
          </a:xfrm>
          <a:prstGeom prst="rect">
            <a:avLst/>
          </a:prstGeom>
        </p:spPr>
      </p:pic>
    </p:spTree>
    <p:extLst>
      <p:ext uri="{BB962C8B-B14F-4D97-AF65-F5344CB8AC3E}">
        <p14:creationId xmlns:p14="http://schemas.microsoft.com/office/powerpoint/2010/main" val="173532942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92919" y="224467"/>
            <a:ext cx="8079581" cy="972428"/>
          </a:xfrm>
        </p:spPr>
        <p:txBody>
          <a:bodyPr>
            <a:normAutofit/>
          </a:bodyPr>
          <a:lstStyle/>
          <a:p>
            <a:r>
              <a:rPr lang="en-US" sz="4400" dirty="0" smtClean="0">
                <a:solidFill>
                  <a:schemeClr val="accent5">
                    <a:lumMod val="75000"/>
                  </a:schemeClr>
                </a:solidFill>
              </a:rPr>
              <a:t>Jessica’s Trajectory</a:t>
            </a:r>
            <a:endParaRPr lang="en-US" sz="4400" dirty="0">
              <a:solidFill>
                <a:schemeClr val="accent5">
                  <a:lumMod val="75000"/>
                </a:schemeClr>
              </a:solidFill>
            </a:endParaRPr>
          </a:p>
        </p:txBody>
      </p:sp>
      <p:pic>
        <p:nvPicPr>
          <p:cNvPr id="11" name="Content Placeholder 10"/>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419508" y="1196895"/>
            <a:ext cx="8152991" cy="5294109"/>
          </a:xfrm>
        </p:spPr>
      </p:pic>
    </p:spTree>
    <p:extLst>
      <p:ext uri="{BB962C8B-B14F-4D97-AF65-F5344CB8AC3E}">
        <p14:creationId xmlns:p14="http://schemas.microsoft.com/office/powerpoint/2010/main" val="30478228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92919" y="224467"/>
            <a:ext cx="8079581" cy="972428"/>
          </a:xfrm>
        </p:spPr>
        <p:txBody>
          <a:bodyPr>
            <a:normAutofit/>
          </a:bodyPr>
          <a:lstStyle/>
          <a:p>
            <a:r>
              <a:rPr lang="en-US" sz="4400" dirty="0" smtClean="0">
                <a:solidFill>
                  <a:schemeClr val="accent5">
                    <a:lumMod val="75000"/>
                  </a:schemeClr>
                </a:solidFill>
              </a:rPr>
              <a:t>Vision for a Good Life</a:t>
            </a:r>
            <a:endParaRPr lang="en-US" sz="4400" dirty="0">
              <a:solidFill>
                <a:schemeClr val="accent5">
                  <a:lumMod val="75000"/>
                </a:schemeClr>
              </a:solidFill>
            </a:endParaRPr>
          </a:p>
        </p:txBody>
      </p:sp>
      <p:pic>
        <p:nvPicPr>
          <p:cNvPr id="11" name="Content Placeholder 10"/>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492919" y="1204414"/>
            <a:ext cx="8096233" cy="5411972"/>
          </a:xfrm>
        </p:spPr>
      </p:pic>
    </p:spTree>
    <p:extLst>
      <p:ext uri="{BB962C8B-B14F-4D97-AF65-F5344CB8AC3E}">
        <p14:creationId xmlns:p14="http://schemas.microsoft.com/office/powerpoint/2010/main" val="339339663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92919" y="224467"/>
            <a:ext cx="8079581" cy="972428"/>
          </a:xfrm>
        </p:spPr>
        <p:txBody>
          <a:bodyPr>
            <a:normAutofit/>
          </a:bodyPr>
          <a:lstStyle/>
          <a:p>
            <a:r>
              <a:rPr lang="en-US" sz="4400" dirty="0" smtClean="0">
                <a:solidFill>
                  <a:schemeClr val="accent5">
                    <a:lumMod val="75000"/>
                  </a:schemeClr>
                </a:solidFill>
              </a:rPr>
              <a:t>What Jessica Doesn’t Want</a:t>
            </a:r>
            <a:endParaRPr lang="en-US" sz="4400" dirty="0">
              <a:solidFill>
                <a:schemeClr val="accent5">
                  <a:lumMod val="75000"/>
                </a:schemeClr>
              </a:solidFill>
            </a:endParaRPr>
          </a:p>
        </p:txBody>
      </p:sp>
      <p:pic>
        <p:nvPicPr>
          <p:cNvPr id="11" name="Content Placeholder 10"/>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927235" y="1568605"/>
            <a:ext cx="7227601" cy="4609172"/>
          </a:xfrm>
        </p:spPr>
      </p:pic>
    </p:spTree>
    <p:extLst>
      <p:ext uri="{BB962C8B-B14F-4D97-AF65-F5344CB8AC3E}">
        <p14:creationId xmlns:p14="http://schemas.microsoft.com/office/powerpoint/2010/main" val="98739497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p:cNvSpPr txBox="1">
            <a:spLocks/>
          </p:cNvSpPr>
          <p:nvPr/>
        </p:nvSpPr>
        <p:spPr>
          <a:xfrm>
            <a:off x="607254" y="194733"/>
            <a:ext cx="8079581" cy="8720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lgn="ctr"/>
            <a:r>
              <a:rPr lang="en-US" sz="4400" dirty="0" smtClean="0">
                <a:solidFill>
                  <a:srgbClr val="0070C0"/>
                </a:solidFill>
              </a:rPr>
              <a:t> </a:t>
            </a:r>
            <a:r>
              <a:rPr lang="en-US" sz="4000" dirty="0">
                <a:solidFill>
                  <a:srgbClr val="7030A0"/>
                </a:solidFill>
                <a:cs typeface="Arial" charset="0"/>
              </a:rPr>
              <a:t>Elementary School Trajectory</a:t>
            </a:r>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8699" y="1066800"/>
            <a:ext cx="7236690" cy="5598535"/>
          </a:xfrm>
          <a:prstGeom prst="rect">
            <a:avLst/>
          </a:prstGeom>
          <a:noFill/>
          <a:ln w="9525">
            <a:solidFill>
              <a:sysClr val="windowText" lastClr="000000"/>
            </a:solidFill>
            <a:miter lim="800000"/>
            <a:headEnd/>
            <a:tailEnd/>
          </a:ln>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p14="http://schemas.microsoft.com/office/powerpoint/2010/main" val="391684591"/>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918" y="5257800"/>
            <a:ext cx="8085582" cy="685801"/>
          </a:xfrm>
        </p:spPr>
        <p:txBody>
          <a:bodyPr>
            <a:normAutofit/>
          </a:bodyPr>
          <a:lstStyle/>
          <a:p>
            <a:pPr algn="ctr"/>
            <a:r>
              <a:rPr lang="en-US" sz="4000" dirty="0" smtClean="0">
                <a:solidFill>
                  <a:schemeClr val="tx1"/>
                </a:solidFill>
                <a:latin typeface="Georgia"/>
                <a:cs typeface="Georgia"/>
              </a:rPr>
              <a:t>Support Coordination</a:t>
            </a:r>
            <a:endParaRPr lang="en-US" sz="4000" dirty="0">
              <a:solidFill>
                <a:schemeClr val="tx1"/>
              </a:solidFill>
              <a:latin typeface="Georgia"/>
              <a:cs typeface="Georgia"/>
            </a:endParaRPr>
          </a:p>
        </p:txBody>
      </p:sp>
      <p:pic>
        <p:nvPicPr>
          <p:cNvPr id="7" name="Picture Placeholder 6" descr="LOQW Staff.png"/>
          <p:cNvPicPr>
            <a:picLocks noGrp="1" noChangeAspect="1"/>
          </p:cNvPicPr>
          <p:nvPr>
            <p:ph type="pic" idx="1"/>
          </p:nvPr>
        </p:nvPicPr>
        <p:blipFill>
          <a:blip r:embed="rId3" cstate="email">
            <a:extLst>
              <a:ext uri="{28A0092B-C50C-407E-A947-70E740481C1C}">
                <a14:useLocalDpi xmlns:a14="http://schemas.microsoft.com/office/drawing/2010/main"/>
              </a:ext>
            </a:extLst>
          </a:blip>
          <a:srcRect l="-14594" r="-14594"/>
          <a:stretch>
            <a:fillRect/>
          </a:stretch>
        </p:blipFill>
        <p:spPr>
          <a:xfrm>
            <a:off x="0" y="-152400"/>
            <a:ext cx="9144000" cy="5330952"/>
          </a:xfrm>
          <a:solidFill>
            <a:schemeClr val="accent1">
              <a:lumMod val="40000"/>
              <a:lumOff val="60000"/>
            </a:schemeClr>
          </a:solidFill>
        </p:spPr>
      </p:pic>
      <p:sp>
        <p:nvSpPr>
          <p:cNvPr id="6" name="Text Placeholder 5"/>
          <p:cNvSpPr>
            <a:spLocks noGrp="1"/>
          </p:cNvSpPr>
          <p:nvPr>
            <p:ph type="body" sz="half" idx="2"/>
          </p:nvPr>
        </p:nvSpPr>
        <p:spPr>
          <a:xfrm>
            <a:off x="381000" y="5909734"/>
            <a:ext cx="8458200" cy="948265"/>
          </a:xfrm>
        </p:spPr>
        <p:txBody>
          <a:bodyPr>
            <a:noAutofit/>
          </a:bodyPr>
          <a:lstStyle/>
          <a:p>
            <a:pPr algn="ctr"/>
            <a:r>
              <a:rPr lang="en-US" sz="2800" dirty="0" smtClean="0">
                <a:solidFill>
                  <a:srgbClr val="FFFFFF"/>
                </a:solidFill>
                <a:latin typeface="Georgia"/>
                <a:cs typeface="Georgia"/>
              </a:rPr>
              <a:t>Tools for Exploring and Planning                            with People with Disabilities and their Families</a:t>
            </a:r>
            <a:endParaRPr lang="en-US" sz="2800" dirty="0">
              <a:solidFill>
                <a:srgbClr val="FFFFFF"/>
              </a:solidFill>
              <a:latin typeface="Georgia"/>
              <a:cs typeface="Georgia"/>
            </a:endParaRPr>
          </a:p>
        </p:txBody>
      </p:sp>
    </p:spTree>
    <p:extLst>
      <p:ext uri="{BB962C8B-B14F-4D97-AF65-F5344CB8AC3E}">
        <p14:creationId xmlns:p14="http://schemas.microsoft.com/office/powerpoint/2010/main" val="283680657"/>
      </p:ext>
    </p:extLst>
  </p:cSld>
  <p:clrMapOvr>
    <a:masterClrMapping/>
  </p:clrMapOvr>
  <p:timing>
    <p:tnLst>
      <p:par>
        <p:cTn id="1" dur="indefinite" restart="never" nodeType="tmRoot"/>
      </p:par>
    </p:tnLst>
  </p:timing>
</p:sld>
</file>

<file path=ppt/theme/theme1.xml><?xml version="1.0" encoding="utf-8"?>
<a:theme xmlns:a="http://schemas.openxmlformats.org/drawingml/2006/main" name="cop-template purple with circles">
  <a:themeElements>
    <a:clrScheme name="Custom 9">
      <a:dk1>
        <a:sysClr val="windowText" lastClr="000000"/>
      </a:dk1>
      <a:lt1>
        <a:sysClr val="window" lastClr="FFFFFF"/>
      </a:lt1>
      <a:dk2>
        <a:srgbClr val="212121"/>
      </a:dk2>
      <a:lt2>
        <a:srgbClr val="D8D8D8"/>
      </a:lt2>
      <a:accent1>
        <a:srgbClr val="7030A0"/>
      </a:accent1>
      <a:accent2>
        <a:srgbClr val="34BA9A"/>
      </a:accent2>
      <a:accent3>
        <a:srgbClr val="002060"/>
      </a:accent3>
      <a:accent4>
        <a:srgbClr val="C922E1"/>
      </a:accent4>
      <a:accent5>
        <a:srgbClr val="00B0F0"/>
      </a:accent5>
      <a:accent6>
        <a:srgbClr val="A5A5A5"/>
      </a:accent6>
      <a:hlink>
        <a:srgbClr val="8F8F8F"/>
      </a:hlink>
      <a:folHlink>
        <a:srgbClr val="A5A5A5"/>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ppt/theme/theme10.xml><?xml version="1.0" encoding="utf-8"?>
<a:theme xmlns:a="http://schemas.openxmlformats.org/drawingml/2006/main" name="12_cop-template purple with circles">
  <a:themeElements>
    <a:clrScheme name="Custom 9">
      <a:dk1>
        <a:sysClr val="windowText" lastClr="000000"/>
      </a:dk1>
      <a:lt1>
        <a:sysClr val="window" lastClr="FFFFFF"/>
      </a:lt1>
      <a:dk2>
        <a:srgbClr val="212121"/>
      </a:dk2>
      <a:lt2>
        <a:srgbClr val="D8D8D8"/>
      </a:lt2>
      <a:accent1>
        <a:srgbClr val="7030A0"/>
      </a:accent1>
      <a:accent2>
        <a:srgbClr val="34BA9A"/>
      </a:accent2>
      <a:accent3>
        <a:srgbClr val="002060"/>
      </a:accent3>
      <a:accent4>
        <a:srgbClr val="C922E1"/>
      </a:accent4>
      <a:accent5>
        <a:srgbClr val="00B0F0"/>
      </a:accent5>
      <a:accent6>
        <a:srgbClr val="A5A5A5"/>
      </a:accent6>
      <a:hlink>
        <a:srgbClr val="8F8F8F"/>
      </a:hlink>
      <a:folHlink>
        <a:srgbClr val="A5A5A5"/>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ppt/theme/theme11.xml><?xml version="1.0" encoding="utf-8"?>
<a:theme xmlns:a="http://schemas.openxmlformats.org/drawingml/2006/main" name="LifeCourse Family Series ">
  <a:themeElements>
    <a:clrScheme name="Custom 9">
      <a:dk1>
        <a:sysClr val="windowText" lastClr="000000"/>
      </a:dk1>
      <a:lt1>
        <a:sysClr val="window" lastClr="FFFFFF"/>
      </a:lt1>
      <a:dk2>
        <a:srgbClr val="212121"/>
      </a:dk2>
      <a:lt2>
        <a:srgbClr val="D8D8D8"/>
      </a:lt2>
      <a:accent1>
        <a:srgbClr val="7030A0"/>
      </a:accent1>
      <a:accent2>
        <a:srgbClr val="34BA9A"/>
      </a:accent2>
      <a:accent3>
        <a:srgbClr val="002060"/>
      </a:accent3>
      <a:accent4>
        <a:srgbClr val="C922E1"/>
      </a:accent4>
      <a:accent5>
        <a:srgbClr val="00B0F0"/>
      </a:accent5>
      <a:accent6>
        <a:srgbClr val="A5A5A5"/>
      </a:accent6>
      <a:hlink>
        <a:srgbClr val="8F8F8F"/>
      </a:hlink>
      <a:folHlink>
        <a:srgbClr val="A5A5A5"/>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12.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7820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2_LifeCourse Family Series ">
  <a:themeElements>
    <a:clrScheme name="Custom 9">
      <a:dk1>
        <a:sysClr val="windowText" lastClr="000000"/>
      </a:dk1>
      <a:lt1>
        <a:sysClr val="window" lastClr="FFFFFF"/>
      </a:lt1>
      <a:dk2>
        <a:srgbClr val="212121"/>
      </a:dk2>
      <a:lt2>
        <a:srgbClr val="D8D8D8"/>
      </a:lt2>
      <a:accent1>
        <a:srgbClr val="7030A0"/>
      </a:accent1>
      <a:accent2>
        <a:srgbClr val="34BA9A"/>
      </a:accent2>
      <a:accent3>
        <a:srgbClr val="002060"/>
      </a:accent3>
      <a:accent4>
        <a:srgbClr val="C922E1"/>
      </a:accent4>
      <a:accent5>
        <a:srgbClr val="00B0F0"/>
      </a:accent5>
      <a:accent6>
        <a:srgbClr val="A5A5A5"/>
      </a:accent6>
      <a:hlink>
        <a:srgbClr val="8F8F8F"/>
      </a:hlink>
      <a:folHlink>
        <a:srgbClr val="A5A5A5"/>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op-template purple with circles">
  <a:themeElements>
    <a:clrScheme name="Custom 9">
      <a:dk1>
        <a:sysClr val="windowText" lastClr="000000"/>
      </a:dk1>
      <a:lt1>
        <a:sysClr val="window" lastClr="FFFFFF"/>
      </a:lt1>
      <a:dk2>
        <a:srgbClr val="212121"/>
      </a:dk2>
      <a:lt2>
        <a:srgbClr val="D8D8D8"/>
      </a:lt2>
      <a:accent1>
        <a:srgbClr val="7030A0"/>
      </a:accent1>
      <a:accent2>
        <a:srgbClr val="34BA9A"/>
      </a:accent2>
      <a:accent3>
        <a:srgbClr val="002060"/>
      </a:accent3>
      <a:accent4>
        <a:srgbClr val="C922E1"/>
      </a:accent4>
      <a:accent5>
        <a:srgbClr val="00B0F0"/>
      </a:accent5>
      <a:accent6>
        <a:srgbClr val="A5A5A5"/>
      </a:accent6>
      <a:hlink>
        <a:srgbClr val="8F8F8F"/>
      </a:hlink>
      <a:folHlink>
        <a:srgbClr val="A5A5A5"/>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ppt/theme/theme3.xml><?xml version="1.0" encoding="utf-8"?>
<a:theme xmlns:a="http://schemas.openxmlformats.org/drawingml/2006/main" name="3_cop-template purple with circles">
  <a:themeElements>
    <a:clrScheme name="Custom 9">
      <a:dk1>
        <a:sysClr val="windowText" lastClr="000000"/>
      </a:dk1>
      <a:lt1>
        <a:sysClr val="window" lastClr="FFFFFF"/>
      </a:lt1>
      <a:dk2>
        <a:srgbClr val="212121"/>
      </a:dk2>
      <a:lt2>
        <a:srgbClr val="D8D8D8"/>
      </a:lt2>
      <a:accent1>
        <a:srgbClr val="7030A0"/>
      </a:accent1>
      <a:accent2>
        <a:srgbClr val="34BA9A"/>
      </a:accent2>
      <a:accent3>
        <a:srgbClr val="002060"/>
      </a:accent3>
      <a:accent4>
        <a:srgbClr val="C922E1"/>
      </a:accent4>
      <a:accent5>
        <a:srgbClr val="00B0F0"/>
      </a:accent5>
      <a:accent6>
        <a:srgbClr val="A5A5A5"/>
      </a:accent6>
      <a:hlink>
        <a:srgbClr val="8F8F8F"/>
      </a:hlink>
      <a:folHlink>
        <a:srgbClr val="A5A5A5"/>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ppt/theme/theme4.xml><?xml version="1.0" encoding="utf-8"?>
<a:theme xmlns:a="http://schemas.openxmlformats.org/drawingml/2006/main" name="4_cop-template purple with circles">
  <a:themeElements>
    <a:clrScheme name="Custom 9">
      <a:dk1>
        <a:sysClr val="windowText" lastClr="000000"/>
      </a:dk1>
      <a:lt1>
        <a:sysClr val="window" lastClr="FFFFFF"/>
      </a:lt1>
      <a:dk2>
        <a:srgbClr val="212121"/>
      </a:dk2>
      <a:lt2>
        <a:srgbClr val="D8D8D8"/>
      </a:lt2>
      <a:accent1>
        <a:srgbClr val="7030A0"/>
      </a:accent1>
      <a:accent2>
        <a:srgbClr val="34BA9A"/>
      </a:accent2>
      <a:accent3>
        <a:srgbClr val="002060"/>
      </a:accent3>
      <a:accent4>
        <a:srgbClr val="C922E1"/>
      </a:accent4>
      <a:accent5>
        <a:srgbClr val="00B0F0"/>
      </a:accent5>
      <a:accent6>
        <a:srgbClr val="A5A5A5"/>
      </a:accent6>
      <a:hlink>
        <a:srgbClr val="8F8F8F"/>
      </a:hlink>
      <a:folHlink>
        <a:srgbClr val="A5A5A5"/>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ppt/theme/theme5.xml><?xml version="1.0" encoding="utf-8"?>
<a:theme xmlns:a="http://schemas.openxmlformats.org/drawingml/2006/main" name="6_cop-template purple with circles">
  <a:themeElements>
    <a:clrScheme name="Custom 9">
      <a:dk1>
        <a:sysClr val="windowText" lastClr="000000"/>
      </a:dk1>
      <a:lt1>
        <a:sysClr val="window" lastClr="FFFFFF"/>
      </a:lt1>
      <a:dk2>
        <a:srgbClr val="212121"/>
      </a:dk2>
      <a:lt2>
        <a:srgbClr val="D8D8D8"/>
      </a:lt2>
      <a:accent1>
        <a:srgbClr val="7030A0"/>
      </a:accent1>
      <a:accent2>
        <a:srgbClr val="34BA9A"/>
      </a:accent2>
      <a:accent3>
        <a:srgbClr val="002060"/>
      </a:accent3>
      <a:accent4>
        <a:srgbClr val="C922E1"/>
      </a:accent4>
      <a:accent5>
        <a:srgbClr val="00B0F0"/>
      </a:accent5>
      <a:accent6>
        <a:srgbClr val="A5A5A5"/>
      </a:accent6>
      <a:hlink>
        <a:srgbClr val="8F8F8F"/>
      </a:hlink>
      <a:folHlink>
        <a:srgbClr val="A5A5A5"/>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ppt/theme/theme6.xml><?xml version="1.0" encoding="utf-8"?>
<a:theme xmlns:a="http://schemas.openxmlformats.org/drawingml/2006/main" name="7_cop-template purple with circles">
  <a:themeElements>
    <a:clrScheme name="Custom 9">
      <a:dk1>
        <a:sysClr val="windowText" lastClr="000000"/>
      </a:dk1>
      <a:lt1>
        <a:sysClr val="window" lastClr="FFFFFF"/>
      </a:lt1>
      <a:dk2>
        <a:srgbClr val="212121"/>
      </a:dk2>
      <a:lt2>
        <a:srgbClr val="D8D8D8"/>
      </a:lt2>
      <a:accent1>
        <a:srgbClr val="7030A0"/>
      </a:accent1>
      <a:accent2>
        <a:srgbClr val="34BA9A"/>
      </a:accent2>
      <a:accent3>
        <a:srgbClr val="002060"/>
      </a:accent3>
      <a:accent4>
        <a:srgbClr val="C922E1"/>
      </a:accent4>
      <a:accent5>
        <a:srgbClr val="00B0F0"/>
      </a:accent5>
      <a:accent6>
        <a:srgbClr val="A5A5A5"/>
      </a:accent6>
      <a:hlink>
        <a:srgbClr val="8F8F8F"/>
      </a:hlink>
      <a:folHlink>
        <a:srgbClr val="A5A5A5"/>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ppt/theme/theme7.xml><?xml version="1.0" encoding="utf-8"?>
<a:theme xmlns:a="http://schemas.openxmlformats.org/drawingml/2006/main" name="8_cop-template purple with circles">
  <a:themeElements>
    <a:clrScheme name="Custom 9">
      <a:dk1>
        <a:sysClr val="windowText" lastClr="000000"/>
      </a:dk1>
      <a:lt1>
        <a:sysClr val="window" lastClr="FFFFFF"/>
      </a:lt1>
      <a:dk2>
        <a:srgbClr val="212121"/>
      </a:dk2>
      <a:lt2>
        <a:srgbClr val="D8D8D8"/>
      </a:lt2>
      <a:accent1>
        <a:srgbClr val="7030A0"/>
      </a:accent1>
      <a:accent2>
        <a:srgbClr val="34BA9A"/>
      </a:accent2>
      <a:accent3>
        <a:srgbClr val="002060"/>
      </a:accent3>
      <a:accent4>
        <a:srgbClr val="C922E1"/>
      </a:accent4>
      <a:accent5>
        <a:srgbClr val="00B0F0"/>
      </a:accent5>
      <a:accent6>
        <a:srgbClr val="A5A5A5"/>
      </a:accent6>
      <a:hlink>
        <a:srgbClr val="8F8F8F"/>
      </a:hlink>
      <a:folHlink>
        <a:srgbClr val="A5A5A5"/>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ppt/theme/theme8.xml><?xml version="1.0" encoding="utf-8"?>
<a:theme xmlns:a="http://schemas.openxmlformats.org/drawingml/2006/main" name="11_cop-template purple with circles">
  <a:themeElements>
    <a:clrScheme name="Custom 9">
      <a:dk1>
        <a:sysClr val="windowText" lastClr="000000"/>
      </a:dk1>
      <a:lt1>
        <a:sysClr val="window" lastClr="FFFFFF"/>
      </a:lt1>
      <a:dk2>
        <a:srgbClr val="212121"/>
      </a:dk2>
      <a:lt2>
        <a:srgbClr val="D8D8D8"/>
      </a:lt2>
      <a:accent1>
        <a:srgbClr val="7030A0"/>
      </a:accent1>
      <a:accent2>
        <a:srgbClr val="34BA9A"/>
      </a:accent2>
      <a:accent3>
        <a:srgbClr val="002060"/>
      </a:accent3>
      <a:accent4>
        <a:srgbClr val="C922E1"/>
      </a:accent4>
      <a:accent5>
        <a:srgbClr val="00B0F0"/>
      </a:accent5>
      <a:accent6>
        <a:srgbClr val="A5A5A5"/>
      </a:accent6>
      <a:hlink>
        <a:srgbClr val="8F8F8F"/>
      </a:hlink>
      <a:folHlink>
        <a:srgbClr val="A5A5A5"/>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ppt/theme/theme9.xml><?xml version="1.0" encoding="utf-8"?>
<a:theme xmlns:a="http://schemas.openxmlformats.org/drawingml/2006/main" name="14_cop-template purple with circles">
  <a:themeElements>
    <a:clrScheme name="Custom 9">
      <a:dk1>
        <a:sysClr val="windowText" lastClr="000000"/>
      </a:dk1>
      <a:lt1>
        <a:sysClr val="window" lastClr="FFFFFF"/>
      </a:lt1>
      <a:dk2>
        <a:srgbClr val="212121"/>
      </a:dk2>
      <a:lt2>
        <a:srgbClr val="D8D8D8"/>
      </a:lt2>
      <a:accent1>
        <a:srgbClr val="7030A0"/>
      </a:accent1>
      <a:accent2>
        <a:srgbClr val="34BA9A"/>
      </a:accent2>
      <a:accent3>
        <a:srgbClr val="002060"/>
      </a:accent3>
      <a:accent4>
        <a:srgbClr val="C922E1"/>
      </a:accent4>
      <a:accent5>
        <a:srgbClr val="00B0F0"/>
      </a:accent5>
      <a:accent6>
        <a:srgbClr val="A5A5A5"/>
      </a:accent6>
      <a:hlink>
        <a:srgbClr val="8F8F8F"/>
      </a:hlink>
      <a:folHlink>
        <a:srgbClr val="A5A5A5"/>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docProps/app.xml><?xml version="1.0" encoding="utf-8"?>
<Properties xmlns="http://schemas.openxmlformats.org/officeDocument/2006/extended-properties" xmlns:vt="http://schemas.openxmlformats.org/officeDocument/2006/docPropsVTypes">
  <Template/>
  <TotalTime>31750</TotalTime>
  <Words>6884</Words>
  <Application>Microsoft Office PowerPoint</Application>
  <PresentationFormat>On-screen Show (4:3)</PresentationFormat>
  <Paragraphs>1043</Paragraphs>
  <Slides>141</Slides>
  <Notes>139</Notes>
  <HiddenSlides>0</HiddenSlides>
  <MMClips>0</MMClips>
  <ScaleCrop>false</ScaleCrop>
  <HeadingPairs>
    <vt:vector size="8" baseType="variant">
      <vt:variant>
        <vt:lpstr>Fonts Used</vt:lpstr>
      </vt:variant>
      <vt:variant>
        <vt:i4>20</vt:i4>
      </vt:variant>
      <vt:variant>
        <vt:lpstr>Theme</vt:lpstr>
      </vt:variant>
      <vt:variant>
        <vt:i4>13</vt:i4>
      </vt:variant>
      <vt:variant>
        <vt:lpstr>Embedded OLE Servers</vt:lpstr>
      </vt:variant>
      <vt:variant>
        <vt:i4>1</vt:i4>
      </vt:variant>
      <vt:variant>
        <vt:lpstr>Slide Titles</vt:lpstr>
      </vt:variant>
      <vt:variant>
        <vt:i4>141</vt:i4>
      </vt:variant>
    </vt:vector>
  </HeadingPairs>
  <TitlesOfParts>
    <vt:vector size="175" baseType="lpstr">
      <vt:lpstr>DotumChe</vt:lpstr>
      <vt:lpstr>ＭＳ 明朝</vt:lpstr>
      <vt:lpstr>MS PGothic</vt:lpstr>
      <vt:lpstr>MS PGothic</vt:lpstr>
      <vt:lpstr>Arial</vt:lpstr>
      <vt:lpstr>Arial Rounded MT Bold</vt:lpstr>
      <vt:lpstr>Calibri</vt:lpstr>
      <vt:lpstr>Calibri (Body)</vt:lpstr>
      <vt:lpstr>Cambria</vt:lpstr>
      <vt:lpstr>Chalkboard</vt:lpstr>
      <vt:lpstr>Courier New</vt:lpstr>
      <vt:lpstr>Garamond</vt:lpstr>
      <vt:lpstr>Georgia</vt:lpstr>
      <vt:lpstr>MoolBoran</vt:lpstr>
      <vt:lpstr>Palatino</vt:lpstr>
      <vt:lpstr>Times New Roman</vt:lpstr>
      <vt:lpstr>Trebuchet MS</vt:lpstr>
      <vt:lpstr>Tw Cen MT</vt:lpstr>
      <vt:lpstr>Verdana</vt:lpstr>
      <vt:lpstr>Wingdings</vt:lpstr>
      <vt:lpstr>cop-template purple with circles</vt:lpstr>
      <vt:lpstr>2_cop-template purple with circles</vt:lpstr>
      <vt:lpstr>3_cop-template purple with circles</vt:lpstr>
      <vt:lpstr>4_cop-template purple with circles</vt:lpstr>
      <vt:lpstr>6_cop-template purple with circles</vt:lpstr>
      <vt:lpstr>7_cop-template purple with circles</vt:lpstr>
      <vt:lpstr>8_cop-template purple with circles</vt:lpstr>
      <vt:lpstr>11_cop-template purple with circles</vt:lpstr>
      <vt:lpstr>14_cop-template purple with circles</vt:lpstr>
      <vt:lpstr>12_cop-template purple with circles</vt:lpstr>
      <vt:lpstr>LifeCourse Family Series </vt:lpstr>
      <vt:lpstr>Office Theme</vt:lpstr>
      <vt:lpstr>2_LifeCourse Family Series </vt:lpstr>
      <vt:lpstr>Worksheet</vt:lpstr>
      <vt:lpstr>Charting the LifeCourse Across the Lifespan</vt:lpstr>
      <vt:lpstr>Before we start - Please answer the first question on evaluation!</vt:lpstr>
      <vt:lpstr>About Sheli</vt:lpstr>
      <vt:lpstr>About Barb</vt:lpstr>
      <vt:lpstr>National Community of Practice on Supporting Families</vt:lpstr>
      <vt:lpstr>Funded in 2012 by </vt:lpstr>
      <vt:lpstr>Introductions </vt:lpstr>
      <vt:lpstr>Outcomes for Today</vt:lpstr>
      <vt:lpstr>Setting the Stage</vt:lpstr>
      <vt:lpstr>Current Reality of Service and Supports</vt:lpstr>
      <vt:lpstr>Center for Medicaid Services- HCBS Final Rule</vt:lpstr>
      <vt:lpstr>Guiding Principles For the   Supporting families            LifeCourse Framework</vt:lpstr>
      <vt:lpstr>Services and Supports  are Evolving</vt:lpstr>
      <vt:lpstr>Type of Change that is Needed</vt:lpstr>
      <vt:lpstr>Policy, Systems &amp; Community Change:   Person-/Family- Centered and Driven</vt:lpstr>
      <vt:lpstr>Partnering with People with Disabilities and their Families so they can  Engage, Lead, and Drive  Policy and Systems Change</vt:lpstr>
      <vt:lpstr>PowerPoint Presentation</vt:lpstr>
      <vt:lpstr>PowerPoint Presentation</vt:lpstr>
      <vt:lpstr>PowerPoint Presentation</vt:lpstr>
      <vt:lpstr>PowerPoint Presentation</vt:lpstr>
      <vt:lpstr>“Good Life for All ”</vt:lpstr>
      <vt:lpstr>ALL People</vt:lpstr>
      <vt:lpstr>PowerPoint Presentation</vt:lpstr>
      <vt:lpstr>Missourians with Disabilities </vt:lpstr>
      <vt:lpstr>Connecticut Data</vt:lpstr>
      <vt:lpstr>Person Within Context  of Family &amp; Community </vt:lpstr>
      <vt:lpstr>              All individuals exist within             the context of family</vt:lpstr>
      <vt:lpstr>Lifelong Impact of  Family on Individual</vt:lpstr>
      <vt:lpstr>           Relationships and Roles of                     Family in a Person’s Life</vt:lpstr>
      <vt:lpstr>Families Support  Members with I/DD</vt:lpstr>
      <vt:lpstr>Life Trajectory, Experiences  and Life Stages</vt:lpstr>
      <vt:lpstr>Introducing Ben  </vt:lpstr>
      <vt:lpstr> </vt:lpstr>
      <vt:lpstr>PowerPoint Presentation</vt:lpstr>
      <vt:lpstr>PowerPoint Presentation</vt:lpstr>
      <vt:lpstr>Family Life Cycle</vt:lpstr>
      <vt:lpstr>Life Stages:  Think Across Generations</vt:lpstr>
      <vt:lpstr>Life Experiences and  Life Transitions</vt:lpstr>
      <vt:lpstr>PowerPoint Presentation</vt:lpstr>
      <vt:lpstr>PowerPoint Presentation</vt:lpstr>
      <vt:lpstr>Experiences and Opportunities</vt:lpstr>
      <vt:lpstr>Impact of Life Experiences</vt:lpstr>
      <vt:lpstr>Ben’s Life Trajectory</vt:lpstr>
      <vt:lpstr>PowerPoint Presentation</vt:lpstr>
      <vt:lpstr>Life Domains, Life Outcomes  and Life Possibilities </vt:lpstr>
      <vt:lpstr>PowerPoint Presentation</vt:lpstr>
      <vt:lpstr>  </vt:lpstr>
      <vt:lpstr>Ben’s  Tool for Developing a Vision</vt:lpstr>
      <vt:lpstr>Looking at Life Possibilities </vt:lpstr>
      <vt:lpstr>  Where I Live</vt:lpstr>
      <vt:lpstr>   How I am Supported</vt:lpstr>
      <vt:lpstr>    What I do During the Day</vt:lpstr>
      <vt:lpstr>Individualized Supports  to Achieve a Good Life</vt:lpstr>
      <vt:lpstr>Three Types of Supports</vt:lpstr>
      <vt:lpstr>Integrated Star for Problem Solving &amp; Exploring Options </vt:lpstr>
      <vt:lpstr>Integrating Services and Supports </vt:lpstr>
      <vt:lpstr>LifeCourse Integrated          Supports STAR</vt:lpstr>
      <vt:lpstr>PowerPoint Presentation</vt:lpstr>
      <vt:lpstr>PowerPoint Presentation</vt:lpstr>
      <vt:lpstr> Daily Routine</vt:lpstr>
      <vt:lpstr>  Problem Solving: Life Domain</vt:lpstr>
      <vt:lpstr>LifeCourse Integrated STAR:  Exploration &amp; Discovery</vt:lpstr>
      <vt:lpstr>Integrated Options  Support Stars</vt:lpstr>
      <vt:lpstr>Eric’s Focus on Social and Spiritual </vt:lpstr>
      <vt:lpstr>Domain Specific</vt:lpstr>
      <vt:lpstr>   Safety and Security:  focus on   Supported Decision Making  </vt:lpstr>
      <vt:lpstr>Ben’s Safety &amp; Security Star</vt:lpstr>
      <vt:lpstr>HEALTHY LIVING </vt:lpstr>
      <vt:lpstr>PowerPoint Presentation</vt:lpstr>
      <vt:lpstr>PowerPoint Presentation</vt:lpstr>
      <vt:lpstr>PowerPoint Presentation</vt:lpstr>
      <vt:lpstr>LifeCourse Star to Calendar</vt:lpstr>
      <vt:lpstr>Mapping Current Supports</vt:lpstr>
      <vt:lpstr>PowerPoint Presentation</vt:lpstr>
      <vt:lpstr>Ben’s Life Activities</vt:lpstr>
      <vt:lpstr>     Calendar to Star/Planning</vt:lpstr>
      <vt:lpstr>  </vt:lpstr>
      <vt:lpstr>Questions  or Reflections </vt:lpstr>
      <vt:lpstr>PowerPoint Presentation</vt:lpstr>
      <vt:lpstr>Life Course Case Studies</vt:lpstr>
      <vt:lpstr>Small Table Scenario Activity</vt:lpstr>
      <vt:lpstr>Elizabeth      age 5   </vt:lpstr>
      <vt:lpstr>Elizabeth’s Life Trajectory</vt:lpstr>
      <vt:lpstr>Elizabeth’s Integrated Star: Mapping Supports</vt:lpstr>
      <vt:lpstr>Scenario #1:  Peter</vt:lpstr>
      <vt:lpstr>Scenario #2:  Blake</vt:lpstr>
      <vt:lpstr>Scenario #3:  Sara</vt:lpstr>
      <vt:lpstr>Questions  or Reflections </vt:lpstr>
      <vt:lpstr>Using LifeCourse  for Specific Issue</vt:lpstr>
      <vt:lpstr>Peyton’s Plan  for Inclusion in  School </vt:lpstr>
      <vt:lpstr>Peyton’s Good Life Trajectory</vt:lpstr>
      <vt:lpstr>Peyton’s Integrated Supports</vt:lpstr>
      <vt:lpstr>Self-Advocates and Families  Using LifeCourse</vt:lpstr>
      <vt:lpstr>Jessica’s Transition Plan</vt:lpstr>
      <vt:lpstr>Jessica’s Trajectory</vt:lpstr>
      <vt:lpstr>Vision for a Good Life</vt:lpstr>
      <vt:lpstr>What Jessica Doesn’t Want</vt:lpstr>
      <vt:lpstr>PowerPoint Presentation</vt:lpstr>
      <vt:lpstr>Support Coordination</vt:lpstr>
      <vt:lpstr>LifeCourse School Portfolio</vt:lpstr>
      <vt:lpstr>PowerPoint Presentation</vt:lpstr>
      <vt:lpstr>Adult Employment Trajectory</vt:lpstr>
      <vt:lpstr>Cognitive Accessible Trajectory: Individual</vt:lpstr>
      <vt:lpstr>Cognitive Accessible Trajectory: Family</vt:lpstr>
      <vt:lpstr> Bentley – age 5</vt:lpstr>
      <vt:lpstr>Support Coordinator  Planning with person</vt:lpstr>
      <vt:lpstr>Support Coordinator  Planning with Staff</vt:lpstr>
      <vt:lpstr>Tony –  7 years old</vt:lpstr>
      <vt:lpstr>John’s Vision for Good Life: Developed at Annual Person Centered Planning Meeting with Support Coordinator </vt:lpstr>
      <vt:lpstr>Organizations &amp; Systems   </vt:lpstr>
      <vt:lpstr>The Arc StL  Problem Solving for Info and Referral</vt:lpstr>
      <vt:lpstr>                 </vt:lpstr>
      <vt:lpstr>Organization:  Hiring New Support Coordinators</vt:lpstr>
      <vt:lpstr>  </vt:lpstr>
      <vt:lpstr>Organizational Strategic Thinking: Evolving Day Habilitation Services</vt:lpstr>
      <vt:lpstr>Organizational Strategic Thinking: LOQW and PCS </vt:lpstr>
      <vt:lpstr>Organizational Change:</vt:lpstr>
      <vt:lpstr>Mo DD State Agency LifeCourse Focus</vt:lpstr>
      <vt:lpstr>LifeCourse  Educational Materials </vt:lpstr>
      <vt:lpstr>Integrated Options  Support Stars</vt:lpstr>
      <vt:lpstr>Focus on…. Life stages</vt:lpstr>
      <vt:lpstr>Life Domain &amp; subtopic guides</vt:lpstr>
      <vt:lpstr>Coming soon</vt:lpstr>
      <vt:lpstr>Ways to Get Involved: -Webinars -CoP Listserv -Website Links  supportstofamilies.org lifecoursetools.org mofamilytofamily.org</vt:lpstr>
      <vt:lpstr>PowerPoint Presentation</vt:lpstr>
      <vt:lpstr>Questions, Reflections and Discussion</vt:lpstr>
      <vt:lpstr>Contact Information</vt:lpstr>
      <vt:lpstr>THANK YOU!!!  Please complete your evaluations</vt:lpstr>
      <vt:lpstr>PowerPoint Presentation</vt:lpstr>
      <vt:lpstr>PowerPoint Presentation</vt:lpstr>
      <vt:lpstr>National Community of Practice on Supporting Families</vt:lpstr>
      <vt:lpstr>LifeCourse Integrated STAR:  Exploration &amp; Discovery (Mapping)</vt:lpstr>
      <vt:lpstr>PowerPoint Presentation</vt:lpstr>
      <vt:lpstr>PowerPoint Presentation</vt:lpstr>
      <vt:lpstr>LifeCourse Integrated STAR:  Support &amp; Service Planning</vt:lpstr>
      <vt:lpstr>LifeCourse Integrated STAR:   Life Activities</vt:lpstr>
      <vt:lpstr>Domain Specific</vt:lpstr>
      <vt:lpstr>Domain Specific  Safety and Security:   Focusing on Supports Beyond  Legal Guardianship </vt:lpstr>
      <vt:lpstr>About Jane</vt:lpstr>
      <vt:lpstr>About Sheli</vt:lpstr>
      <vt:lpstr>PowerPoint Presentation</vt:lpstr>
    </vt:vector>
  </TitlesOfParts>
  <Company>UMKC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Hiles, Rachel K.</dc:creator>
  <cp:lastModifiedBy>Hiles, Rachel K.</cp:lastModifiedBy>
  <cp:revision>516</cp:revision>
  <cp:lastPrinted>2016-05-04T21:14:53Z</cp:lastPrinted>
  <dcterms:created xsi:type="dcterms:W3CDTF">2016-03-22T13:58:44Z</dcterms:created>
  <dcterms:modified xsi:type="dcterms:W3CDTF">2016-05-23T17:20:12Z</dcterms:modified>
</cp:coreProperties>
</file>