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69"/>
  </p:notesMasterIdLst>
  <p:sldIdLst>
    <p:sldId id="658" r:id="rId2"/>
    <p:sldId id="861" r:id="rId3"/>
    <p:sldId id="862" r:id="rId4"/>
    <p:sldId id="873" r:id="rId5"/>
    <p:sldId id="905" r:id="rId6"/>
    <p:sldId id="906" r:id="rId7"/>
    <p:sldId id="874" r:id="rId8"/>
    <p:sldId id="853" r:id="rId9"/>
    <p:sldId id="885" r:id="rId10"/>
    <p:sldId id="891" r:id="rId11"/>
    <p:sldId id="886" r:id="rId12"/>
    <p:sldId id="887" r:id="rId13"/>
    <p:sldId id="888" r:id="rId14"/>
    <p:sldId id="918" r:id="rId15"/>
    <p:sldId id="895" r:id="rId16"/>
    <p:sldId id="880" r:id="rId17"/>
    <p:sldId id="907" r:id="rId18"/>
    <p:sldId id="883" r:id="rId19"/>
    <p:sldId id="896" r:id="rId20"/>
    <p:sldId id="897" r:id="rId21"/>
    <p:sldId id="898" r:id="rId22"/>
    <p:sldId id="882" r:id="rId23"/>
    <p:sldId id="582" r:id="rId24"/>
    <p:sldId id="760" r:id="rId25"/>
    <p:sldId id="889" r:id="rId26"/>
    <p:sldId id="899" r:id="rId27"/>
    <p:sldId id="701" r:id="rId28"/>
    <p:sldId id="439" r:id="rId29"/>
    <p:sldId id="703" r:id="rId30"/>
    <p:sldId id="440" r:id="rId31"/>
    <p:sldId id="803" r:id="rId32"/>
    <p:sldId id="900" r:id="rId33"/>
    <p:sldId id="901" r:id="rId34"/>
    <p:sldId id="920" r:id="rId35"/>
    <p:sldId id="921" r:id="rId36"/>
    <p:sldId id="824" r:id="rId37"/>
    <p:sldId id="849" r:id="rId38"/>
    <p:sldId id="909" r:id="rId39"/>
    <p:sldId id="822" r:id="rId40"/>
    <p:sldId id="823" r:id="rId41"/>
    <p:sldId id="910" r:id="rId42"/>
    <p:sldId id="911" r:id="rId43"/>
    <p:sldId id="916" r:id="rId44"/>
    <p:sldId id="913" r:id="rId45"/>
    <p:sldId id="914" r:id="rId46"/>
    <p:sldId id="915" r:id="rId47"/>
    <p:sldId id="858" r:id="rId48"/>
    <p:sldId id="792" r:id="rId49"/>
    <p:sldId id="793" r:id="rId50"/>
    <p:sldId id="917" r:id="rId51"/>
    <p:sldId id="799" r:id="rId52"/>
    <p:sldId id="618" r:id="rId53"/>
    <p:sldId id="800" r:id="rId54"/>
    <p:sldId id="673" r:id="rId55"/>
    <p:sldId id="674" r:id="rId56"/>
    <p:sldId id="675" r:id="rId57"/>
    <p:sldId id="725" r:id="rId58"/>
    <p:sldId id="726" r:id="rId59"/>
    <p:sldId id="727" r:id="rId60"/>
    <p:sldId id="728" r:id="rId61"/>
    <p:sldId id="802" r:id="rId62"/>
    <p:sldId id="848" r:id="rId63"/>
    <p:sldId id="922" r:id="rId64"/>
    <p:sldId id="761" r:id="rId65"/>
    <p:sldId id="743" r:id="rId66"/>
    <p:sldId id="741" r:id="rId67"/>
    <p:sldId id="74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24" autoAdjust="0"/>
    <p:restoredTop sz="94660"/>
  </p:normalViewPr>
  <p:slideViewPr>
    <p:cSldViewPr>
      <p:cViewPr varScale="1">
        <p:scale>
          <a:sx n="123" d="100"/>
          <a:sy n="123" d="100"/>
        </p:scale>
        <p:origin x="828"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7D9A7-9C77-4D64-A8D7-AA419B369CB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87F5F1E-415C-4327-B4A7-BAFA23459113}">
      <dgm:prSet phldrT="[Text]"/>
      <dgm:spPr/>
      <dgm:t>
        <a:bodyPr/>
        <a:lstStyle/>
        <a:p>
          <a:r>
            <a:rPr lang="en-US" dirty="0" smtClean="0"/>
            <a:t>Community</a:t>
          </a:r>
          <a:endParaRPr lang="en-US" dirty="0"/>
        </a:p>
      </dgm:t>
    </dgm:pt>
    <dgm:pt modelId="{42D12D24-10E7-458A-93E4-898E7402DC8E}" type="parTrans" cxnId="{0EFD8790-C1AE-4C3A-9259-56937F73B464}">
      <dgm:prSet/>
      <dgm:spPr/>
      <dgm:t>
        <a:bodyPr/>
        <a:lstStyle/>
        <a:p>
          <a:endParaRPr lang="en-US"/>
        </a:p>
      </dgm:t>
    </dgm:pt>
    <dgm:pt modelId="{60AB42FE-CA73-4F37-8A0A-CEC770E0660F}" type="sibTrans" cxnId="{0EFD8790-C1AE-4C3A-9259-56937F73B464}">
      <dgm:prSet/>
      <dgm:spPr/>
      <dgm:t>
        <a:bodyPr/>
        <a:lstStyle/>
        <a:p>
          <a:endParaRPr lang="en-US"/>
        </a:p>
      </dgm:t>
    </dgm:pt>
    <dgm:pt modelId="{535A0EC1-42C4-4B92-ADAD-71B74856CCF6}">
      <dgm:prSet phldrT="[Text]"/>
      <dgm:spPr/>
      <dgm:t>
        <a:bodyPr/>
        <a:lstStyle/>
        <a:p>
          <a:r>
            <a:rPr lang="en-US" dirty="0" smtClean="0"/>
            <a:t>Family </a:t>
          </a:r>
          <a:endParaRPr lang="en-US" dirty="0"/>
        </a:p>
      </dgm:t>
    </dgm:pt>
    <dgm:pt modelId="{5CEB354A-448B-4EDA-A4BA-F2238FA3893D}" type="parTrans" cxnId="{BDF7B077-EFEF-40D6-BD21-EA433D1511E7}">
      <dgm:prSet/>
      <dgm:spPr/>
      <dgm:t>
        <a:bodyPr/>
        <a:lstStyle/>
        <a:p>
          <a:endParaRPr lang="en-US"/>
        </a:p>
      </dgm:t>
    </dgm:pt>
    <dgm:pt modelId="{A46C9C96-4ACB-484A-B451-40C3774A57F8}" type="sibTrans" cxnId="{BDF7B077-EFEF-40D6-BD21-EA433D1511E7}">
      <dgm:prSet/>
      <dgm:spPr/>
      <dgm:t>
        <a:bodyPr/>
        <a:lstStyle/>
        <a:p>
          <a:endParaRPr lang="en-US"/>
        </a:p>
      </dgm:t>
    </dgm:pt>
    <dgm:pt modelId="{286DDA93-A927-4AA6-A397-520AA52B2519}">
      <dgm:prSet phldrT="[Text]"/>
      <dgm:spPr/>
      <dgm:t>
        <a:bodyPr/>
        <a:lstStyle/>
        <a:p>
          <a:r>
            <a:rPr lang="en-US" dirty="0" smtClean="0"/>
            <a:t>Person with Disability</a:t>
          </a:r>
          <a:endParaRPr lang="en-US" dirty="0"/>
        </a:p>
      </dgm:t>
    </dgm:pt>
    <dgm:pt modelId="{183DC12A-985E-4800-88E1-CC05D3C2224B}" type="parTrans" cxnId="{02E58F19-3E9F-44CF-BE66-0FCC93FFA2CC}">
      <dgm:prSet/>
      <dgm:spPr/>
      <dgm:t>
        <a:bodyPr/>
        <a:lstStyle/>
        <a:p>
          <a:endParaRPr lang="en-US"/>
        </a:p>
      </dgm:t>
    </dgm:pt>
    <dgm:pt modelId="{F4B71B24-09B8-47B2-A80F-7566BDACDAC1}" type="sibTrans" cxnId="{02E58F19-3E9F-44CF-BE66-0FCC93FFA2CC}">
      <dgm:prSet/>
      <dgm:spPr/>
      <dgm:t>
        <a:bodyPr/>
        <a:lstStyle/>
        <a:p>
          <a:endParaRPr lang="en-US"/>
        </a:p>
      </dgm:t>
    </dgm:pt>
    <dgm:pt modelId="{5227FD38-C8D6-4ED3-9677-E8AC7E020D08}" type="pres">
      <dgm:prSet presAssocID="{AEB7D9A7-9C77-4D64-A8D7-AA419B369CB2}" presName="Name0" presStyleCnt="0">
        <dgm:presLayoutVars>
          <dgm:chMax val="7"/>
          <dgm:resizeHandles val="exact"/>
        </dgm:presLayoutVars>
      </dgm:prSet>
      <dgm:spPr/>
      <dgm:t>
        <a:bodyPr/>
        <a:lstStyle/>
        <a:p>
          <a:endParaRPr lang="en-US"/>
        </a:p>
      </dgm:t>
    </dgm:pt>
    <dgm:pt modelId="{90CE5609-854C-492D-A748-8640A3B0CDDA}" type="pres">
      <dgm:prSet presAssocID="{AEB7D9A7-9C77-4D64-A8D7-AA419B369CB2}" presName="comp1" presStyleCnt="0"/>
      <dgm:spPr/>
    </dgm:pt>
    <dgm:pt modelId="{F46A6480-D2E4-4E96-844D-4AD2CB553646}" type="pres">
      <dgm:prSet presAssocID="{AEB7D9A7-9C77-4D64-A8D7-AA419B369CB2}" presName="circle1" presStyleLbl="node1" presStyleIdx="0" presStyleCnt="3" custLinFactNeighborX="649"/>
      <dgm:spPr/>
      <dgm:t>
        <a:bodyPr/>
        <a:lstStyle/>
        <a:p>
          <a:endParaRPr lang="en-US"/>
        </a:p>
      </dgm:t>
    </dgm:pt>
    <dgm:pt modelId="{148947F2-F94A-41B8-8094-C7C54F2B2208}" type="pres">
      <dgm:prSet presAssocID="{AEB7D9A7-9C77-4D64-A8D7-AA419B369CB2}" presName="c1text" presStyleLbl="node1" presStyleIdx="0" presStyleCnt="3">
        <dgm:presLayoutVars>
          <dgm:bulletEnabled val="1"/>
        </dgm:presLayoutVars>
      </dgm:prSet>
      <dgm:spPr/>
      <dgm:t>
        <a:bodyPr/>
        <a:lstStyle/>
        <a:p>
          <a:endParaRPr lang="en-US"/>
        </a:p>
      </dgm:t>
    </dgm:pt>
    <dgm:pt modelId="{95D291CF-1577-4333-AE32-5AC1158F9D15}" type="pres">
      <dgm:prSet presAssocID="{AEB7D9A7-9C77-4D64-A8D7-AA419B369CB2}" presName="comp2" presStyleCnt="0"/>
      <dgm:spPr/>
    </dgm:pt>
    <dgm:pt modelId="{145C829F-69CC-423C-A697-466543074547}" type="pres">
      <dgm:prSet presAssocID="{AEB7D9A7-9C77-4D64-A8D7-AA419B369CB2}" presName="circle2" presStyleLbl="node1" presStyleIdx="1" presStyleCnt="3" custLinFactNeighborX="1482" custLinFactNeighborY="-391"/>
      <dgm:spPr/>
      <dgm:t>
        <a:bodyPr/>
        <a:lstStyle/>
        <a:p>
          <a:endParaRPr lang="en-US"/>
        </a:p>
      </dgm:t>
    </dgm:pt>
    <dgm:pt modelId="{43630408-B179-4A9F-8A52-B449A138B9F9}" type="pres">
      <dgm:prSet presAssocID="{AEB7D9A7-9C77-4D64-A8D7-AA419B369CB2}" presName="c2text" presStyleLbl="node1" presStyleIdx="1" presStyleCnt="3">
        <dgm:presLayoutVars>
          <dgm:bulletEnabled val="1"/>
        </dgm:presLayoutVars>
      </dgm:prSet>
      <dgm:spPr/>
      <dgm:t>
        <a:bodyPr/>
        <a:lstStyle/>
        <a:p>
          <a:endParaRPr lang="en-US"/>
        </a:p>
      </dgm:t>
    </dgm:pt>
    <dgm:pt modelId="{2A88C330-2D1B-49B7-A4AB-75D9F6FBB3A7}" type="pres">
      <dgm:prSet presAssocID="{AEB7D9A7-9C77-4D64-A8D7-AA419B369CB2}" presName="comp3" presStyleCnt="0"/>
      <dgm:spPr/>
    </dgm:pt>
    <dgm:pt modelId="{9212E0DB-E817-455F-983B-9F7E296900DF}" type="pres">
      <dgm:prSet presAssocID="{AEB7D9A7-9C77-4D64-A8D7-AA419B369CB2}" presName="circle3" presStyleLbl="node1" presStyleIdx="2" presStyleCnt="3"/>
      <dgm:spPr/>
      <dgm:t>
        <a:bodyPr/>
        <a:lstStyle/>
        <a:p>
          <a:endParaRPr lang="en-US"/>
        </a:p>
      </dgm:t>
    </dgm:pt>
    <dgm:pt modelId="{CA27B8D5-6710-48BF-8396-9F2F7A50A591}" type="pres">
      <dgm:prSet presAssocID="{AEB7D9A7-9C77-4D64-A8D7-AA419B369CB2}" presName="c3text" presStyleLbl="node1" presStyleIdx="2" presStyleCnt="3">
        <dgm:presLayoutVars>
          <dgm:bulletEnabled val="1"/>
        </dgm:presLayoutVars>
      </dgm:prSet>
      <dgm:spPr/>
      <dgm:t>
        <a:bodyPr/>
        <a:lstStyle/>
        <a:p>
          <a:endParaRPr lang="en-US"/>
        </a:p>
      </dgm:t>
    </dgm:pt>
  </dgm:ptLst>
  <dgm:cxnLst>
    <dgm:cxn modelId="{0EFD8790-C1AE-4C3A-9259-56937F73B464}" srcId="{AEB7D9A7-9C77-4D64-A8D7-AA419B369CB2}" destId="{287F5F1E-415C-4327-B4A7-BAFA23459113}" srcOrd="0" destOrd="0" parTransId="{42D12D24-10E7-458A-93E4-898E7402DC8E}" sibTransId="{60AB42FE-CA73-4F37-8A0A-CEC770E0660F}"/>
    <dgm:cxn modelId="{EBD27821-C523-A147-B3D2-F86402D462DE}" type="presOf" srcId="{287F5F1E-415C-4327-B4A7-BAFA23459113}" destId="{148947F2-F94A-41B8-8094-C7C54F2B2208}" srcOrd="1" destOrd="0" presId="urn:microsoft.com/office/officeart/2005/8/layout/venn2"/>
    <dgm:cxn modelId="{2DFCCBC4-1BD0-E64D-93EA-C02E71709CF7}" type="presOf" srcId="{535A0EC1-42C4-4B92-ADAD-71B74856CCF6}" destId="{43630408-B179-4A9F-8A52-B449A138B9F9}" srcOrd="1" destOrd="0" presId="urn:microsoft.com/office/officeart/2005/8/layout/venn2"/>
    <dgm:cxn modelId="{39C40AB3-88CF-8F4D-B691-6D1701D8A3D7}" type="presOf" srcId="{AEB7D9A7-9C77-4D64-A8D7-AA419B369CB2}" destId="{5227FD38-C8D6-4ED3-9677-E8AC7E020D08}" srcOrd="0" destOrd="0" presId="urn:microsoft.com/office/officeart/2005/8/layout/venn2"/>
    <dgm:cxn modelId="{BDF7B077-EFEF-40D6-BD21-EA433D1511E7}" srcId="{AEB7D9A7-9C77-4D64-A8D7-AA419B369CB2}" destId="{535A0EC1-42C4-4B92-ADAD-71B74856CCF6}" srcOrd="1" destOrd="0" parTransId="{5CEB354A-448B-4EDA-A4BA-F2238FA3893D}" sibTransId="{A46C9C96-4ACB-484A-B451-40C3774A57F8}"/>
    <dgm:cxn modelId="{E32A919A-C8AB-F942-90FE-6FB053F97A21}" type="presOf" srcId="{535A0EC1-42C4-4B92-ADAD-71B74856CCF6}" destId="{145C829F-69CC-423C-A697-466543074547}" srcOrd="0" destOrd="0" presId="urn:microsoft.com/office/officeart/2005/8/layout/venn2"/>
    <dgm:cxn modelId="{F0167BDB-C5DF-644A-BC91-0B91314D9B89}" type="presOf" srcId="{287F5F1E-415C-4327-B4A7-BAFA23459113}" destId="{F46A6480-D2E4-4E96-844D-4AD2CB553646}" srcOrd="0" destOrd="0" presId="urn:microsoft.com/office/officeart/2005/8/layout/venn2"/>
    <dgm:cxn modelId="{02E58F19-3E9F-44CF-BE66-0FCC93FFA2CC}" srcId="{AEB7D9A7-9C77-4D64-A8D7-AA419B369CB2}" destId="{286DDA93-A927-4AA6-A397-520AA52B2519}" srcOrd="2" destOrd="0" parTransId="{183DC12A-985E-4800-88E1-CC05D3C2224B}" sibTransId="{F4B71B24-09B8-47B2-A80F-7566BDACDAC1}"/>
    <dgm:cxn modelId="{91308C27-A681-2140-BE69-A03AD4336E50}" type="presOf" srcId="{286DDA93-A927-4AA6-A397-520AA52B2519}" destId="{CA27B8D5-6710-48BF-8396-9F2F7A50A591}" srcOrd="1" destOrd="0" presId="urn:microsoft.com/office/officeart/2005/8/layout/venn2"/>
    <dgm:cxn modelId="{6449F051-8FA9-2940-A480-358E54B244E3}" type="presOf" srcId="{286DDA93-A927-4AA6-A397-520AA52B2519}" destId="{9212E0DB-E817-455F-983B-9F7E296900DF}" srcOrd="0" destOrd="0" presId="urn:microsoft.com/office/officeart/2005/8/layout/venn2"/>
    <dgm:cxn modelId="{713F68FF-3CAA-1D41-A88E-23C37DAF172B}" type="presParOf" srcId="{5227FD38-C8D6-4ED3-9677-E8AC7E020D08}" destId="{90CE5609-854C-492D-A748-8640A3B0CDDA}" srcOrd="0" destOrd="0" presId="urn:microsoft.com/office/officeart/2005/8/layout/venn2"/>
    <dgm:cxn modelId="{25B57713-4731-7A48-B2EC-BDBEBC4A431B}" type="presParOf" srcId="{90CE5609-854C-492D-A748-8640A3B0CDDA}" destId="{F46A6480-D2E4-4E96-844D-4AD2CB553646}" srcOrd="0" destOrd="0" presId="urn:microsoft.com/office/officeart/2005/8/layout/venn2"/>
    <dgm:cxn modelId="{7F80CA74-E66B-8D44-B739-8CF3E0890B7D}" type="presParOf" srcId="{90CE5609-854C-492D-A748-8640A3B0CDDA}" destId="{148947F2-F94A-41B8-8094-C7C54F2B2208}" srcOrd="1" destOrd="0" presId="urn:microsoft.com/office/officeart/2005/8/layout/venn2"/>
    <dgm:cxn modelId="{04B1B0BE-10B8-414B-95F1-7500AAA40CBC}" type="presParOf" srcId="{5227FD38-C8D6-4ED3-9677-E8AC7E020D08}" destId="{95D291CF-1577-4333-AE32-5AC1158F9D15}" srcOrd="1" destOrd="0" presId="urn:microsoft.com/office/officeart/2005/8/layout/venn2"/>
    <dgm:cxn modelId="{F3234E0F-7CB1-AA4B-A767-BC3F51B95212}" type="presParOf" srcId="{95D291CF-1577-4333-AE32-5AC1158F9D15}" destId="{145C829F-69CC-423C-A697-466543074547}" srcOrd="0" destOrd="0" presId="urn:microsoft.com/office/officeart/2005/8/layout/venn2"/>
    <dgm:cxn modelId="{753F9285-2B7F-2A43-A0AF-11BE5936F8AC}" type="presParOf" srcId="{95D291CF-1577-4333-AE32-5AC1158F9D15}" destId="{43630408-B179-4A9F-8A52-B449A138B9F9}" srcOrd="1" destOrd="0" presId="urn:microsoft.com/office/officeart/2005/8/layout/venn2"/>
    <dgm:cxn modelId="{87445CC6-B46B-3A46-8D22-0AA510E7C483}" type="presParOf" srcId="{5227FD38-C8D6-4ED3-9677-E8AC7E020D08}" destId="{2A88C330-2D1B-49B7-A4AB-75D9F6FBB3A7}" srcOrd="2" destOrd="0" presId="urn:microsoft.com/office/officeart/2005/8/layout/venn2"/>
    <dgm:cxn modelId="{BB0D8A5B-3FCB-7C4E-B379-DC9DD3EA5927}" type="presParOf" srcId="{2A88C330-2D1B-49B7-A4AB-75D9F6FBB3A7}" destId="{9212E0DB-E817-455F-983B-9F7E296900DF}" srcOrd="0" destOrd="0" presId="urn:microsoft.com/office/officeart/2005/8/layout/venn2"/>
    <dgm:cxn modelId="{75176573-78FB-E94C-B97F-6ACA90D6C357}" type="presParOf" srcId="{2A88C330-2D1B-49B7-A4AB-75D9F6FBB3A7}" destId="{CA27B8D5-6710-48BF-8396-9F2F7A50A59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552E9E-2EEC-41EB-B563-A86BBF3C0A5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FEC7C4B0-910C-4388-816F-3132ED3BE2F1}">
      <dgm:prSet phldrT="[Text]"/>
      <dgm:spPr/>
      <dgm:t>
        <a:bodyPr/>
        <a:lstStyle/>
        <a:p>
          <a:r>
            <a:rPr lang="en-US" dirty="0" smtClean="0"/>
            <a:t>Community</a:t>
          </a:r>
          <a:endParaRPr lang="en-US" dirty="0"/>
        </a:p>
      </dgm:t>
    </dgm:pt>
    <dgm:pt modelId="{EF9B1A12-D755-42FE-BB5C-795D1E27ABD0}" type="parTrans" cxnId="{079E2EEB-4F6F-44F3-BEE8-EBB76C98A5CE}">
      <dgm:prSet/>
      <dgm:spPr/>
      <dgm:t>
        <a:bodyPr/>
        <a:lstStyle/>
        <a:p>
          <a:endParaRPr lang="en-US"/>
        </a:p>
      </dgm:t>
    </dgm:pt>
    <dgm:pt modelId="{439AB22D-2130-45C2-9396-7695D94C6DF3}" type="sibTrans" cxnId="{079E2EEB-4F6F-44F3-BEE8-EBB76C98A5CE}">
      <dgm:prSet/>
      <dgm:spPr/>
      <dgm:t>
        <a:bodyPr/>
        <a:lstStyle/>
        <a:p>
          <a:endParaRPr lang="en-US"/>
        </a:p>
      </dgm:t>
    </dgm:pt>
    <dgm:pt modelId="{C8CE3806-9604-4508-BE33-7D7CD6D9E5DB}">
      <dgm:prSet phldrT="[Text]"/>
      <dgm:spPr/>
      <dgm:t>
        <a:bodyPr/>
        <a:lstStyle/>
        <a:p>
          <a:r>
            <a:rPr lang="en-US" dirty="0" smtClean="0"/>
            <a:t>Family</a:t>
          </a:r>
          <a:endParaRPr lang="en-US" dirty="0"/>
        </a:p>
      </dgm:t>
    </dgm:pt>
    <dgm:pt modelId="{0F3E4ADB-F53B-4B03-848B-F344E5BEC124}" type="parTrans" cxnId="{BF2144AE-218D-488D-8669-51956597F1C4}">
      <dgm:prSet/>
      <dgm:spPr/>
      <dgm:t>
        <a:bodyPr/>
        <a:lstStyle/>
        <a:p>
          <a:endParaRPr lang="en-US"/>
        </a:p>
      </dgm:t>
    </dgm:pt>
    <dgm:pt modelId="{9A2D7E2C-61DE-414D-B91D-17C1319D1609}" type="sibTrans" cxnId="{BF2144AE-218D-488D-8669-51956597F1C4}">
      <dgm:prSet/>
      <dgm:spPr/>
      <dgm:t>
        <a:bodyPr/>
        <a:lstStyle/>
        <a:p>
          <a:endParaRPr lang="en-US"/>
        </a:p>
      </dgm:t>
    </dgm:pt>
    <dgm:pt modelId="{09DD526A-E81D-4A14-B958-AED0BFF22A6F}">
      <dgm:prSet phldrT="[Text]"/>
      <dgm:spPr/>
      <dgm:t>
        <a:bodyPr/>
        <a:lstStyle/>
        <a:p>
          <a:r>
            <a:rPr lang="en-US" dirty="0" smtClean="0"/>
            <a:t>Social and Medical Services</a:t>
          </a:r>
          <a:endParaRPr lang="en-US" dirty="0"/>
        </a:p>
      </dgm:t>
    </dgm:pt>
    <dgm:pt modelId="{0D7F22CF-818A-48B1-B0DA-9AB71AC045D9}" type="parTrans" cxnId="{7978FF24-66E8-45EF-A909-D4EDE195DF64}">
      <dgm:prSet/>
      <dgm:spPr/>
      <dgm:t>
        <a:bodyPr/>
        <a:lstStyle/>
        <a:p>
          <a:endParaRPr lang="en-US"/>
        </a:p>
      </dgm:t>
    </dgm:pt>
    <dgm:pt modelId="{DE92F16A-0C01-4DB8-B2F9-599A088AE8C1}" type="sibTrans" cxnId="{7978FF24-66E8-45EF-A909-D4EDE195DF64}">
      <dgm:prSet/>
      <dgm:spPr/>
      <dgm:t>
        <a:bodyPr/>
        <a:lstStyle/>
        <a:p>
          <a:endParaRPr lang="en-US"/>
        </a:p>
      </dgm:t>
    </dgm:pt>
    <dgm:pt modelId="{CF3DACB1-804B-4BB8-A295-B091322FB2C7}">
      <dgm:prSet phldrT="[Text]"/>
      <dgm:spPr/>
      <dgm:t>
        <a:bodyPr/>
        <a:lstStyle/>
        <a:p>
          <a:r>
            <a:rPr lang="en-US" dirty="0" smtClean="0"/>
            <a:t>Person with Disability</a:t>
          </a:r>
          <a:endParaRPr lang="en-US" dirty="0"/>
        </a:p>
      </dgm:t>
    </dgm:pt>
    <dgm:pt modelId="{B8F88DEE-A51E-42C7-B8E9-7D1158B9DC02}" type="parTrans" cxnId="{EF375E57-FD3C-4B76-844F-D2441D94B163}">
      <dgm:prSet/>
      <dgm:spPr/>
      <dgm:t>
        <a:bodyPr/>
        <a:lstStyle/>
        <a:p>
          <a:endParaRPr lang="en-US"/>
        </a:p>
      </dgm:t>
    </dgm:pt>
    <dgm:pt modelId="{FB9512C3-FD47-4822-8D04-8AEDCFF4DAB6}" type="sibTrans" cxnId="{EF375E57-FD3C-4B76-844F-D2441D94B163}">
      <dgm:prSet/>
      <dgm:spPr/>
      <dgm:t>
        <a:bodyPr/>
        <a:lstStyle/>
        <a:p>
          <a:endParaRPr lang="en-US"/>
        </a:p>
      </dgm:t>
    </dgm:pt>
    <dgm:pt modelId="{D2C15DDB-D1E3-47AD-BBB7-CF2689E2297A}" type="pres">
      <dgm:prSet presAssocID="{E5552E9E-2EEC-41EB-B563-A86BBF3C0A58}" presName="Name0" presStyleCnt="0">
        <dgm:presLayoutVars>
          <dgm:chMax val="7"/>
          <dgm:resizeHandles val="exact"/>
        </dgm:presLayoutVars>
      </dgm:prSet>
      <dgm:spPr/>
      <dgm:t>
        <a:bodyPr/>
        <a:lstStyle/>
        <a:p>
          <a:endParaRPr lang="en-US"/>
        </a:p>
      </dgm:t>
    </dgm:pt>
    <dgm:pt modelId="{7D5243AE-1511-44D7-BBB3-FB505616D2F7}" type="pres">
      <dgm:prSet presAssocID="{E5552E9E-2EEC-41EB-B563-A86BBF3C0A58}" presName="comp1" presStyleCnt="0"/>
      <dgm:spPr/>
    </dgm:pt>
    <dgm:pt modelId="{559D9DA7-F8F7-44FE-9467-1FF70190F09F}" type="pres">
      <dgm:prSet presAssocID="{E5552E9E-2EEC-41EB-B563-A86BBF3C0A58}" presName="circle1" presStyleLbl="node1" presStyleIdx="0" presStyleCnt="4"/>
      <dgm:spPr/>
      <dgm:t>
        <a:bodyPr/>
        <a:lstStyle/>
        <a:p>
          <a:endParaRPr lang="en-US"/>
        </a:p>
      </dgm:t>
    </dgm:pt>
    <dgm:pt modelId="{57430402-C687-48DA-9A60-D417F319FCBB}" type="pres">
      <dgm:prSet presAssocID="{E5552E9E-2EEC-41EB-B563-A86BBF3C0A58}" presName="c1text" presStyleLbl="node1" presStyleIdx="0" presStyleCnt="4">
        <dgm:presLayoutVars>
          <dgm:bulletEnabled val="1"/>
        </dgm:presLayoutVars>
      </dgm:prSet>
      <dgm:spPr/>
      <dgm:t>
        <a:bodyPr/>
        <a:lstStyle/>
        <a:p>
          <a:endParaRPr lang="en-US"/>
        </a:p>
      </dgm:t>
    </dgm:pt>
    <dgm:pt modelId="{105B858B-96D1-4686-B5D1-B7489F3DC8D7}" type="pres">
      <dgm:prSet presAssocID="{E5552E9E-2EEC-41EB-B563-A86BBF3C0A58}" presName="comp2" presStyleCnt="0"/>
      <dgm:spPr/>
    </dgm:pt>
    <dgm:pt modelId="{A89EA54D-521B-4F90-9491-D873C2513F01}" type="pres">
      <dgm:prSet presAssocID="{E5552E9E-2EEC-41EB-B563-A86BBF3C0A58}" presName="circle2" presStyleLbl="node1" presStyleIdx="1" presStyleCnt="4"/>
      <dgm:spPr/>
      <dgm:t>
        <a:bodyPr/>
        <a:lstStyle/>
        <a:p>
          <a:endParaRPr lang="en-US"/>
        </a:p>
      </dgm:t>
    </dgm:pt>
    <dgm:pt modelId="{CC59BCAE-1E31-4E68-A2CD-55BDEF4D475A}" type="pres">
      <dgm:prSet presAssocID="{E5552E9E-2EEC-41EB-B563-A86BBF3C0A58}" presName="c2text" presStyleLbl="node1" presStyleIdx="1" presStyleCnt="4">
        <dgm:presLayoutVars>
          <dgm:bulletEnabled val="1"/>
        </dgm:presLayoutVars>
      </dgm:prSet>
      <dgm:spPr/>
      <dgm:t>
        <a:bodyPr/>
        <a:lstStyle/>
        <a:p>
          <a:endParaRPr lang="en-US"/>
        </a:p>
      </dgm:t>
    </dgm:pt>
    <dgm:pt modelId="{4DCCE296-5CC8-44EA-8C6A-4F59A3D856FA}" type="pres">
      <dgm:prSet presAssocID="{E5552E9E-2EEC-41EB-B563-A86BBF3C0A58}" presName="comp3" presStyleCnt="0"/>
      <dgm:spPr/>
    </dgm:pt>
    <dgm:pt modelId="{DCEF2498-C902-42F4-A4C7-2C5025BC607B}" type="pres">
      <dgm:prSet presAssocID="{E5552E9E-2EEC-41EB-B563-A86BBF3C0A58}" presName="circle3" presStyleLbl="node1" presStyleIdx="2" presStyleCnt="4"/>
      <dgm:spPr/>
      <dgm:t>
        <a:bodyPr/>
        <a:lstStyle/>
        <a:p>
          <a:endParaRPr lang="en-US"/>
        </a:p>
      </dgm:t>
    </dgm:pt>
    <dgm:pt modelId="{EC7652BC-6317-4E98-93BE-FB7472A40673}" type="pres">
      <dgm:prSet presAssocID="{E5552E9E-2EEC-41EB-B563-A86BBF3C0A58}" presName="c3text" presStyleLbl="node1" presStyleIdx="2" presStyleCnt="4">
        <dgm:presLayoutVars>
          <dgm:bulletEnabled val="1"/>
        </dgm:presLayoutVars>
      </dgm:prSet>
      <dgm:spPr/>
      <dgm:t>
        <a:bodyPr/>
        <a:lstStyle/>
        <a:p>
          <a:endParaRPr lang="en-US"/>
        </a:p>
      </dgm:t>
    </dgm:pt>
    <dgm:pt modelId="{4573A36C-1B11-487F-ADCE-0D03C4BAE310}" type="pres">
      <dgm:prSet presAssocID="{E5552E9E-2EEC-41EB-B563-A86BBF3C0A58}" presName="comp4" presStyleCnt="0"/>
      <dgm:spPr/>
    </dgm:pt>
    <dgm:pt modelId="{FE9A217F-969C-4728-B1C2-CE0BCF5ECCB8}" type="pres">
      <dgm:prSet presAssocID="{E5552E9E-2EEC-41EB-B563-A86BBF3C0A58}" presName="circle4" presStyleLbl="node1" presStyleIdx="3" presStyleCnt="4"/>
      <dgm:spPr/>
      <dgm:t>
        <a:bodyPr/>
        <a:lstStyle/>
        <a:p>
          <a:endParaRPr lang="en-US"/>
        </a:p>
      </dgm:t>
    </dgm:pt>
    <dgm:pt modelId="{C613A3E5-98E8-423B-A262-35356D6210F1}" type="pres">
      <dgm:prSet presAssocID="{E5552E9E-2EEC-41EB-B563-A86BBF3C0A58}" presName="c4text" presStyleLbl="node1" presStyleIdx="3" presStyleCnt="4">
        <dgm:presLayoutVars>
          <dgm:bulletEnabled val="1"/>
        </dgm:presLayoutVars>
      </dgm:prSet>
      <dgm:spPr/>
      <dgm:t>
        <a:bodyPr/>
        <a:lstStyle/>
        <a:p>
          <a:endParaRPr lang="en-US"/>
        </a:p>
      </dgm:t>
    </dgm:pt>
  </dgm:ptLst>
  <dgm:cxnLst>
    <dgm:cxn modelId="{5024C41E-BA7A-954F-B5CA-E49952977834}" type="presOf" srcId="{C8CE3806-9604-4508-BE33-7D7CD6D9E5DB}" destId="{CC59BCAE-1E31-4E68-A2CD-55BDEF4D475A}" srcOrd="1" destOrd="0" presId="urn:microsoft.com/office/officeart/2005/8/layout/venn2"/>
    <dgm:cxn modelId="{F1962D59-4D2D-704C-889E-809E71C32357}" type="presOf" srcId="{CF3DACB1-804B-4BB8-A295-B091322FB2C7}" destId="{FE9A217F-969C-4728-B1C2-CE0BCF5ECCB8}" srcOrd="0" destOrd="0" presId="urn:microsoft.com/office/officeart/2005/8/layout/venn2"/>
    <dgm:cxn modelId="{7755B042-CF8B-FE4F-908D-95D0A4B6250A}" type="presOf" srcId="{CF3DACB1-804B-4BB8-A295-B091322FB2C7}" destId="{C613A3E5-98E8-423B-A262-35356D6210F1}" srcOrd="1" destOrd="0" presId="urn:microsoft.com/office/officeart/2005/8/layout/venn2"/>
    <dgm:cxn modelId="{EF375E57-FD3C-4B76-844F-D2441D94B163}" srcId="{E5552E9E-2EEC-41EB-B563-A86BBF3C0A58}" destId="{CF3DACB1-804B-4BB8-A295-B091322FB2C7}" srcOrd="3" destOrd="0" parTransId="{B8F88DEE-A51E-42C7-B8E9-7D1158B9DC02}" sibTransId="{FB9512C3-FD47-4822-8D04-8AEDCFF4DAB6}"/>
    <dgm:cxn modelId="{FD7182D5-95DC-784B-A4EA-5FDC21C21E6E}" type="presOf" srcId="{09DD526A-E81D-4A14-B958-AED0BFF22A6F}" destId="{EC7652BC-6317-4E98-93BE-FB7472A40673}" srcOrd="1" destOrd="0" presId="urn:microsoft.com/office/officeart/2005/8/layout/venn2"/>
    <dgm:cxn modelId="{6B3CDE02-6263-2F47-A397-762F71804980}" type="presOf" srcId="{FEC7C4B0-910C-4388-816F-3132ED3BE2F1}" destId="{559D9DA7-F8F7-44FE-9467-1FF70190F09F}" srcOrd="0" destOrd="0" presId="urn:microsoft.com/office/officeart/2005/8/layout/venn2"/>
    <dgm:cxn modelId="{BF2144AE-218D-488D-8669-51956597F1C4}" srcId="{E5552E9E-2EEC-41EB-B563-A86BBF3C0A58}" destId="{C8CE3806-9604-4508-BE33-7D7CD6D9E5DB}" srcOrd="1" destOrd="0" parTransId="{0F3E4ADB-F53B-4B03-848B-F344E5BEC124}" sibTransId="{9A2D7E2C-61DE-414D-B91D-17C1319D1609}"/>
    <dgm:cxn modelId="{766EF572-2C84-8A4E-9347-C5566D96B182}" type="presOf" srcId="{E5552E9E-2EEC-41EB-B563-A86BBF3C0A58}" destId="{D2C15DDB-D1E3-47AD-BBB7-CF2689E2297A}" srcOrd="0" destOrd="0" presId="urn:microsoft.com/office/officeart/2005/8/layout/venn2"/>
    <dgm:cxn modelId="{4F24F539-30F2-2943-AEA0-E7044E2A6AC5}" type="presOf" srcId="{09DD526A-E81D-4A14-B958-AED0BFF22A6F}" destId="{DCEF2498-C902-42F4-A4C7-2C5025BC607B}" srcOrd="0" destOrd="0" presId="urn:microsoft.com/office/officeart/2005/8/layout/venn2"/>
    <dgm:cxn modelId="{7978FF24-66E8-45EF-A909-D4EDE195DF64}" srcId="{E5552E9E-2EEC-41EB-B563-A86BBF3C0A58}" destId="{09DD526A-E81D-4A14-B958-AED0BFF22A6F}" srcOrd="2" destOrd="0" parTransId="{0D7F22CF-818A-48B1-B0DA-9AB71AC045D9}" sibTransId="{DE92F16A-0C01-4DB8-B2F9-599A088AE8C1}"/>
    <dgm:cxn modelId="{33F66F68-2BBC-1C47-B0D5-1D571B2192BB}" type="presOf" srcId="{FEC7C4B0-910C-4388-816F-3132ED3BE2F1}" destId="{57430402-C687-48DA-9A60-D417F319FCBB}" srcOrd="1" destOrd="0" presId="urn:microsoft.com/office/officeart/2005/8/layout/venn2"/>
    <dgm:cxn modelId="{079E2EEB-4F6F-44F3-BEE8-EBB76C98A5CE}" srcId="{E5552E9E-2EEC-41EB-B563-A86BBF3C0A58}" destId="{FEC7C4B0-910C-4388-816F-3132ED3BE2F1}" srcOrd="0" destOrd="0" parTransId="{EF9B1A12-D755-42FE-BB5C-795D1E27ABD0}" sibTransId="{439AB22D-2130-45C2-9396-7695D94C6DF3}"/>
    <dgm:cxn modelId="{A0E87CA5-D196-F043-B82A-CF3439DA1EFA}" type="presOf" srcId="{C8CE3806-9604-4508-BE33-7D7CD6D9E5DB}" destId="{A89EA54D-521B-4F90-9491-D873C2513F01}" srcOrd="0" destOrd="0" presId="urn:microsoft.com/office/officeart/2005/8/layout/venn2"/>
    <dgm:cxn modelId="{13B17B8C-60BC-D349-9588-81AB29A9F314}" type="presParOf" srcId="{D2C15DDB-D1E3-47AD-BBB7-CF2689E2297A}" destId="{7D5243AE-1511-44D7-BBB3-FB505616D2F7}" srcOrd="0" destOrd="0" presId="urn:microsoft.com/office/officeart/2005/8/layout/venn2"/>
    <dgm:cxn modelId="{F55F9256-1947-C143-A91C-C30EE7A68B9F}" type="presParOf" srcId="{7D5243AE-1511-44D7-BBB3-FB505616D2F7}" destId="{559D9DA7-F8F7-44FE-9467-1FF70190F09F}" srcOrd="0" destOrd="0" presId="urn:microsoft.com/office/officeart/2005/8/layout/venn2"/>
    <dgm:cxn modelId="{4F5D870B-E699-674B-8434-63C8E95D8DBB}" type="presParOf" srcId="{7D5243AE-1511-44D7-BBB3-FB505616D2F7}" destId="{57430402-C687-48DA-9A60-D417F319FCBB}" srcOrd="1" destOrd="0" presId="urn:microsoft.com/office/officeart/2005/8/layout/venn2"/>
    <dgm:cxn modelId="{1AE43955-B562-6B48-A6F3-B29BE27286C9}" type="presParOf" srcId="{D2C15DDB-D1E3-47AD-BBB7-CF2689E2297A}" destId="{105B858B-96D1-4686-B5D1-B7489F3DC8D7}" srcOrd="1" destOrd="0" presId="urn:microsoft.com/office/officeart/2005/8/layout/venn2"/>
    <dgm:cxn modelId="{4BCCDB15-61D1-8247-8A35-373B6D8290B5}" type="presParOf" srcId="{105B858B-96D1-4686-B5D1-B7489F3DC8D7}" destId="{A89EA54D-521B-4F90-9491-D873C2513F01}" srcOrd="0" destOrd="0" presId="urn:microsoft.com/office/officeart/2005/8/layout/venn2"/>
    <dgm:cxn modelId="{A4F0376D-A8C4-0F49-A7A0-B0BDF88F7498}" type="presParOf" srcId="{105B858B-96D1-4686-B5D1-B7489F3DC8D7}" destId="{CC59BCAE-1E31-4E68-A2CD-55BDEF4D475A}" srcOrd="1" destOrd="0" presId="urn:microsoft.com/office/officeart/2005/8/layout/venn2"/>
    <dgm:cxn modelId="{131C0C2C-7243-464E-A97E-16D30304DC79}" type="presParOf" srcId="{D2C15DDB-D1E3-47AD-BBB7-CF2689E2297A}" destId="{4DCCE296-5CC8-44EA-8C6A-4F59A3D856FA}" srcOrd="2" destOrd="0" presId="urn:microsoft.com/office/officeart/2005/8/layout/venn2"/>
    <dgm:cxn modelId="{F3DABE9A-086F-CA47-A3D7-DDD098905B52}" type="presParOf" srcId="{4DCCE296-5CC8-44EA-8C6A-4F59A3D856FA}" destId="{DCEF2498-C902-42F4-A4C7-2C5025BC607B}" srcOrd="0" destOrd="0" presId="urn:microsoft.com/office/officeart/2005/8/layout/venn2"/>
    <dgm:cxn modelId="{DF7893B2-0F91-3C49-AA4B-E65788D46ECA}" type="presParOf" srcId="{4DCCE296-5CC8-44EA-8C6A-4F59A3D856FA}" destId="{EC7652BC-6317-4E98-93BE-FB7472A40673}" srcOrd="1" destOrd="0" presId="urn:microsoft.com/office/officeart/2005/8/layout/venn2"/>
    <dgm:cxn modelId="{42C24E27-1AD3-D44B-9E3C-158DBAEA47A3}" type="presParOf" srcId="{D2C15DDB-D1E3-47AD-BBB7-CF2689E2297A}" destId="{4573A36C-1B11-487F-ADCE-0D03C4BAE310}" srcOrd="3" destOrd="0" presId="urn:microsoft.com/office/officeart/2005/8/layout/venn2"/>
    <dgm:cxn modelId="{16EA072B-2C3D-004D-81B6-9BCCA75C2E36}" type="presParOf" srcId="{4573A36C-1B11-487F-ADCE-0D03C4BAE310}" destId="{FE9A217F-969C-4728-B1C2-CE0BCF5ECCB8}" srcOrd="0" destOrd="0" presId="urn:microsoft.com/office/officeart/2005/8/layout/venn2"/>
    <dgm:cxn modelId="{D9CA57D8-FEC8-5D4A-A941-531B822C7119}" type="presParOf" srcId="{4573A36C-1B11-487F-ADCE-0D03C4BAE310}" destId="{C613A3E5-98E8-423B-A262-35356D6210F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30B3DE-A36D-49A5-A25B-E8D1641145B9}" type="datetimeFigureOut">
              <a:rPr lang="en-US" smtClean="0"/>
              <a:t>10/15/2015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758B7-0F65-4FFA-8797-A1A17D6188B0}" type="slidenum">
              <a:rPr lang="en-US" smtClean="0"/>
              <a:t>‹#›</a:t>
            </a:fld>
            <a:endParaRPr lang="en-US"/>
          </a:p>
        </p:txBody>
      </p:sp>
    </p:spTree>
    <p:extLst>
      <p:ext uri="{BB962C8B-B14F-4D97-AF65-F5344CB8AC3E}">
        <p14:creationId xmlns:p14="http://schemas.microsoft.com/office/powerpoint/2010/main" val="7851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E0D24CE-AB56-E140-91F1-640A6214BF9A}" type="slidenum">
              <a:rPr lang="en-US" sz="1200">
                <a:latin typeface="Arial" charset="0"/>
              </a:rPr>
              <a:pPr eaLnBrk="1" hangingPunct="1"/>
              <a:t>3</a:t>
            </a:fld>
            <a:endParaRPr lang="en-US" sz="1200">
              <a:latin typeface="Arial" charset="0"/>
            </a:endParaRPr>
          </a:p>
        </p:txBody>
      </p:sp>
    </p:spTree>
    <p:extLst>
      <p:ext uri="{BB962C8B-B14F-4D97-AF65-F5344CB8AC3E}">
        <p14:creationId xmlns:p14="http://schemas.microsoft.com/office/powerpoint/2010/main" val="226636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sz="1000" b="1" dirty="0" smtClean="0">
                <a:latin typeface="Verdana" pitchFamily="34" charset="0"/>
                <a:cs typeface="Arial" charset="0"/>
              </a:rPr>
              <a:t>Key Federal Policy:</a:t>
            </a:r>
          </a:p>
          <a:p>
            <a:pPr marL="285750" indent="-285750">
              <a:buFont typeface="Arial"/>
              <a:buChar char="•"/>
              <a:defRPr/>
            </a:pPr>
            <a:r>
              <a:rPr lang="en-US" sz="1000" dirty="0" smtClean="0">
                <a:latin typeface="Verdana" pitchFamily="34" charset="0"/>
                <a:cs typeface="Arial" charset="0"/>
              </a:rPr>
              <a:t>Developmental Disability Act</a:t>
            </a:r>
          </a:p>
          <a:p>
            <a:pPr marL="285750" indent="-285750">
              <a:buFont typeface="Arial"/>
              <a:buChar char="•"/>
              <a:defRPr/>
            </a:pPr>
            <a:r>
              <a:rPr lang="en-US" sz="1000" dirty="0" smtClean="0">
                <a:latin typeface="Verdana" pitchFamily="34" charset="0"/>
                <a:cs typeface="Arial" charset="0"/>
              </a:rPr>
              <a:t>Individuals with Disabilities Education Act</a:t>
            </a:r>
          </a:p>
          <a:p>
            <a:pPr marL="285750" indent="-285750">
              <a:buFont typeface="Arial"/>
              <a:buChar char="•"/>
              <a:defRPr/>
            </a:pPr>
            <a:r>
              <a:rPr lang="en-US" sz="1000" dirty="0" smtClean="0">
                <a:latin typeface="Verdana" pitchFamily="34" charset="0"/>
                <a:cs typeface="Arial" charset="0"/>
              </a:rPr>
              <a:t>Family and Medical Leave Act </a:t>
            </a:r>
          </a:p>
          <a:p>
            <a:pPr marL="285750" indent="-285750">
              <a:buFont typeface="Arial"/>
              <a:buChar char="•"/>
              <a:defRPr/>
            </a:pPr>
            <a:r>
              <a:rPr lang="en-US" sz="1000" dirty="0" smtClean="0">
                <a:latin typeface="Verdana" pitchFamily="34" charset="0"/>
                <a:cs typeface="Arial" charset="0"/>
              </a:rPr>
              <a:t>Lifespan Respite Act </a:t>
            </a:r>
          </a:p>
          <a:p>
            <a:pPr marL="285750" indent="-285750">
              <a:buFont typeface="Arial"/>
              <a:buChar char="•"/>
              <a:defRPr/>
            </a:pPr>
            <a:r>
              <a:rPr lang="en-US" sz="1000" dirty="0" smtClean="0">
                <a:latin typeface="Verdana" pitchFamily="34" charset="0"/>
                <a:cs typeface="Arial" charset="0"/>
              </a:rPr>
              <a:t>Older American’s Act</a:t>
            </a:r>
          </a:p>
          <a:p>
            <a:pPr>
              <a:defRPr/>
            </a:pPr>
            <a:endParaRPr lang="en-US" sz="1000" i="1" dirty="0" smtClean="0">
              <a:latin typeface="Verdana" pitchFamily="34" charset="0"/>
              <a:cs typeface="Arial" charset="0"/>
            </a:endParaRPr>
          </a:p>
          <a:p>
            <a:pPr>
              <a:defRPr/>
            </a:pPr>
            <a:r>
              <a:rPr lang="en-US" sz="1000" b="1" dirty="0" smtClean="0">
                <a:latin typeface="Verdana" pitchFamily="34" charset="0"/>
                <a:cs typeface="Arial" charset="0"/>
              </a:rPr>
              <a:t>Key Federal Initiatives</a:t>
            </a:r>
          </a:p>
          <a:p>
            <a:pPr marL="285750" indent="-285750">
              <a:buFont typeface="Arial"/>
              <a:buChar char="•"/>
              <a:defRPr/>
            </a:pPr>
            <a:r>
              <a:rPr lang="en-US" dirty="0" smtClean="0">
                <a:latin typeface="Verdana" pitchFamily="34" charset="0"/>
                <a:cs typeface="Arial" charset="0"/>
              </a:rPr>
              <a:t>Medicaid Money Follows the Person</a:t>
            </a:r>
          </a:p>
          <a:p>
            <a:pPr marL="285750" indent="-285750">
              <a:buFont typeface="Arial"/>
              <a:buChar char="•"/>
              <a:defRPr/>
            </a:pPr>
            <a:r>
              <a:rPr lang="en-US" dirty="0" smtClean="0">
                <a:latin typeface="Verdana" pitchFamily="34" charset="0"/>
                <a:cs typeface="Arial" charset="0"/>
              </a:rPr>
              <a:t>SSA Ticket to Work</a:t>
            </a:r>
          </a:p>
          <a:p>
            <a:pPr marL="285750" indent="-285750">
              <a:buFont typeface="Arial"/>
              <a:buChar char="•"/>
              <a:defRPr/>
            </a:pPr>
            <a:r>
              <a:rPr lang="en-US" dirty="0" smtClean="0">
                <a:latin typeface="Verdana" pitchFamily="34" charset="0"/>
                <a:cs typeface="Arial" charset="0"/>
              </a:rPr>
              <a:t>Aging and Disability Resource Centers</a:t>
            </a:r>
          </a:p>
          <a:p>
            <a:pPr marL="285750" indent="-285750">
              <a:buFont typeface="Arial"/>
              <a:buChar char="•"/>
              <a:defRPr/>
            </a:pPr>
            <a:r>
              <a:rPr lang="en-US" dirty="0" smtClean="0">
                <a:latin typeface="Verdana" pitchFamily="34" charset="0"/>
                <a:cs typeface="Arial" charset="0"/>
              </a:rPr>
              <a:t>HHS Community Living Initiative</a:t>
            </a:r>
          </a:p>
          <a:p>
            <a:pPr marL="285750" indent="-285750">
              <a:buFont typeface="Arial"/>
              <a:buChar char="•"/>
              <a:defRPr/>
            </a:pPr>
            <a:endParaRPr lang="en-US" sz="1000" b="1" i="1" dirty="0" smtClean="0">
              <a:latin typeface="Verdana" pitchFamily="34" charset="0"/>
              <a:cs typeface="Arial" charset="0"/>
            </a:endParaRPr>
          </a:p>
          <a:p>
            <a:pPr>
              <a:defRPr/>
            </a:pPr>
            <a:r>
              <a:rPr lang="en-US" sz="1000" b="1" i="1" dirty="0" smtClean="0">
                <a:latin typeface="Verdana" pitchFamily="34" charset="0"/>
                <a:cs typeface="Arial" charset="0"/>
              </a:rPr>
              <a:t>Other Key Initiatives:</a:t>
            </a:r>
          </a:p>
          <a:p>
            <a:pPr marL="285750" indent="-285750">
              <a:buFont typeface="Arial"/>
              <a:buChar char="•"/>
              <a:defRPr/>
            </a:pPr>
            <a:r>
              <a:rPr lang="en-US" sz="1000" i="1" dirty="0" smtClean="0">
                <a:latin typeface="Verdana" pitchFamily="34" charset="0"/>
                <a:cs typeface="Arial" charset="0"/>
              </a:rPr>
              <a:t>National Governors Association initiative “A Better Bottom Line:  Employing People with Disabilities”  </a:t>
            </a:r>
          </a:p>
          <a:p>
            <a:pPr>
              <a:defRPr/>
            </a:pPr>
            <a:endParaRPr lang="en-US" sz="1000" b="1" i="1" dirty="0" smtClean="0">
              <a:latin typeface="Verdana" pitchFamily="34" charset="0"/>
              <a:cs typeface="Arial" charset="0"/>
            </a:endParaRPr>
          </a:p>
          <a:p>
            <a:pPr>
              <a:defRPr/>
            </a:pPr>
            <a:endParaRPr lang="en-US" sz="1000" i="1" dirty="0" smtClean="0">
              <a:latin typeface="Verdana" pitchFamily="34" charset="0"/>
              <a:cs typeface="Arial" charset="0"/>
            </a:endParaRPr>
          </a:p>
          <a:p>
            <a:pPr>
              <a:defRPr/>
            </a:pPr>
            <a:r>
              <a:rPr lang="en-US" sz="800" b="1" dirty="0" smtClean="0">
                <a:latin typeface="Verdana" pitchFamily="34" charset="0"/>
                <a:cs typeface="Arial" charset="0"/>
              </a:rPr>
              <a:t>Key Federal Policy:</a:t>
            </a:r>
          </a:p>
          <a:p>
            <a:pPr marL="285750" indent="-285750">
              <a:buFont typeface="Arial"/>
              <a:buChar char="•"/>
              <a:defRPr/>
            </a:pPr>
            <a:r>
              <a:rPr lang="en-US" sz="800" dirty="0" smtClean="0">
                <a:latin typeface="Verdana" pitchFamily="34" charset="0"/>
                <a:cs typeface="Arial" charset="0"/>
              </a:rPr>
              <a:t>Developmental Disability Act</a:t>
            </a:r>
          </a:p>
          <a:p>
            <a:pPr marL="285750" indent="-285750">
              <a:buFont typeface="Arial"/>
              <a:buChar char="•"/>
              <a:defRPr/>
            </a:pPr>
            <a:r>
              <a:rPr lang="en-US" sz="800" dirty="0" smtClean="0">
                <a:latin typeface="Verdana" pitchFamily="34" charset="0"/>
                <a:cs typeface="Arial" charset="0"/>
              </a:rPr>
              <a:t>Individuals with Disabilities Education Act</a:t>
            </a:r>
          </a:p>
          <a:p>
            <a:pPr marL="285750" indent="-285750">
              <a:buFont typeface="Arial"/>
              <a:buChar char="•"/>
              <a:defRPr/>
            </a:pPr>
            <a:r>
              <a:rPr lang="en-US" sz="800" dirty="0" smtClean="0">
                <a:latin typeface="Verdana" pitchFamily="34" charset="0"/>
                <a:cs typeface="Arial" charset="0"/>
              </a:rPr>
              <a:t>Family and Medical Leave Act </a:t>
            </a:r>
          </a:p>
          <a:p>
            <a:pPr marL="285750" indent="-285750">
              <a:buFont typeface="Arial"/>
              <a:buChar char="•"/>
              <a:defRPr/>
            </a:pPr>
            <a:r>
              <a:rPr lang="en-US" sz="800" dirty="0" smtClean="0">
                <a:latin typeface="Verdana" pitchFamily="34" charset="0"/>
                <a:cs typeface="Arial" charset="0"/>
              </a:rPr>
              <a:t>Lifespan Respite Act </a:t>
            </a:r>
          </a:p>
          <a:p>
            <a:pPr marL="285750" indent="-285750">
              <a:buFont typeface="Arial"/>
              <a:buChar char="•"/>
              <a:defRPr/>
            </a:pPr>
            <a:r>
              <a:rPr lang="en-US" sz="800" dirty="0" smtClean="0">
                <a:latin typeface="Verdana" pitchFamily="34" charset="0"/>
                <a:cs typeface="Arial" charset="0"/>
              </a:rPr>
              <a:t>Older American’s Act</a:t>
            </a:r>
          </a:p>
          <a:p>
            <a:pPr>
              <a:defRPr/>
            </a:pPr>
            <a:endParaRPr lang="en-US" sz="800" i="1" dirty="0" smtClean="0">
              <a:latin typeface="Verdana" pitchFamily="34" charset="0"/>
              <a:cs typeface="Arial" charset="0"/>
            </a:endParaRPr>
          </a:p>
          <a:p>
            <a:pPr>
              <a:defRPr/>
            </a:pPr>
            <a:r>
              <a:rPr lang="en-US" sz="800" b="1" dirty="0" smtClean="0">
                <a:latin typeface="Verdana" pitchFamily="34" charset="0"/>
                <a:cs typeface="Arial" charset="0"/>
              </a:rPr>
              <a:t>Key Federal Initiatives</a:t>
            </a:r>
          </a:p>
          <a:p>
            <a:pPr marL="285750" indent="-285750">
              <a:buFont typeface="Arial"/>
              <a:buChar char="•"/>
              <a:defRPr/>
            </a:pPr>
            <a:r>
              <a:rPr lang="en-US" sz="1000" dirty="0" smtClean="0">
                <a:latin typeface="Verdana" pitchFamily="34" charset="0"/>
                <a:cs typeface="Arial" charset="0"/>
              </a:rPr>
              <a:t>Medicaid Money Follows the Person</a:t>
            </a:r>
          </a:p>
          <a:p>
            <a:pPr marL="285750" indent="-285750">
              <a:buFont typeface="Arial"/>
              <a:buChar char="•"/>
              <a:defRPr/>
            </a:pPr>
            <a:r>
              <a:rPr lang="en-US" sz="1000" dirty="0" smtClean="0">
                <a:latin typeface="Verdana" pitchFamily="34" charset="0"/>
                <a:cs typeface="Arial" charset="0"/>
              </a:rPr>
              <a:t>SSA Ticket to Work</a:t>
            </a:r>
          </a:p>
          <a:p>
            <a:pPr marL="285750" indent="-285750">
              <a:buFont typeface="Arial"/>
              <a:buChar char="•"/>
              <a:defRPr/>
            </a:pPr>
            <a:r>
              <a:rPr lang="en-US" sz="1000" dirty="0" smtClean="0">
                <a:latin typeface="Verdana" pitchFamily="34" charset="0"/>
                <a:cs typeface="Arial" charset="0"/>
              </a:rPr>
              <a:t>Aging and Disability Resource Centers</a:t>
            </a:r>
          </a:p>
          <a:p>
            <a:pPr marL="285750" indent="-285750">
              <a:buFont typeface="Arial"/>
              <a:buChar char="•"/>
              <a:defRPr/>
            </a:pPr>
            <a:r>
              <a:rPr lang="en-US" sz="1000" dirty="0" smtClean="0">
                <a:latin typeface="Verdana" pitchFamily="34" charset="0"/>
                <a:cs typeface="Arial" charset="0"/>
              </a:rPr>
              <a:t>HHS Community Living Initiative</a:t>
            </a:r>
          </a:p>
          <a:p>
            <a:pPr marL="285750" indent="-285750">
              <a:buFont typeface="Arial"/>
              <a:buChar char="•"/>
              <a:defRPr/>
            </a:pPr>
            <a:endParaRPr lang="en-US" sz="800" b="1" i="1" dirty="0" smtClean="0">
              <a:latin typeface="Verdana" pitchFamily="34" charset="0"/>
              <a:cs typeface="Arial" charset="0"/>
            </a:endParaRPr>
          </a:p>
          <a:p>
            <a:pPr>
              <a:defRPr/>
            </a:pPr>
            <a:r>
              <a:rPr lang="en-US" sz="800" b="1" i="1" dirty="0" smtClean="0">
                <a:latin typeface="Verdana" pitchFamily="34" charset="0"/>
                <a:cs typeface="Arial" charset="0"/>
              </a:rPr>
              <a:t>Other Key Initiatives:</a:t>
            </a:r>
          </a:p>
          <a:p>
            <a:pPr marL="285750" indent="-285750">
              <a:buFont typeface="Arial"/>
              <a:buChar char="•"/>
              <a:defRPr/>
            </a:pPr>
            <a:r>
              <a:rPr lang="en-US" sz="800" i="1" dirty="0" smtClean="0">
                <a:latin typeface="Verdana" pitchFamily="34" charset="0"/>
                <a:cs typeface="Arial" charset="0"/>
              </a:rPr>
              <a:t>National Governors Association initiative “A Better Bottom Line:  Employing People with Disabilities”  </a:t>
            </a:r>
          </a:p>
          <a:p>
            <a:pPr>
              <a:defRPr/>
            </a:pPr>
            <a:endParaRPr lang="en-US" sz="800" b="1" i="1" dirty="0" smtClean="0">
              <a:latin typeface="Verdana" pitchFamily="34" charset="0"/>
              <a:cs typeface="Arial" charset="0"/>
            </a:endParaRPr>
          </a:p>
          <a:p>
            <a:pPr>
              <a:defRPr/>
            </a:pPr>
            <a:endParaRPr lang="en-US" sz="800" i="1" dirty="0" smtClean="0">
              <a:latin typeface="Verdana" pitchFamily="34" charset="0"/>
              <a:cs typeface="Arial" charset="0"/>
            </a:endParaRPr>
          </a:p>
          <a:p>
            <a:pPr>
              <a:defRPr/>
            </a:pPr>
            <a:endParaRPr lang="en-US" sz="800" i="1" dirty="0" smtClean="0">
              <a:latin typeface="Verdana" pitchFamily="34" charset="0"/>
              <a:cs typeface="Arial" charset="0"/>
            </a:endParaRPr>
          </a:p>
          <a:p>
            <a:pPr>
              <a:defRPr/>
            </a:pPr>
            <a:endParaRPr lang="en-US" sz="800" i="1" dirty="0" smtClean="0">
              <a:latin typeface="Verdana" pitchFamily="34" charset="0"/>
              <a:cs typeface="Arial" charset="0"/>
            </a:endParaRPr>
          </a:p>
          <a:p>
            <a:pPr>
              <a:defRPr/>
            </a:pPr>
            <a:endParaRPr lang="en-US" sz="1000" i="1" dirty="0" smtClean="0">
              <a:latin typeface="Verdana" pitchFamily="34" charset="0"/>
              <a:cs typeface="Arial" charset="0"/>
            </a:endParaRPr>
          </a:p>
          <a:p>
            <a:pPr>
              <a:defRPr/>
            </a:pPr>
            <a:endParaRPr lang="en-US" sz="1000" i="1" dirty="0" smtClean="0">
              <a:latin typeface="Verdana" pitchFamily="34" charset="0"/>
              <a:cs typeface="Arial" charset="0"/>
            </a:endParaRPr>
          </a:p>
          <a:p>
            <a:pPr>
              <a:defRPr/>
            </a:pPr>
            <a:endParaRPr lang="en-US" dirty="0"/>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83F55D54-7135-5249-A0EB-A9FE6B37DDF7}" type="slidenum">
              <a:rPr lang="en-US" sz="1200">
                <a:latin typeface="Arial" charset="0"/>
                <a:cs typeface="Arial" charset="0"/>
              </a:rPr>
              <a:pPr eaLnBrk="1" hangingPunct="1"/>
              <a:t>22</a:t>
            </a:fld>
            <a:endParaRPr lang="en-US" sz="1200">
              <a:latin typeface="Arial" charset="0"/>
              <a:cs typeface="Arial" charset="0"/>
            </a:endParaRPr>
          </a:p>
        </p:txBody>
      </p:sp>
    </p:spTree>
    <p:extLst>
      <p:ext uri="{BB962C8B-B14F-4D97-AF65-F5344CB8AC3E}">
        <p14:creationId xmlns:p14="http://schemas.microsoft.com/office/powerpoint/2010/main" val="271812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RACHEL: </a:t>
            </a:r>
            <a:br>
              <a:rPr lang="en-US" sz="1200" b="1" kern="1200" dirty="0" smtClean="0">
                <a:solidFill>
                  <a:schemeClr val="tx1"/>
                </a:solidFill>
                <a:latin typeface="+mn-lt"/>
                <a:ea typeface="+mn-ea"/>
                <a:cs typeface="+mn-cs"/>
              </a:rPr>
            </a:br>
            <a:r>
              <a:rPr lang="en-US" sz="1200" b="0" kern="1200" dirty="0" smtClean="0">
                <a:solidFill>
                  <a:schemeClr val="tx1"/>
                </a:solidFill>
                <a:latin typeface="+mn-lt"/>
                <a:ea typeface="+mn-ea"/>
                <a:cs typeface="+mn-cs"/>
              </a:rPr>
              <a:t>Before</a:t>
            </a:r>
            <a:r>
              <a:rPr lang="en-US" sz="1200" b="0" kern="1200" baseline="0" dirty="0" smtClean="0">
                <a:solidFill>
                  <a:schemeClr val="tx1"/>
                </a:solidFill>
                <a:latin typeface="+mn-lt"/>
                <a:ea typeface="+mn-ea"/>
                <a:cs typeface="+mn-cs"/>
              </a:rPr>
              <a:t> we get started, we want to share with you the core belief that guides all of the work that we do at Missouri Family to Family.</a:t>
            </a:r>
          </a:p>
          <a:p>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KATIE:</a:t>
            </a:r>
          </a:p>
          <a:p>
            <a:r>
              <a:rPr lang="en-US" sz="1200" b="0" kern="1200" baseline="0" dirty="0" smtClean="0">
                <a:solidFill>
                  <a:schemeClr val="tx1"/>
                </a:solidFill>
                <a:latin typeface="+mn-lt"/>
                <a:ea typeface="+mn-ea"/>
                <a:cs typeface="+mn-cs"/>
              </a:rPr>
              <a:t>Read the blue box.</a:t>
            </a: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3D0BFF0-BC4A-4F83-AF42-DF149487A101}" type="slidenum">
              <a:rPr lang="en-US" smtClean="0"/>
              <a:t>24</a:t>
            </a:fld>
            <a:endParaRPr lang="en-US"/>
          </a:p>
        </p:txBody>
      </p:sp>
    </p:spTree>
    <p:extLst>
      <p:ext uri="{BB962C8B-B14F-4D97-AF65-F5344CB8AC3E}">
        <p14:creationId xmlns:p14="http://schemas.microsoft.com/office/powerpoint/2010/main" val="312586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88FB7-1920-477B-BF43-E2B02E392657}" type="slidenum">
              <a:rPr lang="en-US" smtClean="0"/>
              <a:t>25</a:t>
            </a:fld>
            <a:endParaRPr lang="en-US"/>
          </a:p>
        </p:txBody>
      </p:sp>
    </p:spTree>
    <p:extLst>
      <p:ext uri="{BB962C8B-B14F-4D97-AF65-F5344CB8AC3E}">
        <p14:creationId xmlns:p14="http://schemas.microsoft.com/office/powerpoint/2010/main" val="3823927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Katie</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algn="ctr"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algn="ctr"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algn="ctr"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algn="ctr"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58AF670-9582-004B-961D-29A88195B894}" type="slidenum">
              <a:rPr lang="en-US" sz="1200">
                <a:latin typeface="Arial" charset="0"/>
              </a:rPr>
              <a:pPr eaLnBrk="1" hangingPunct="1"/>
              <a:t>29</a:t>
            </a:fld>
            <a:endParaRPr lang="en-US" sz="1200">
              <a:latin typeface="Arial" charset="0"/>
            </a:endParaRPr>
          </a:p>
        </p:txBody>
      </p:sp>
    </p:spTree>
    <p:extLst>
      <p:ext uri="{BB962C8B-B14F-4D97-AF65-F5344CB8AC3E}">
        <p14:creationId xmlns:p14="http://schemas.microsoft.com/office/powerpoint/2010/main" val="392748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32</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33</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t>34</a:t>
            </a:fld>
            <a:endParaRPr lang="en-US"/>
          </a:p>
        </p:txBody>
      </p:sp>
    </p:spTree>
    <p:extLst>
      <p:ext uri="{BB962C8B-B14F-4D97-AF65-F5344CB8AC3E}">
        <p14:creationId xmlns:p14="http://schemas.microsoft.com/office/powerpoint/2010/main" val="3057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36</a:t>
            </a:fld>
            <a:endParaRPr lang="en-US" sz="1200">
              <a:latin typeface="Arial" panose="020B0604020202020204" pitchFamily="34" charset="0"/>
            </a:endParaRPr>
          </a:p>
        </p:txBody>
      </p:sp>
    </p:spTree>
    <p:extLst>
      <p:ext uri="{BB962C8B-B14F-4D97-AF65-F5344CB8AC3E}">
        <p14:creationId xmlns:p14="http://schemas.microsoft.com/office/powerpoint/2010/main" val="2251276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t>37</a:t>
            </a:fld>
            <a:endParaRPr lang="en-US"/>
          </a:p>
        </p:txBody>
      </p:sp>
    </p:spTree>
    <p:extLst>
      <p:ext uri="{BB962C8B-B14F-4D97-AF65-F5344CB8AC3E}">
        <p14:creationId xmlns:p14="http://schemas.microsoft.com/office/powerpoint/2010/main" val="1068082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solidFill>
                  <a:prstClr val="black"/>
                </a:solidFill>
              </a:rPr>
              <a:pPr fontAlgn="base">
                <a:spcBef>
                  <a:spcPct val="0"/>
                </a:spcBef>
                <a:spcAft>
                  <a:spcPct val="0"/>
                </a:spcAft>
                <a:defRPr/>
              </a:pPr>
              <a:t>38</a:t>
            </a:fld>
            <a:endParaRPr lang="en-US" smtClean="0">
              <a:solidFill>
                <a:prstClr val="black"/>
              </a:solidFill>
            </a:endParaRPr>
          </a:p>
        </p:txBody>
      </p:sp>
    </p:spTree>
    <p:extLst>
      <p:ext uri="{BB962C8B-B14F-4D97-AF65-F5344CB8AC3E}">
        <p14:creationId xmlns:p14="http://schemas.microsoft.com/office/powerpoint/2010/main" val="130844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t>6</a:t>
            </a:fld>
            <a:endParaRPr lang="en-US"/>
          </a:p>
        </p:txBody>
      </p:sp>
    </p:spTree>
    <p:extLst>
      <p:ext uri="{BB962C8B-B14F-4D97-AF65-F5344CB8AC3E}">
        <p14:creationId xmlns:p14="http://schemas.microsoft.com/office/powerpoint/2010/main" val="3267190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latin typeface="Arial" panose="020B0604020202020204" pitchFamily="34" charset="0"/>
              </a:rPr>
              <a:pPr eaLnBrk="1" hangingPunct="1"/>
              <a:t>39</a:t>
            </a:fld>
            <a:endParaRPr lang="en-US" sz="1200">
              <a:latin typeface="Arial" panose="020B0604020202020204" pitchFamily="34" charset="0"/>
            </a:endParaRPr>
          </a:p>
        </p:txBody>
      </p:sp>
    </p:spTree>
    <p:extLst>
      <p:ext uri="{BB962C8B-B14F-4D97-AF65-F5344CB8AC3E}">
        <p14:creationId xmlns:p14="http://schemas.microsoft.com/office/powerpoint/2010/main" val="3518855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1116F00-B62A-4F98-9332-4BDD2CB1B7EE}" type="slidenum">
              <a:rPr lang="en-US" altLang="en-US"/>
              <a:pPr/>
              <a:t>42</a:t>
            </a:fld>
            <a:endParaRPr lang="en-US" altLang="en-US"/>
          </a:p>
        </p:txBody>
      </p:sp>
    </p:spTree>
    <p:extLst>
      <p:ext uri="{BB962C8B-B14F-4D97-AF65-F5344CB8AC3E}">
        <p14:creationId xmlns:p14="http://schemas.microsoft.com/office/powerpoint/2010/main" val="71636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758B7-0F65-4FFA-8797-A1A17D6188B0}" type="slidenum">
              <a:rPr lang="en-US" smtClean="0"/>
              <a:t>43</a:t>
            </a:fld>
            <a:endParaRPr lang="en-US"/>
          </a:p>
        </p:txBody>
      </p:sp>
    </p:spTree>
    <p:extLst>
      <p:ext uri="{BB962C8B-B14F-4D97-AF65-F5344CB8AC3E}">
        <p14:creationId xmlns:p14="http://schemas.microsoft.com/office/powerpoint/2010/main" val="342680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47</a:t>
            </a:fld>
            <a:endParaRPr lang="en-US" smtClean="0"/>
          </a:p>
        </p:txBody>
      </p:sp>
    </p:spTree>
    <p:extLst>
      <p:ext uri="{BB962C8B-B14F-4D97-AF65-F5344CB8AC3E}">
        <p14:creationId xmlns:p14="http://schemas.microsoft.com/office/powerpoint/2010/main" val="3957505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6838-0CD8-4356-B3E1-28CC2A0F5FDA}" type="slidenum">
              <a:rPr lang="en-US" smtClean="0"/>
              <a:pPr fontAlgn="base">
                <a:spcBef>
                  <a:spcPct val="0"/>
                </a:spcBef>
                <a:spcAft>
                  <a:spcPct val="0"/>
                </a:spcAft>
                <a:defRPr/>
              </a:pPr>
              <a:t>49</a:t>
            </a:fld>
            <a:endParaRPr lang="en-US" smtClean="0"/>
          </a:p>
        </p:txBody>
      </p:sp>
    </p:spTree>
    <p:extLst>
      <p:ext uri="{BB962C8B-B14F-4D97-AF65-F5344CB8AC3E}">
        <p14:creationId xmlns:p14="http://schemas.microsoft.com/office/powerpoint/2010/main" val="395750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758B7-0F65-4FFA-8797-A1A17D6188B0}" type="slidenum">
              <a:rPr lang="en-US" smtClean="0"/>
              <a:t>52</a:t>
            </a:fld>
            <a:endParaRPr lang="en-US"/>
          </a:p>
        </p:txBody>
      </p:sp>
    </p:spTree>
    <p:extLst>
      <p:ext uri="{BB962C8B-B14F-4D97-AF65-F5344CB8AC3E}">
        <p14:creationId xmlns:p14="http://schemas.microsoft.com/office/powerpoint/2010/main" val="3426809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star is split into what he has now, and what he wants to work on getting.  </a:t>
            </a:r>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t>62</a:t>
            </a:fld>
            <a:endParaRPr lang="en-US"/>
          </a:p>
        </p:txBody>
      </p:sp>
    </p:spTree>
    <p:extLst>
      <p:ext uri="{BB962C8B-B14F-4D97-AF65-F5344CB8AC3E}">
        <p14:creationId xmlns:p14="http://schemas.microsoft.com/office/powerpoint/2010/main" val="2865815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First show the person,</a:t>
            </a:r>
          </a:p>
          <a:p>
            <a:r>
              <a:rPr lang="en-US" dirty="0" smtClean="0"/>
              <a:t>Then show the family, </a:t>
            </a:r>
          </a:p>
          <a:p>
            <a:r>
              <a:rPr lang="en-US" dirty="0" smtClean="0"/>
              <a:t>then</a:t>
            </a:r>
            <a:r>
              <a:rPr lang="en-US" baseline="0" dirty="0" smtClean="0"/>
              <a:t> bring up the domains</a:t>
            </a:r>
          </a:p>
          <a:p>
            <a:r>
              <a:rPr lang="en-US" baseline="0" dirty="0" smtClean="0"/>
              <a:t>And then the buckets</a:t>
            </a:r>
          </a:p>
          <a:p>
            <a:r>
              <a:rPr lang="en-US" baseline="0" dirty="0" smtClean="0"/>
              <a:t>And then the outer layers </a:t>
            </a:r>
          </a:p>
          <a:p>
            <a:endParaRPr lang="en-US" baseline="0" dirty="0" smtClean="0"/>
          </a:p>
          <a:p>
            <a:endParaRPr lang="en-US" baseline="0" dirty="0" smtClean="0"/>
          </a:p>
          <a:p>
            <a:r>
              <a:rPr lang="en-US" baseline="0" dirty="0" smtClean="0"/>
              <a:t>All these things work together to make a good life.</a:t>
            </a:r>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t>64</a:t>
            </a:fld>
            <a:endParaRPr lang="en-US"/>
          </a:p>
        </p:txBody>
      </p:sp>
    </p:spTree>
    <p:extLst>
      <p:ext uri="{BB962C8B-B14F-4D97-AF65-F5344CB8AC3E}">
        <p14:creationId xmlns:p14="http://schemas.microsoft.com/office/powerpoint/2010/main" val="4264706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t>7</a:t>
            </a:fld>
            <a:endParaRPr lang="en-US"/>
          </a:p>
        </p:txBody>
      </p:sp>
    </p:spTree>
    <p:extLst>
      <p:ext uri="{BB962C8B-B14F-4D97-AF65-F5344CB8AC3E}">
        <p14:creationId xmlns:p14="http://schemas.microsoft.com/office/powerpoint/2010/main" val="326719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7B95FF9-CE73-46B5-9AD0-E552B9F32E0E}" type="slidenum">
              <a:rPr lang="en-US" altLang="en-US"/>
              <a:pPr/>
              <a:t>10</a:t>
            </a:fld>
            <a:endParaRPr lang="en-US" altLang="en-US"/>
          </a:p>
        </p:txBody>
      </p:sp>
    </p:spTree>
    <p:extLst>
      <p:ext uri="{BB962C8B-B14F-4D97-AF65-F5344CB8AC3E}">
        <p14:creationId xmlns:p14="http://schemas.microsoft.com/office/powerpoint/2010/main" val="1757039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758B7-0F65-4FFA-8797-A1A17D6188B0}"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37673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lgn="l">
              <a:spcBef>
                <a:spcPts val="0"/>
              </a:spcBef>
              <a:buNone/>
            </a:pPr>
            <a:r>
              <a:rPr lang="en-US" sz="1200" i="1" dirty="0" smtClean="0"/>
              <a:t>ALL individuals with disabilities and families  are considered in our values and vision.</a:t>
            </a:r>
            <a:r>
              <a:rPr lang="en-US" sz="1200" dirty="0" smtClean="0"/>
              <a:t/>
            </a:r>
            <a:br>
              <a:rPr lang="en-US" sz="1200" dirty="0" smtClean="0"/>
            </a:br>
            <a:endParaRPr lang="en-US" sz="1200" dirty="0" smtClean="0"/>
          </a:p>
          <a:p>
            <a:pPr marL="0" indent="0" algn="l">
              <a:spcBef>
                <a:spcPts val="0"/>
              </a:spcBef>
              <a:buNone/>
            </a:pPr>
            <a:r>
              <a:rPr lang="en-US" sz="900" i="1" dirty="0" smtClean="0"/>
              <a:t>(Family is defined by Individual)</a:t>
            </a:r>
          </a:p>
        </p:txBody>
      </p:sp>
      <p:sp>
        <p:nvSpPr>
          <p:cNvPr id="4" name="Slide Number Placeholder 3"/>
          <p:cNvSpPr>
            <a:spLocks noGrp="1"/>
          </p:cNvSpPr>
          <p:nvPr>
            <p:ph type="sldNum" sz="quarter" idx="10"/>
          </p:nvPr>
        </p:nvSpPr>
        <p:spPr/>
        <p:txBody>
          <a:bodyPr/>
          <a:lstStyle/>
          <a:p>
            <a:fld id="{2B0758B7-0F65-4FFA-8797-A1A17D6188B0}" type="slidenum">
              <a:rPr lang="en-US" smtClean="0"/>
              <a:t>12</a:t>
            </a:fld>
            <a:endParaRPr lang="en-US"/>
          </a:p>
        </p:txBody>
      </p:sp>
    </p:spTree>
    <p:extLst>
      <p:ext uri="{BB962C8B-B14F-4D97-AF65-F5344CB8AC3E}">
        <p14:creationId xmlns:p14="http://schemas.microsoft.com/office/powerpoint/2010/main" val="166098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lgn="l">
              <a:spcBef>
                <a:spcPts val="0"/>
              </a:spcBef>
              <a:buNone/>
            </a:pPr>
            <a:r>
              <a:rPr lang="en-US" sz="1200" i="1" dirty="0" smtClean="0"/>
              <a:t>ALL individuals with disabilities and families  are considered in our values and vision.</a:t>
            </a:r>
            <a:r>
              <a:rPr lang="en-US" sz="1200" dirty="0" smtClean="0"/>
              <a:t/>
            </a:r>
            <a:br>
              <a:rPr lang="en-US" sz="1200" dirty="0" smtClean="0"/>
            </a:br>
            <a:endParaRPr lang="en-US" sz="1200" dirty="0" smtClean="0"/>
          </a:p>
          <a:p>
            <a:pPr marL="0" indent="0" algn="l">
              <a:spcBef>
                <a:spcPts val="0"/>
              </a:spcBef>
              <a:buNone/>
            </a:pPr>
            <a:r>
              <a:rPr lang="en-US" sz="900" i="1" dirty="0" smtClean="0"/>
              <a:t>(Family is defined by Individual)</a:t>
            </a:r>
          </a:p>
        </p:txBody>
      </p:sp>
      <p:sp>
        <p:nvSpPr>
          <p:cNvPr id="4" name="Slide Number Placeholder 3"/>
          <p:cNvSpPr>
            <a:spLocks noGrp="1"/>
          </p:cNvSpPr>
          <p:nvPr>
            <p:ph type="sldNum" sz="quarter" idx="10"/>
          </p:nvPr>
        </p:nvSpPr>
        <p:spPr/>
        <p:txBody>
          <a:bodyPr/>
          <a:lstStyle/>
          <a:p>
            <a:fld id="{2B0758B7-0F65-4FFA-8797-A1A17D6188B0}" type="slidenum">
              <a:rPr lang="en-US" smtClean="0"/>
              <a:t>13</a:t>
            </a:fld>
            <a:endParaRPr lang="en-US"/>
          </a:p>
        </p:txBody>
      </p:sp>
    </p:spTree>
    <p:extLst>
      <p:ext uri="{BB962C8B-B14F-4D97-AF65-F5344CB8AC3E}">
        <p14:creationId xmlns:p14="http://schemas.microsoft.com/office/powerpoint/2010/main" val="166098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t>14</a:t>
            </a:fld>
            <a:endParaRPr lang="en-US"/>
          </a:p>
        </p:txBody>
      </p:sp>
    </p:spTree>
    <p:extLst>
      <p:ext uri="{BB962C8B-B14F-4D97-AF65-F5344CB8AC3E}">
        <p14:creationId xmlns:p14="http://schemas.microsoft.com/office/powerpoint/2010/main" val="182957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7BE03F7-4DBB-4F5F-A7AE-0BFC9F81A006}" type="slidenum">
              <a:rPr lang="en-US" altLang="en-US">
                <a:latin typeface="Arial" panose="020B0604020202020204" pitchFamily="34" charset="0"/>
                <a:ea typeface="ＭＳ Ｐゴシック" panose="020B0600070205080204" pitchFamily="34" charset="-128"/>
                <a:cs typeface="Arial" panose="020B0604020202020204" pitchFamily="34" charset="0"/>
              </a:rPr>
              <a:pPr eaLnBrk="1" hangingPunct="1"/>
              <a:t>15</a:t>
            </a:fld>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40504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t>10/15/2015</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t>‹#›</a:t>
            </a:fld>
            <a:endParaRPr lang="en-US"/>
          </a:p>
        </p:txBody>
      </p:sp>
    </p:spTree>
    <p:extLst>
      <p:ext uri="{BB962C8B-B14F-4D97-AF65-F5344CB8AC3E}">
        <p14:creationId xmlns:p14="http://schemas.microsoft.com/office/powerpoint/2010/main" val="265347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404897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389348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A9F897-B908-4BA1-AE4F-CF9F2298B0F6}"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176716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A9F897-B908-4BA1-AE4F-CF9F2298B0F6}" type="datetimeFigureOut">
              <a:rPr lang="en-US" smtClean="0"/>
              <a:t>10/15/2015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94037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A9F897-B908-4BA1-AE4F-CF9F2298B0F6}"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234779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A9F897-B908-4BA1-AE4F-CF9F2298B0F6}" type="datetimeFigureOut">
              <a:rPr lang="en-US" smtClean="0"/>
              <a:t>10/15/2015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213059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A9F897-B908-4BA1-AE4F-CF9F2298B0F6}" type="datetimeFigureOut">
              <a:rPr lang="en-US" smtClean="0"/>
              <a:t>10/15/2015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407368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9F897-B908-4BA1-AE4F-CF9F2298B0F6}" type="datetimeFigureOut">
              <a:rPr lang="en-US" smtClean="0"/>
              <a:t>10/15/2015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FEE40-99EA-429B-A2CD-7317D822849C}" type="slidenum">
              <a:rPr lang="en-US" smtClean="0"/>
              <a:t>‹#›</a:t>
            </a:fld>
            <a:endParaRPr lang="en-US"/>
          </a:p>
        </p:txBody>
      </p:sp>
    </p:spTree>
    <p:extLst>
      <p:ext uri="{BB962C8B-B14F-4D97-AF65-F5344CB8AC3E}">
        <p14:creationId xmlns:p14="http://schemas.microsoft.com/office/powerpoint/2010/main" val="227872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2FA9F897-B908-4BA1-AE4F-CF9F2298B0F6}" type="datetimeFigureOut">
              <a:rPr lang="en-US" smtClean="0"/>
              <a:t>10/15/2015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B6145C4-20AE-0F4D-BCF8-825916713C61}" type="slidenum">
              <a:rPr lang="en-US" smtClean="0"/>
              <a:t>‹#›</a:t>
            </a:fld>
            <a:endParaRPr lang="en-US"/>
          </a:p>
        </p:txBody>
      </p:sp>
    </p:spTree>
    <p:extLst>
      <p:ext uri="{BB962C8B-B14F-4D97-AF65-F5344CB8AC3E}">
        <p14:creationId xmlns:p14="http://schemas.microsoft.com/office/powerpoint/2010/main" val="283470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2FA9F897-B908-4BA1-AE4F-CF9F2298B0F6}" type="datetimeFigureOut">
              <a:rPr lang="en-US" smtClean="0"/>
              <a:t>10/15/2015</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78FEE40-99EA-429B-A2CD-7317D822849C}" type="slidenum">
              <a:rPr lang="en-US" smtClean="0"/>
              <a:t>‹#›</a:t>
            </a:fld>
            <a:endParaRPr lang="en-US"/>
          </a:p>
        </p:txBody>
      </p:sp>
    </p:spTree>
    <p:extLst>
      <p:ext uri="{BB962C8B-B14F-4D97-AF65-F5344CB8AC3E}">
        <p14:creationId xmlns:p14="http://schemas.microsoft.com/office/powerpoint/2010/main" val="405918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2FA9F897-B908-4BA1-AE4F-CF9F2298B0F6}" type="datetimeFigureOut">
              <a:rPr lang="en-US" smtClean="0"/>
              <a:t>10/15/2015</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478FEE40-99EA-429B-A2CD-7317D822849C}" type="slidenum">
              <a:rPr lang="en-US" smtClean="0"/>
              <a:t>‹#›</a:t>
            </a:fld>
            <a:endParaRPr lang="en-US"/>
          </a:p>
        </p:txBody>
      </p:sp>
    </p:spTree>
    <p:extLst>
      <p:ext uri="{BB962C8B-B14F-4D97-AF65-F5344CB8AC3E}">
        <p14:creationId xmlns:p14="http://schemas.microsoft.com/office/powerpoint/2010/main" val="8059679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1.xml"/><Relationship Id="rId16"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8.png"/><Relationship Id="rId7"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g"/></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3505200"/>
            <a:ext cx="7086600" cy="1658198"/>
          </a:xfrm>
        </p:spPr>
        <p:txBody>
          <a:bodyPr>
            <a:normAutofit fontScale="90000"/>
          </a:bodyPr>
          <a:lstStyle/>
          <a:p>
            <a:pPr algn="ctr"/>
            <a:r>
              <a:rPr lang="en-US" dirty="0" smtClean="0"/>
              <a:t>Supporting “Good Lives” </a:t>
            </a:r>
            <a:br>
              <a:rPr lang="en-US" dirty="0" smtClean="0"/>
            </a:br>
            <a:r>
              <a:rPr lang="en-US" dirty="0" smtClean="0"/>
              <a:t>for Persons with Developmental Disability </a:t>
            </a:r>
            <a:br>
              <a:rPr lang="en-US" dirty="0" smtClean="0"/>
            </a:br>
            <a:r>
              <a:rPr lang="en-US" dirty="0" smtClean="0"/>
              <a:t>and Their Families </a:t>
            </a:r>
            <a:br>
              <a:rPr lang="en-US" dirty="0" smtClean="0"/>
            </a:br>
            <a:endParaRPr lang="en-US" dirty="0"/>
          </a:p>
        </p:txBody>
      </p:sp>
      <p:sp>
        <p:nvSpPr>
          <p:cNvPr id="8" name="Content Placeholder 7"/>
          <p:cNvSpPr>
            <a:spLocks noGrp="1"/>
          </p:cNvSpPr>
          <p:nvPr>
            <p:ph idx="1"/>
          </p:nvPr>
        </p:nvSpPr>
        <p:spPr>
          <a:xfrm>
            <a:off x="16933" y="4974907"/>
            <a:ext cx="8903494" cy="3766185"/>
          </a:xfrm>
        </p:spPr>
        <p:txBody>
          <a:bodyPr/>
          <a:lstStyle/>
          <a:p>
            <a:pPr algn="ctr"/>
            <a:endParaRPr lang="en-US" dirty="0" smtClean="0"/>
          </a:p>
          <a:p>
            <a:pPr algn="ctr">
              <a:lnSpc>
                <a:spcPct val="100000"/>
              </a:lnSpc>
              <a:spcBef>
                <a:spcPts val="0"/>
              </a:spcBef>
            </a:pPr>
            <a:r>
              <a:rPr lang="en-US" dirty="0"/>
              <a:t>Mary Lee Fay, National </a:t>
            </a:r>
            <a:r>
              <a:rPr lang="en-US" dirty="0" err="1"/>
              <a:t>CoP</a:t>
            </a:r>
            <a:r>
              <a:rPr lang="en-US" dirty="0"/>
              <a:t>, NASDDDS</a:t>
            </a:r>
          </a:p>
          <a:p>
            <a:pPr algn="ctr">
              <a:lnSpc>
                <a:spcPct val="100000"/>
              </a:lnSpc>
              <a:spcBef>
                <a:spcPts val="0"/>
              </a:spcBef>
            </a:pPr>
            <a:r>
              <a:rPr lang="en-US" dirty="0" err="1"/>
              <a:t>Sheli</a:t>
            </a:r>
            <a:r>
              <a:rPr lang="en-US" dirty="0"/>
              <a:t> Reynolds, National </a:t>
            </a:r>
            <a:r>
              <a:rPr lang="en-US" dirty="0" err="1" smtClean="0"/>
              <a:t>CoP</a:t>
            </a:r>
            <a:r>
              <a:rPr lang="en-US" dirty="0" smtClean="0"/>
              <a:t>, UMKC</a:t>
            </a:r>
            <a:r>
              <a:rPr lang="en-US" dirty="0"/>
              <a:t>-</a:t>
            </a:r>
            <a:r>
              <a:rPr lang="en-US" dirty="0" smtClean="0"/>
              <a:t>IHD, UCEDD</a:t>
            </a:r>
            <a:endParaRPr lang="en-US" dirty="0"/>
          </a:p>
          <a:p>
            <a:pPr algn="ctr">
              <a:lnSpc>
                <a:spcPct val="100000"/>
              </a:lnSpc>
              <a:spcBef>
                <a:spcPts val="0"/>
              </a:spcBef>
            </a:pPr>
            <a:r>
              <a:rPr lang="en-US" dirty="0" smtClean="0"/>
              <a:t>July </a:t>
            </a:r>
            <a:r>
              <a:rPr lang="en-US" dirty="0"/>
              <a:t>9</a:t>
            </a:r>
            <a:r>
              <a:rPr lang="en-US" dirty="0" smtClean="0"/>
              <a:t>, </a:t>
            </a:r>
            <a:r>
              <a:rPr lang="en-US" dirty="0"/>
              <a:t>2015</a:t>
            </a:r>
          </a:p>
          <a:p>
            <a:endParaRPr lang="en-US" dirty="0" smtClean="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9144000" cy="1892808"/>
          </a:xfrm>
          <a:prstGeom prst="rect">
            <a:avLst/>
          </a:prstGeom>
        </p:spPr>
      </p:pic>
      <p:pic>
        <p:nvPicPr>
          <p:cNvPr id="4" name="Picture 2" descr="X:\Family to Family Team\TOOLKITS\Life Course Tool Kit\Graphics\2015-circ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914400"/>
            <a:ext cx="1524000" cy="1520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783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438400" y="381000"/>
            <a:ext cx="4895850" cy="1143000"/>
          </a:xfrm>
        </p:spPr>
        <p:txBody>
          <a:bodyPr/>
          <a:lstStyle/>
          <a:p>
            <a:r>
              <a:rPr lang="en-US" altLang="en-US" dirty="0" smtClean="0"/>
              <a:t>Focus on “ALL”</a:t>
            </a:r>
          </a:p>
        </p:txBody>
      </p:sp>
      <p:sp>
        <p:nvSpPr>
          <p:cNvPr id="23555" name="Content Placeholder 3"/>
          <p:cNvSpPr>
            <a:spLocks noGrp="1"/>
          </p:cNvSpPr>
          <p:nvPr>
            <p:ph idx="1"/>
          </p:nvPr>
        </p:nvSpPr>
        <p:spPr>
          <a:xfrm>
            <a:off x="1390650" y="1524000"/>
            <a:ext cx="6610350" cy="5334000"/>
          </a:xfrm>
        </p:spPr>
        <p:txBody>
          <a:bodyPr>
            <a:normAutofit/>
          </a:bodyPr>
          <a:lstStyle/>
          <a:p>
            <a:pPr marL="0" indent="0" algn="ctr">
              <a:spcBef>
                <a:spcPct val="0"/>
              </a:spcBef>
              <a:buFont typeface="Arial" panose="020B0604020202020204" pitchFamily="34" charset="0"/>
              <a:buNone/>
            </a:pPr>
            <a:r>
              <a:rPr lang="en-US" altLang="en-US" sz="2800" b="1" i="1" dirty="0" smtClean="0"/>
              <a:t>ALL individuals and their families are considered in our values and vision.</a:t>
            </a:r>
          </a:p>
          <a:p>
            <a:pPr marL="0" indent="0" algn="ctr">
              <a:spcBef>
                <a:spcPct val="0"/>
              </a:spcBef>
              <a:buFont typeface="Arial" panose="020B0604020202020204" pitchFamily="34" charset="0"/>
              <a:buNone/>
            </a:pPr>
            <a:endParaRPr lang="en-US" altLang="en-US" sz="2400" i="1" dirty="0" smtClean="0"/>
          </a:p>
          <a:p>
            <a:pPr marL="0" indent="0" algn="ctr">
              <a:spcBef>
                <a:spcPct val="0"/>
              </a:spcBef>
              <a:buFont typeface="Arial" panose="020B0604020202020204" pitchFamily="34" charset="0"/>
              <a:buNone/>
            </a:pPr>
            <a:endParaRPr lang="en-US" altLang="en-US" sz="2400" i="1" dirty="0"/>
          </a:p>
          <a:p>
            <a:pPr marL="0" indent="0" algn="ctr">
              <a:spcBef>
                <a:spcPct val="0"/>
              </a:spcBef>
              <a:buFont typeface="Arial" panose="020B0604020202020204" pitchFamily="34" charset="0"/>
              <a:buNone/>
            </a:pPr>
            <a:endParaRPr lang="en-US" altLang="en-US" sz="2400" i="1" dirty="0" smtClean="0"/>
          </a:p>
          <a:p>
            <a:pPr marL="0" indent="0" algn="ctr">
              <a:spcBef>
                <a:spcPct val="0"/>
              </a:spcBef>
              <a:buFont typeface="Arial" panose="020B0604020202020204" pitchFamily="34" charset="0"/>
              <a:buNone/>
            </a:pPr>
            <a:endParaRPr lang="en-US" altLang="en-US" sz="2400" i="1" dirty="0"/>
          </a:p>
          <a:p>
            <a:pPr marL="0" indent="0" algn="ctr">
              <a:spcBef>
                <a:spcPct val="0"/>
              </a:spcBef>
              <a:buFont typeface="Arial" panose="020B0604020202020204" pitchFamily="34" charset="0"/>
              <a:buNone/>
            </a:pPr>
            <a:endParaRPr lang="en-US" altLang="en-US" sz="2400" i="1" dirty="0" smtClean="0"/>
          </a:p>
          <a:p>
            <a:pPr marL="0" indent="0" algn="ctr">
              <a:spcBef>
                <a:spcPct val="0"/>
              </a:spcBef>
              <a:buFont typeface="Arial" panose="020B0604020202020204" pitchFamily="34" charset="0"/>
              <a:buNone/>
            </a:pPr>
            <a:endParaRPr lang="en-US" altLang="en-US" sz="2400" i="1" dirty="0"/>
          </a:p>
          <a:p>
            <a:pPr marL="0" indent="0" algn="ctr">
              <a:spcBef>
                <a:spcPct val="0"/>
              </a:spcBef>
              <a:buFont typeface="Arial" panose="020B0604020202020204" pitchFamily="34" charset="0"/>
              <a:buNone/>
            </a:pPr>
            <a:endParaRPr lang="en-US" altLang="en-US" sz="2400" i="1" dirty="0" smtClean="0"/>
          </a:p>
          <a:p>
            <a:pPr marL="0" indent="0" algn="ctr">
              <a:spcBef>
                <a:spcPct val="0"/>
              </a:spcBef>
              <a:buFont typeface="Arial" panose="020B0604020202020204" pitchFamily="34" charset="0"/>
              <a:buNone/>
            </a:pPr>
            <a:endParaRPr lang="en-US" altLang="en-US" sz="2400" i="1" dirty="0" smtClean="0"/>
          </a:p>
          <a:p>
            <a:pPr marL="0" indent="0" algn="ctr">
              <a:spcBef>
                <a:spcPct val="0"/>
              </a:spcBef>
              <a:buFont typeface="Arial" panose="020B0604020202020204" pitchFamily="34" charset="0"/>
              <a:buNone/>
            </a:pPr>
            <a:endParaRPr lang="en-US" altLang="en-US" sz="2400" i="1" dirty="0" smtClean="0"/>
          </a:p>
          <a:p>
            <a:pPr marL="0" indent="0" algn="ctr">
              <a:spcBef>
                <a:spcPct val="0"/>
              </a:spcBef>
              <a:buFont typeface="Arial" panose="020B0604020202020204" pitchFamily="34" charset="0"/>
              <a:buNone/>
            </a:pPr>
            <a:r>
              <a:rPr lang="en-US" altLang="en-US" sz="2400" i="1" dirty="0" smtClean="0"/>
              <a:t>(Family is defined by the Individual)</a:t>
            </a:r>
          </a:p>
        </p:txBody>
      </p:sp>
      <p:sp>
        <p:nvSpPr>
          <p:cNvPr id="5" name="Right Triangle 4"/>
          <p:cNvSpPr/>
          <p:nvPr/>
        </p:nvSpPr>
        <p:spPr>
          <a:xfrm flipV="1">
            <a:off x="609600" y="304800"/>
            <a:ext cx="2057400" cy="1101725"/>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838200" y="381000"/>
            <a:ext cx="1524000" cy="369888"/>
          </a:xfrm>
          <a:prstGeom prst="rect">
            <a:avLst/>
          </a:prstGeom>
          <a:noFill/>
        </p:spPr>
        <p:txBody>
          <a:bodyPr>
            <a:spAutoFit/>
          </a:bodyPr>
          <a:lstStyle/>
          <a:p>
            <a:pPr>
              <a:defRPr/>
            </a:pPr>
            <a:r>
              <a:rPr lang="en-US" b="1" dirty="0">
                <a:solidFill>
                  <a:schemeClr val="bg1"/>
                </a:solidFill>
                <a:latin typeface="+mj-lt"/>
              </a:rPr>
              <a:t>100%</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7621" b="11898"/>
          <a:stretch/>
        </p:blipFill>
        <p:spPr>
          <a:xfrm>
            <a:off x="2057400" y="3124200"/>
            <a:ext cx="5029200" cy="2670155"/>
          </a:xfrm>
          <a:prstGeom prst="rect">
            <a:avLst/>
          </a:prstGeom>
        </p:spPr>
      </p:pic>
    </p:spTree>
    <p:extLst>
      <p:ext uri="{BB962C8B-B14F-4D97-AF65-F5344CB8AC3E}">
        <p14:creationId xmlns:p14="http://schemas.microsoft.com/office/powerpoint/2010/main" val="2396759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81000"/>
            <a:ext cx="8610600" cy="1658198"/>
          </a:xfrm>
        </p:spPr>
        <p:txBody>
          <a:bodyPr/>
          <a:lstStyle/>
          <a:p>
            <a:pPr algn="ctr"/>
            <a:r>
              <a:rPr lang="en-US" dirty="0" smtClean="0"/>
              <a:t>1 in 5 Americans with Disability</a:t>
            </a:r>
            <a:endParaRPr lang="en-US" dirty="0"/>
          </a:p>
        </p:txBody>
      </p:sp>
      <p:sp>
        <p:nvSpPr>
          <p:cNvPr id="5" name="Content Placeholder 4"/>
          <p:cNvSpPr>
            <a:spLocks noGrp="1"/>
          </p:cNvSpPr>
          <p:nvPr>
            <p:ph idx="1"/>
          </p:nvPr>
        </p:nvSpPr>
        <p:spPr/>
        <p:txBody>
          <a:bodyPr>
            <a:noAutofit/>
          </a:bodyPr>
          <a:lstStyle/>
          <a:p>
            <a:r>
              <a:rPr lang="en-US" sz="3000" b="1" dirty="0" smtClean="0"/>
              <a:t> 9.4 million individuals </a:t>
            </a:r>
            <a:r>
              <a:rPr lang="en-US" sz="3000" dirty="0" smtClean="0"/>
              <a:t>have difficulties with activities of daily living (eating, bathing, dressing)</a:t>
            </a:r>
          </a:p>
          <a:p>
            <a:pPr lvl="3"/>
            <a:r>
              <a:rPr lang="en-US" sz="3000" i="1" dirty="0" smtClean="0"/>
              <a:t>5 million required assistance</a:t>
            </a:r>
          </a:p>
          <a:p>
            <a:pPr lvl="1"/>
            <a:endParaRPr lang="en-US" sz="3000" dirty="0"/>
          </a:p>
          <a:p>
            <a:pPr marL="0" lvl="1" indent="0">
              <a:buNone/>
            </a:pPr>
            <a:r>
              <a:rPr lang="en-US" sz="3000" b="1" dirty="0" smtClean="0"/>
              <a:t>15.5 million individuals </a:t>
            </a:r>
            <a:r>
              <a:rPr lang="en-US" sz="3000" dirty="0" smtClean="0"/>
              <a:t>have difficulties with instrumental activities of daily living (housework, phone, meal preparation)</a:t>
            </a:r>
          </a:p>
          <a:p>
            <a:pPr marL="0" lvl="1" indent="0">
              <a:buNone/>
            </a:pPr>
            <a:r>
              <a:rPr lang="en-US" sz="3000" dirty="0"/>
              <a:t>	</a:t>
            </a:r>
            <a:r>
              <a:rPr lang="en-US" sz="3000" i="1" dirty="0" smtClean="0"/>
              <a:t>12 million required assistance </a:t>
            </a:r>
          </a:p>
          <a:p>
            <a:pPr marL="0" lvl="1" indent="0">
              <a:buNone/>
            </a:pPr>
            <a:endParaRPr lang="en-US" sz="2200" dirty="0" smtClean="0"/>
          </a:p>
          <a:p>
            <a:pPr marL="0" lvl="1" indent="0" algn="ctr">
              <a:buNone/>
            </a:pPr>
            <a:r>
              <a:rPr lang="en-US" sz="2200" dirty="0" smtClean="0"/>
              <a:t>(Americans with Disabilities 2010, U.S. Census Bureau) </a:t>
            </a:r>
            <a:endParaRPr lang="en-US" sz="2200" dirty="0"/>
          </a:p>
        </p:txBody>
      </p:sp>
    </p:spTree>
    <p:extLst>
      <p:ext uri="{BB962C8B-B14F-4D97-AF65-F5344CB8AC3E}">
        <p14:creationId xmlns:p14="http://schemas.microsoft.com/office/powerpoint/2010/main" val="4213685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1658198"/>
          </a:xfrm>
        </p:spPr>
        <p:txBody>
          <a:bodyPr>
            <a:normAutofit/>
          </a:bodyPr>
          <a:lstStyle/>
          <a:p>
            <a:pPr algn="ctr"/>
            <a:r>
              <a:rPr lang="en-US" sz="4200" dirty="0" smtClean="0"/>
              <a:t>What is Developmental Disability?</a:t>
            </a:r>
            <a:endParaRPr lang="en-US" sz="4200" dirty="0"/>
          </a:p>
        </p:txBody>
      </p:sp>
      <p:sp>
        <p:nvSpPr>
          <p:cNvPr id="4" name="Content Placeholder 3"/>
          <p:cNvSpPr>
            <a:spLocks noGrp="1"/>
          </p:cNvSpPr>
          <p:nvPr>
            <p:ph idx="1"/>
          </p:nvPr>
        </p:nvSpPr>
        <p:spPr>
          <a:xfrm>
            <a:off x="381000" y="1371600"/>
            <a:ext cx="8458200" cy="4070985"/>
          </a:xfrm>
        </p:spPr>
        <p:txBody>
          <a:bodyPr>
            <a:noAutofit/>
          </a:bodyPr>
          <a:lstStyle/>
          <a:p>
            <a:pPr algn="ctr">
              <a:lnSpc>
                <a:spcPct val="100000"/>
              </a:lnSpc>
              <a:spcBef>
                <a:spcPts val="0"/>
              </a:spcBef>
            </a:pPr>
            <a:r>
              <a:rPr lang="en-US" sz="1800" b="1" dirty="0"/>
              <a:t>Federal Definition of Developmental Disabilities</a:t>
            </a:r>
          </a:p>
          <a:p>
            <a:pPr>
              <a:lnSpc>
                <a:spcPct val="100000"/>
              </a:lnSpc>
              <a:spcBef>
                <a:spcPts val="0"/>
              </a:spcBef>
            </a:pPr>
            <a:r>
              <a:rPr lang="en-US" sz="1800" dirty="0"/>
              <a:t>According to the Developmental Disabilities Act, section 102(8), "the term 'developmental disability' means a severe, chronic disability of an individual 5 years of age or older that:</a:t>
            </a:r>
          </a:p>
          <a:p>
            <a:pPr>
              <a:lnSpc>
                <a:spcPct val="100000"/>
              </a:lnSpc>
              <a:spcBef>
                <a:spcPts val="0"/>
              </a:spcBef>
            </a:pPr>
            <a:r>
              <a:rPr lang="en-US" sz="1800" dirty="0" smtClean="0"/>
              <a:t>1.</a:t>
            </a:r>
            <a:r>
              <a:rPr lang="en-US" sz="1800" dirty="0"/>
              <a:t> </a:t>
            </a:r>
            <a:r>
              <a:rPr lang="en-US" sz="1800" dirty="0" smtClean="0"/>
              <a:t>Is </a:t>
            </a:r>
            <a:r>
              <a:rPr lang="en-US" sz="1800" dirty="0"/>
              <a:t>attributable to a mental or physical impairment or combination of mental and physical impairments</a:t>
            </a:r>
            <a:r>
              <a:rPr lang="en-US" sz="1800" dirty="0" smtClean="0"/>
              <a:t>;</a:t>
            </a:r>
          </a:p>
          <a:p>
            <a:pPr>
              <a:lnSpc>
                <a:spcPct val="100000"/>
              </a:lnSpc>
              <a:spcBef>
                <a:spcPts val="0"/>
              </a:spcBef>
            </a:pPr>
            <a:r>
              <a:rPr lang="en-US" sz="1800" dirty="0" smtClean="0"/>
              <a:t>2. Is </a:t>
            </a:r>
            <a:r>
              <a:rPr lang="en-US" sz="1800" dirty="0"/>
              <a:t>manifested before the individual attains age 22;</a:t>
            </a:r>
          </a:p>
          <a:p>
            <a:pPr>
              <a:lnSpc>
                <a:spcPct val="100000"/>
              </a:lnSpc>
              <a:spcBef>
                <a:spcPts val="0"/>
              </a:spcBef>
            </a:pPr>
            <a:r>
              <a:rPr lang="en-US" sz="1800" dirty="0" smtClean="0"/>
              <a:t>3. Is </a:t>
            </a:r>
            <a:r>
              <a:rPr lang="en-US" sz="1800" dirty="0"/>
              <a:t>likely to continue indefinitely;</a:t>
            </a:r>
          </a:p>
          <a:p>
            <a:pPr>
              <a:lnSpc>
                <a:spcPct val="100000"/>
              </a:lnSpc>
              <a:spcBef>
                <a:spcPts val="0"/>
              </a:spcBef>
            </a:pPr>
            <a:r>
              <a:rPr lang="en-US" sz="1800" dirty="0" smtClean="0"/>
              <a:t>4</a:t>
            </a:r>
            <a:r>
              <a:rPr lang="en-US" sz="1800" dirty="0"/>
              <a:t>. </a:t>
            </a:r>
            <a:r>
              <a:rPr lang="en-US" sz="1800" dirty="0" smtClean="0"/>
              <a:t>Results </a:t>
            </a:r>
            <a:r>
              <a:rPr lang="en-US" sz="1800" dirty="0"/>
              <a:t>in substantial functional limitations in three or more of the following areas of major life activity</a:t>
            </a:r>
            <a:r>
              <a:rPr lang="en-US" sz="1800" dirty="0" smtClean="0"/>
              <a:t>; </a:t>
            </a:r>
            <a:r>
              <a:rPr lang="en-US" sz="1800" dirty="0" err="1" smtClean="0"/>
              <a:t>i</a:t>
            </a:r>
            <a:r>
              <a:rPr lang="en-US" sz="1800" dirty="0" smtClean="0"/>
              <a:t>.</a:t>
            </a:r>
            <a:r>
              <a:rPr lang="en-US" sz="1800" dirty="0"/>
              <a:t> </a:t>
            </a:r>
            <a:r>
              <a:rPr lang="en-US" sz="1800" dirty="0" smtClean="0"/>
              <a:t> Self</a:t>
            </a:r>
            <a:r>
              <a:rPr lang="en-US" sz="1800" dirty="0"/>
              <a:t>-care</a:t>
            </a:r>
            <a:r>
              <a:rPr lang="en-US" sz="1800" dirty="0" smtClean="0"/>
              <a:t>; ii</a:t>
            </a:r>
            <a:r>
              <a:rPr lang="en-US" sz="1800" dirty="0"/>
              <a:t>. </a:t>
            </a:r>
            <a:r>
              <a:rPr lang="en-US" sz="1800" dirty="0" smtClean="0"/>
              <a:t>Receptive </a:t>
            </a:r>
            <a:r>
              <a:rPr lang="en-US" sz="1800" dirty="0"/>
              <a:t>and expressive language</a:t>
            </a:r>
            <a:r>
              <a:rPr lang="en-US" sz="1800" dirty="0" smtClean="0"/>
              <a:t>; iii.</a:t>
            </a:r>
            <a:r>
              <a:rPr lang="en-US" sz="1800" dirty="0"/>
              <a:t> </a:t>
            </a:r>
            <a:r>
              <a:rPr lang="en-US" sz="1800" dirty="0" smtClean="0"/>
              <a:t>Learning</a:t>
            </a:r>
            <a:r>
              <a:rPr lang="en-US" sz="1800" dirty="0"/>
              <a:t>;</a:t>
            </a:r>
          </a:p>
          <a:p>
            <a:pPr>
              <a:lnSpc>
                <a:spcPct val="100000"/>
              </a:lnSpc>
              <a:spcBef>
                <a:spcPts val="0"/>
              </a:spcBef>
            </a:pPr>
            <a:r>
              <a:rPr lang="en-US" sz="1800" dirty="0" smtClean="0"/>
              <a:t>Iv.</a:t>
            </a:r>
            <a:r>
              <a:rPr lang="en-US" sz="1800" dirty="0"/>
              <a:t> </a:t>
            </a:r>
            <a:r>
              <a:rPr lang="en-US" sz="1800" dirty="0" smtClean="0"/>
              <a:t>Mobility; v. Self</a:t>
            </a:r>
            <a:r>
              <a:rPr lang="en-US" sz="1800" dirty="0"/>
              <a:t>-direction</a:t>
            </a:r>
            <a:r>
              <a:rPr lang="en-US" sz="1800" dirty="0" smtClean="0"/>
              <a:t>; vi. Capacity </a:t>
            </a:r>
            <a:r>
              <a:rPr lang="en-US" sz="1800" dirty="0"/>
              <a:t>for independent living; </a:t>
            </a:r>
            <a:r>
              <a:rPr lang="en-US" sz="1800" dirty="0" smtClean="0"/>
              <a:t>and vii. Economic </a:t>
            </a:r>
            <a:r>
              <a:rPr lang="en-US" sz="1800" dirty="0"/>
              <a:t>self-sufficiency.</a:t>
            </a:r>
          </a:p>
          <a:p>
            <a:pPr>
              <a:lnSpc>
                <a:spcPct val="100000"/>
              </a:lnSpc>
              <a:spcBef>
                <a:spcPts val="0"/>
              </a:spcBef>
            </a:pPr>
            <a:r>
              <a:rPr lang="en-US" sz="1800" dirty="0" smtClean="0"/>
              <a:t>5.</a:t>
            </a:r>
            <a:r>
              <a:rPr lang="en-US" sz="1800" dirty="0"/>
              <a:t> </a:t>
            </a:r>
            <a:r>
              <a:rPr lang="en-US" sz="1800" dirty="0" smtClean="0"/>
              <a:t> Reflects </a:t>
            </a:r>
            <a:r>
              <a:rPr lang="en-US" sz="1800" dirty="0"/>
              <a:t>the individual's need for a combination and sequence of special, interdisciplinary, or generic services, supports, or other assistance that is of lifelong or extended duration and is individually planned and coordinated, except that such term, when applied to infants and young children means individuals from birth to age 5, inclusive, who have substantial developmental delay or specific congenital or acquired conditions with a high probability of resulting in developmental disabilities if services are not provided."</a:t>
            </a:r>
          </a:p>
          <a:p>
            <a:r>
              <a:rPr lang="en-US" sz="1800" dirty="0"/>
              <a:t> </a:t>
            </a:r>
            <a:endParaRPr lang="en-US" sz="1800" i="1" dirty="0"/>
          </a:p>
        </p:txBody>
      </p:sp>
    </p:spTree>
    <p:extLst>
      <p:ext uri="{BB962C8B-B14F-4D97-AF65-F5344CB8AC3E}">
        <p14:creationId xmlns:p14="http://schemas.microsoft.com/office/powerpoint/2010/main" val="2249866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9581" cy="1658198"/>
          </a:xfrm>
        </p:spPr>
        <p:txBody>
          <a:bodyPr>
            <a:normAutofit/>
          </a:bodyPr>
          <a:lstStyle/>
          <a:p>
            <a:pPr algn="ctr"/>
            <a:r>
              <a:rPr lang="en-US" dirty="0" smtClean="0"/>
              <a:t>Who receives DD LTSS?</a:t>
            </a:r>
            <a:endParaRPr lang="en-US" dirty="0"/>
          </a:p>
        </p:txBody>
      </p:sp>
      <p:sp>
        <p:nvSpPr>
          <p:cNvPr id="4" name="Content Placeholder 3"/>
          <p:cNvSpPr>
            <a:spLocks noGrp="1"/>
          </p:cNvSpPr>
          <p:nvPr>
            <p:ph idx="1"/>
          </p:nvPr>
        </p:nvSpPr>
        <p:spPr>
          <a:xfrm>
            <a:off x="533400" y="2362200"/>
            <a:ext cx="8065294" cy="3766185"/>
          </a:xfrm>
        </p:spPr>
        <p:txBody>
          <a:bodyPr>
            <a:normAutofit/>
          </a:bodyPr>
          <a:lstStyle/>
          <a:p>
            <a:pPr marL="0" indent="0" algn="ctr">
              <a:spcBef>
                <a:spcPts val="0"/>
              </a:spcBef>
              <a:buNone/>
            </a:pPr>
            <a:endParaRPr lang="en-US" sz="3600" i="1" dirty="0"/>
          </a:p>
        </p:txBody>
      </p:sp>
      <p:grpSp>
        <p:nvGrpSpPr>
          <p:cNvPr id="20" name="Group 19"/>
          <p:cNvGrpSpPr/>
          <p:nvPr/>
        </p:nvGrpSpPr>
        <p:grpSpPr>
          <a:xfrm>
            <a:off x="1066800" y="1600200"/>
            <a:ext cx="7124700" cy="4201927"/>
            <a:chOff x="2784086" y="2821652"/>
            <a:chExt cx="6135195" cy="3482527"/>
          </a:xfrm>
        </p:grpSpPr>
        <p:sp>
          <p:nvSpPr>
            <p:cNvPr id="7" name="Right Triangle 6"/>
            <p:cNvSpPr/>
            <p:nvPr/>
          </p:nvSpPr>
          <p:spPr>
            <a:xfrm rot="10800000" flipH="1">
              <a:off x="2784086" y="2856578"/>
              <a:ext cx="6017330" cy="2932634"/>
            </a:xfrm>
            <a:prstGeom prst="rtTriangle">
              <a:avLst/>
            </a:prstGeom>
            <a:solidFill>
              <a:schemeClr val="accent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007672" y="2821652"/>
              <a:ext cx="22283" cy="247356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915320" y="3390038"/>
              <a:ext cx="2788994" cy="765249"/>
            </a:xfrm>
            <a:prstGeom prst="rect">
              <a:avLst/>
            </a:prstGeom>
            <a:noFill/>
          </p:spPr>
          <p:txBody>
            <a:bodyPr wrap="square" rtlCol="0">
              <a:spAutoFit/>
            </a:bodyPr>
            <a:lstStyle/>
            <a:p>
              <a:pPr algn="ctr"/>
              <a:r>
                <a:rPr lang="en-US" sz="5400" dirty="0">
                  <a:solidFill>
                    <a:schemeClr val="bg1"/>
                  </a:solidFill>
                </a:rPr>
                <a:t>75%</a:t>
              </a:r>
            </a:p>
          </p:txBody>
        </p:sp>
        <p:sp>
          <p:nvSpPr>
            <p:cNvPr id="11" name="Right Arrow 10"/>
            <p:cNvSpPr/>
            <p:nvPr/>
          </p:nvSpPr>
          <p:spPr>
            <a:xfrm rot="16200000">
              <a:off x="7065249" y="3741436"/>
              <a:ext cx="669316" cy="94819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029955" y="4734519"/>
              <a:ext cx="2889326" cy="1569660"/>
            </a:xfrm>
            <a:prstGeom prst="rect">
              <a:avLst/>
            </a:prstGeom>
            <a:noFill/>
          </p:spPr>
          <p:txBody>
            <a:bodyPr wrap="square" rtlCol="0">
              <a:spAutoFit/>
            </a:bodyPr>
            <a:lstStyle/>
            <a:p>
              <a:pPr algn="ctr"/>
              <a:r>
                <a:rPr lang="en-US" sz="2400" dirty="0"/>
                <a:t>National % Receiving State DD Services</a:t>
              </a:r>
            </a:p>
          </p:txBody>
        </p:sp>
        <p:sp>
          <p:nvSpPr>
            <p:cNvPr id="19" name="Right Triangle 18"/>
            <p:cNvSpPr/>
            <p:nvPr/>
          </p:nvSpPr>
          <p:spPr>
            <a:xfrm flipV="1">
              <a:off x="6044852" y="2865814"/>
              <a:ext cx="2733981" cy="1358957"/>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50566" y="2915169"/>
              <a:ext cx="1467892" cy="650461"/>
            </a:xfrm>
            <a:prstGeom prst="rect">
              <a:avLst/>
            </a:prstGeom>
            <a:noFill/>
          </p:spPr>
          <p:txBody>
            <a:bodyPr wrap="square" rtlCol="0">
              <a:spAutoFit/>
            </a:bodyPr>
            <a:lstStyle/>
            <a:p>
              <a:pPr algn="ctr"/>
              <a:r>
                <a:rPr lang="en-US" sz="4500" dirty="0">
                  <a:solidFill>
                    <a:schemeClr val="bg1"/>
                  </a:solidFill>
                </a:rPr>
                <a:t>25%</a:t>
              </a:r>
            </a:p>
          </p:txBody>
        </p:sp>
      </p:grpSp>
      <p:sp>
        <p:nvSpPr>
          <p:cNvPr id="17" name="TextBox 16"/>
          <p:cNvSpPr txBox="1"/>
          <p:nvPr/>
        </p:nvSpPr>
        <p:spPr>
          <a:xfrm>
            <a:off x="1447800" y="5181600"/>
            <a:ext cx="4103238" cy="1200329"/>
          </a:xfrm>
          <a:prstGeom prst="rect">
            <a:avLst/>
          </a:prstGeom>
          <a:noFill/>
          <a:ln>
            <a:noFill/>
          </a:ln>
        </p:spPr>
        <p:txBody>
          <a:bodyPr wrap="square" rtlCol="0">
            <a:spAutoFit/>
          </a:bodyPr>
          <a:lstStyle/>
          <a:p>
            <a:pPr marL="285750" indent="-285750">
              <a:buFontTx/>
              <a:buChar char="-"/>
            </a:pPr>
            <a:r>
              <a:rPr lang="en-US" dirty="0" smtClean="0"/>
              <a:t>Unaware of disability specific services</a:t>
            </a:r>
          </a:p>
          <a:p>
            <a:pPr marL="285750" indent="-285750">
              <a:buFontTx/>
              <a:buChar char="-"/>
            </a:pPr>
            <a:r>
              <a:rPr lang="en-US" dirty="0" smtClean="0"/>
              <a:t>Do not want disability specific services</a:t>
            </a:r>
          </a:p>
          <a:p>
            <a:pPr marL="285750" indent="-285750">
              <a:buFontTx/>
              <a:buChar char="-"/>
            </a:pPr>
            <a:r>
              <a:rPr lang="en-US" dirty="0" smtClean="0"/>
              <a:t>Have a diagnosis but don’t meet </a:t>
            </a:r>
            <a:r>
              <a:rPr lang="en-US" dirty="0"/>
              <a:t>“eligibility criteria</a:t>
            </a:r>
            <a:r>
              <a:rPr lang="en-US" dirty="0" smtClean="0"/>
              <a:t>” in that state system</a:t>
            </a:r>
            <a:endParaRPr lang="en-US" dirty="0"/>
          </a:p>
        </p:txBody>
      </p:sp>
      <p:sp>
        <p:nvSpPr>
          <p:cNvPr id="21" name="Right Arrow 20"/>
          <p:cNvSpPr/>
          <p:nvPr/>
        </p:nvSpPr>
        <p:spPr>
          <a:xfrm rot="16200000">
            <a:off x="2966174" y="4044225"/>
            <a:ext cx="807579" cy="110112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143000" y="1219200"/>
            <a:ext cx="6934200" cy="461665"/>
          </a:xfrm>
          <a:prstGeom prst="rect">
            <a:avLst/>
          </a:prstGeom>
        </p:spPr>
        <p:txBody>
          <a:bodyPr wrap="square">
            <a:spAutoFit/>
          </a:bodyPr>
          <a:lstStyle/>
          <a:p>
            <a:pPr algn="ctr"/>
            <a:r>
              <a:rPr lang="en-US" sz="2400" dirty="0"/>
              <a:t>All 4.9 Million people with developmental disabilities </a:t>
            </a:r>
          </a:p>
        </p:txBody>
      </p:sp>
    </p:spTree>
    <p:extLst>
      <p:ext uri="{BB962C8B-B14F-4D97-AF65-F5344CB8AC3E}">
        <p14:creationId xmlns:p14="http://schemas.microsoft.com/office/powerpoint/2010/main" val="3449379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811818" cy="1149506"/>
          </a:xfrm>
        </p:spPr>
        <p:txBody>
          <a:bodyPr>
            <a:normAutofit fontScale="90000"/>
          </a:bodyPr>
          <a:lstStyle/>
          <a:p>
            <a:pPr algn="ctr"/>
            <a:r>
              <a:rPr lang="en-US" dirty="0" smtClean="0"/>
              <a:t>Individuals in DC with I/DD</a:t>
            </a:r>
            <a:endParaRPr lang="en-US" dirty="0"/>
          </a:p>
        </p:txBody>
      </p:sp>
      <p:sp>
        <p:nvSpPr>
          <p:cNvPr id="4" name="Right Triangle 3"/>
          <p:cNvSpPr/>
          <p:nvPr/>
        </p:nvSpPr>
        <p:spPr>
          <a:xfrm rot="10800000" flipH="1">
            <a:off x="1371602" y="1447800"/>
            <a:ext cx="5410198" cy="4006466"/>
          </a:xfrm>
          <a:prstGeom prst="rtTriangle">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743451" y="1460001"/>
            <a:ext cx="975311" cy="892552"/>
          </a:xfrm>
          <a:prstGeom prst="rect">
            <a:avLst/>
          </a:prstGeom>
          <a:noFill/>
        </p:spPr>
        <p:txBody>
          <a:bodyPr wrap="square" rtlCol="0">
            <a:spAutoFit/>
          </a:bodyPr>
          <a:lstStyle/>
          <a:p>
            <a:r>
              <a:rPr lang="en-US" sz="3200" dirty="0">
                <a:solidFill>
                  <a:schemeClr val="bg1"/>
                </a:solidFill>
              </a:rPr>
              <a:t>23% </a:t>
            </a:r>
          </a:p>
          <a:p>
            <a:r>
              <a:rPr lang="en-US" sz="2000" dirty="0">
                <a:solidFill>
                  <a:schemeClr val="bg1"/>
                </a:solidFill>
              </a:rPr>
              <a:t>(2,228)</a:t>
            </a:r>
          </a:p>
        </p:txBody>
      </p:sp>
      <p:sp>
        <p:nvSpPr>
          <p:cNvPr id="9" name="TextBox 8"/>
          <p:cNvSpPr txBox="1"/>
          <p:nvPr/>
        </p:nvSpPr>
        <p:spPr>
          <a:xfrm>
            <a:off x="1714501" y="2045235"/>
            <a:ext cx="2051116" cy="1477328"/>
          </a:xfrm>
          <a:prstGeom prst="rect">
            <a:avLst/>
          </a:prstGeom>
          <a:noFill/>
        </p:spPr>
        <p:txBody>
          <a:bodyPr wrap="square" rtlCol="0">
            <a:spAutoFit/>
          </a:bodyPr>
          <a:lstStyle/>
          <a:p>
            <a:pPr algn="ctr"/>
            <a:r>
              <a:rPr lang="en-US" sz="4800" dirty="0">
                <a:solidFill>
                  <a:schemeClr val="bg1"/>
                </a:solidFill>
              </a:rPr>
              <a:t>77%</a:t>
            </a:r>
          </a:p>
          <a:p>
            <a:pPr algn="ctr"/>
            <a:r>
              <a:rPr lang="en-US" sz="4200" dirty="0">
                <a:solidFill>
                  <a:schemeClr val="bg1"/>
                </a:solidFill>
              </a:rPr>
              <a:t>(7,404)</a:t>
            </a:r>
          </a:p>
        </p:txBody>
      </p:sp>
      <p:sp>
        <p:nvSpPr>
          <p:cNvPr id="3" name="Right Arrow 2"/>
          <p:cNvSpPr/>
          <p:nvPr/>
        </p:nvSpPr>
        <p:spPr>
          <a:xfrm rot="16200000">
            <a:off x="4975975" y="2796425"/>
            <a:ext cx="1081761" cy="518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25401" y="3720647"/>
            <a:ext cx="3770799" cy="523220"/>
          </a:xfrm>
          <a:prstGeom prst="rect">
            <a:avLst/>
          </a:prstGeom>
          <a:noFill/>
        </p:spPr>
        <p:txBody>
          <a:bodyPr wrap="square" rtlCol="0">
            <a:spAutoFit/>
          </a:bodyPr>
          <a:lstStyle/>
          <a:p>
            <a:pPr algn="ctr"/>
            <a:r>
              <a:rPr lang="en-US" sz="2800" dirty="0"/>
              <a:t>Receiving DDS Services</a:t>
            </a:r>
          </a:p>
        </p:txBody>
      </p:sp>
      <p:cxnSp>
        <p:nvCxnSpPr>
          <p:cNvPr id="10" name="Straight Connector 9"/>
          <p:cNvCxnSpPr/>
          <p:nvPr/>
        </p:nvCxnSpPr>
        <p:spPr>
          <a:xfrm>
            <a:off x="4514850" y="1447802"/>
            <a:ext cx="0" cy="159450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57301" y="6439101"/>
            <a:ext cx="5769469" cy="276999"/>
          </a:xfrm>
          <a:prstGeom prst="rect">
            <a:avLst/>
          </a:prstGeom>
          <a:noFill/>
        </p:spPr>
        <p:txBody>
          <a:bodyPr wrap="square" rtlCol="0">
            <a:spAutoFit/>
          </a:bodyPr>
          <a:lstStyle/>
          <a:p>
            <a:r>
              <a:rPr lang="en-US" sz="1200" dirty="0"/>
              <a:t>*Based on 1.49% prevalence, S. Larson, University of Minnesota (2013)</a:t>
            </a:r>
          </a:p>
        </p:txBody>
      </p:sp>
      <p:sp>
        <p:nvSpPr>
          <p:cNvPr id="15" name="Rectangle 14"/>
          <p:cNvSpPr/>
          <p:nvPr/>
        </p:nvSpPr>
        <p:spPr>
          <a:xfrm>
            <a:off x="423137" y="990602"/>
            <a:ext cx="8506176" cy="461665"/>
          </a:xfrm>
          <a:prstGeom prst="rect">
            <a:avLst/>
          </a:prstGeom>
        </p:spPr>
        <p:txBody>
          <a:bodyPr wrap="square">
            <a:spAutoFit/>
          </a:bodyPr>
          <a:lstStyle/>
          <a:p>
            <a:pPr algn="ctr"/>
            <a:r>
              <a:rPr lang="en-US" sz="2400" dirty="0"/>
              <a:t>9,632 individuals estimated to have Developmental Disabilities* </a:t>
            </a:r>
            <a:endParaRPr lang="en-US" dirty="0"/>
          </a:p>
        </p:txBody>
      </p:sp>
      <p:graphicFrame>
        <p:nvGraphicFramePr>
          <p:cNvPr id="29" name="Table 28"/>
          <p:cNvGraphicFramePr>
            <a:graphicFrameLocks noGrp="1"/>
          </p:cNvGraphicFramePr>
          <p:nvPr>
            <p:extLst>
              <p:ext uri="{D42A27DB-BD31-4B8C-83A1-F6EECF244321}">
                <p14:modId xmlns:p14="http://schemas.microsoft.com/office/powerpoint/2010/main" val="452240375"/>
              </p:ext>
            </p:extLst>
          </p:nvPr>
        </p:nvGraphicFramePr>
        <p:xfrm>
          <a:off x="5334000" y="4572000"/>
          <a:ext cx="3086101" cy="1798319"/>
        </p:xfrm>
        <a:graphic>
          <a:graphicData uri="http://schemas.openxmlformats.org/drawingml/2006/table">
            <a:tbl>
              <a:tblPr firstRow="1" bandRow="1">
                <a:tableStyleId>{5C22544A-7EE6-4342-B048-85BDC9FD1C3A}</a:tableStyleId>
              </a:tblPr>
              <a:tblGrid>
                <a:gridCol w="2290181"/>
                <a:gridCol w="795920"/>
              </a:tblGrid>
              <a:tr h="320040">
                <a:tc gridSpan="2">
                  <a:txBody>
                    <a:bodyPr/>
                    <a:lstStyle/>
                    <a:p>
                      <a:pPr algn="ctr"/>
                      <a:r>
                        <a:rPr lang="en-US" sz="1400" dirty="0" smtClean="0"/>
                        <a:t>Inside the State System</a:t>
                      </a:r>
                      <a:endParaRPr lang="en-US" sz="1400" dirty="0"/>
                    </a:p>
                  </a:txBody>
                  <a:tcPr marL="68580" marR="68580" anchor="ctr"/>
                </a:tc>
                <a:tc hMerge="1">
                  <a:txBody>
                    <a:bodyPr/>
                    <a:lstStyle/>
                    <a:p>
                      <a:endParaRPr lang="en-US"/>
                    </a:p>
                  </a:txBody>
                  <a:tcPr/>
                </a:tc>
              </a:tr>
              <a:tr h="320040">
                <a:tc>
                  <a:txBody>
                    <a:bodyPr/>
                    <a:lstStyle/>
                    <a:p>
                      <a:r>
                        <a:rPr lang="en-US" sz="1400" dirty="0" smtClean="0"/>
                        <a:t>Living independently</a:t>
                      </a:r>
                      <a:r>
                        <a:rPr lang="en-US" sz="1400" baseline="0" dirty="0" smtClean="0"/>
                        <a:t> or with family</a:t>
                      </a:r>
                      <a:endParaRPr lang="en-US" sz="1400" dirty="0"/>
                    </a:p>
                  </a:txBody>
                  <a:tcPr marL="68580" marR="68580" anchor="ctr"/>
                </a:tc>
                <a:tc>
                  <a:txBody>
                    <a:bodyPr/>
                    <a:lstStyle/>
                    <a:p>
                      <a:pPr algn="r"/>
                      <a:r>
                        <a:rPr lang="en-US" sz="1400" b="1" dirty="0" smtClean="0"/>
                        <a:t>796</a:t>
                      </a:r>
                      <a:endParaRPr lang="en-US" sz="1400" b="1" dirty="0"/>
                    </a:p>
                  </a:txBody>
                  <a:tcPr marL="68580" marR="68580" anchor="ctr"/>
                </a:tc>
              </a:tr>
              <a:tr h="320040">
                <a:tc>
                  <a:txBody>
                    <a:bodyPr/>
                    <a:lstStyle/>
                    <a:p>
                      <a:r>
                        <a:rPr lang="en-US" sz="1400" dirty="0" smtClean="0"/>
                        <a:t>IDD</a:t>
                      </a:r>
                      <a:r>
                        <a:rPr lang="en-US" sz="1400" baseline="0" dirty="0" smtClean="0"/>
                        <a:t> Waiver</a:t>
                      </a:r>
                      <a:endParaRPr lang="en-US" sz="1400" dirty="0"/>
                    </a:p>
                  </a:txBody>
                  <a:tcPr marL="68580" marR="68580" anchor="ctr"/>
                </a:tc>
                <a:tc>
                  <a:txBody>
                    <a:bodyPr/>
                    <a:lstStyle/>
                    <a:p>
                      <a:pPr algn="r"/>
                      <a:r>
                        <a:rPr lang="en-US" sz="1400" b="1" dirty="0" smtClean="0"/>
                        <a:t>1,655</a:t>
                      </a:r>
                      <a:endParaRPr lang="en-US" sz="1400" b="1" dirty="0"/>
                    </a:p>
                  </a:txBody>
                  <a:tcPr marL="68580" marR="68580" anchor="ctr"/>
                </a:tc>
              </a:tr>
              <a:tr h="320040">
                <a:tc>
                  <a:txBody>
                    <a:bodyPr/>
                    <a:lstStyle/>
                    <a:p>
                      <a:r>
                        <a:rPr lang="en-US" sz="1400" dirty="0" smtClean="0"/>
                        <a:t>ICF/IDD</a:t>
                      </a:r>
                      <a:endParaRPr lang="en-US" sz="1400" dirty="0"/>
                    </a:p>
                  </a:txBody>
                  <a:tcPr marL="68580" marR="68580" anchor="ctr"/>
                </a:tc>
                <a:tc>
                  <a:txBody>
                    <a:bodyPr/>
                    <a:lstStyle/>
                    <a:p>
                      <a:pPr algn="r"/>
                      <a:r>
                        <a:rPr lang="en-US" sz="1400" b="1" dirty="0" smtClean="0"/>
                        <a:t>330</a:t>
                      </a:r>
                      <a:endParaRPr lang="en-US" sz="1400" b="1" dirty="0"/>
                    </a:p>
                  </a:txBody>
                  <a:tcPr marL="68580" marR="68580" anchor="ctr"/>
                </a:tc>
              </a:tr>
              <a:tr h="320040">
                <a:tc>
                  <a:txBody>
                    <a:bodyPr/>
                    <a:lstStyle/>
                    <a:p>
                      <a:r>
                        <a:rPr lang="en-US" sz="1400" dirty="0" smtClean="0"/>
                        <a:t>Waiting</a:t>
                      </a:r>
                      <a:r>
                        <a:rPr lang="en-US" sz="1400" baseline="0" dirty="0" smtClean="0"/>
                        <a:t> List</a:t>
                      </a:r>
                      <a:endParaRPr lang="en-US" sz="1400" dirty="0"/>
                    </a:p>
                  </a:txBody>
                  <a:tcPr marL="68580" marR="68580" anchor="ctr"/>
                </a:tc>
                <a:tc>
                  <a:txBody>
                    <a:bodyPr/>
                    <a:lstStyle/>
                    <a:p>
                      <a:pPr algn="r"/>
                      <a:r>
                        <a:rPr lang="en-US" sz="1400" b="1" dirty="0" smtClean="0"/>
                        <a:t>0</a:t>
                      </a:r>
                      <a:endParaRPr lang="en-US" sz="1400" b="1" dirty="0"/>
                    </a:p>
                  </a:txBody>
                  <a:tcPr marL="68580" marR="68580" anchor="ctr"/>
                </a:tc>
              </a:tr>
            </a:tbl>
          </a:graphicData>
        </a:graphic>
      </p:graphicFrame>
      <p:sp>
        <p:nvSpPr>
          <p:cNvPr id="18" name="TextBox 17"/>
          <p:cNvSpPr txBox="1"/>
          <p:nvPr/>
        </p:nvSpPr>
        <p:spPr>
          <a:xfrm>
            <a:off x="1674840" y="5484994"/>
            <a:ext cx="2840011" cy="954107"/>
          </a:xfrm>
          <a:prstGeom prst="rect">
            <a:avLst/>
          </a:prstGeom>
          <a:noFill/>
        </p:spPr>
        <p:txBody>
          <a:bodyPr wrap="square" rtlCol="0">
            <a:spAutoFit/>
          </a:bodyPr>
          <a:lstStyle/>
          <a:p>
            <a:pPr algn="ctr"/>
            <a:r>
              <a:rPr lang="en-US" sz="2800" dirty="0"/>
              <a:t>Not Receiving </a:t>
            </a:r>
            <a:endParaRPr lang="en-US" sz="2800" dirty="0" smtClean="0"/>
          </a:p>
          <a:p>
            <a:pPr algn="ctr"/>
            <a:r>
              <a:rPr lang="en-US" sz="2800" dirty="0" smtClean="0"/>
              <a:t>DDS </a:t>
            </a:r>
            <a:r>
              <a:rPr lang="en-US" sz="2800" dirty="0"/>
              <a:t>Services</a:t>
            </a:r>
          </a:p>
        </p:txBody>
      </p:sp>
      <p:sp>
        <p:nvSpPr>
          <p:cNvPr id="19" name="Right Arrow 18"/>
          <p:cNvSpPr/>
          <p:nvPr/>
        </p:nvSpPr>
        <p:spPr>
          <a:xfrm rot="16200000">
            <a:off x="2473527" y="4654331"/>
            <a:ext cx="1081761" cy="518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44445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0"/>
            <a:ext cx="8610599" cy="1658198"/>
          </a:xfrm>
          <a:extLst/>
        </p:spPr>
        <p:txBody>
          <a:bodyPr>
            <a:noAutofit/>
          </a:bodyPr>
          <a:lstStyle/>
          <a:p>
            <a:pPr algn="ctr">
              <a:defRPr/>
            </a:pPr>
            <a:r>
              <a:rPr lang="en-US" altLang="en-US" sz="4400" dirty="0" smtClean="0"/>
              <a:t>Where Adults with I/DD Live</a:t>
            </a:r>
            <a:endParaRPr lang="en-US" altLang="en-US" sz="4400" dirty="0"/>
          </a:p>
        </p:txBody>
      </p:sp>
      <p:graphicFrame>
        <p:nvGraphicFramePr>
          <p:cNvPr id="30723" name="Content Placeholder 3"/>
          <p:cNvGraphicFramePr>
            <a:graphicFrameLocks noGrp="1"/>
          </p:cNvGraphicFramePr>
          <p:nvPr>
            <p:ph idx="1"/>
            <p:extLst>
              <p:ext uri="{D42A27DB-BD31-4B8C-83A1-F6EECF244321}">
                <p14:modId xmlns:p14="http://schemas.microsoft.com/office/powerpoint/2010/main" val="2483473430"/>
              </p:ext>
            </p:extLst>
          </p:nvPr>
        </p:nvGraphicFramePr>
        <p:xfrm>
          <a:off x="1141413" y="2330450"/>
          <a:ext cx="6794500" cy="3765550"/>
        </p:xfrm>
        <a:graphic>
          <a:graphicData uri="http://schemas.openxmlformats.org/presentationml/2006/ole">
            <mc:AlternateContent xmlns:mc="http://schemas.openxmlformats.org/markup-compatibility/2006">
              <mc:Choice xmlns:v="urn:schemas-microsoft-com:vml" Requires="v">
                <p:oleObj spid="_x0000_s2059" name="Worksheet" r:id="rId5" imgW="8347320" imgH="4626000" progId="Excel.Sheet.8">
                  <p:embed/>
                </p:oleObj>
              </mc:Choice>
              <mc:Fallback>
                <p:oleObj name="Worksheet" r:id="rId5" imgW="8347320" imgH="4626000"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413" y="2330450"/>
                        <a:ext cx="6794500" cy="3765550"/>
                      </a:xfrm>
                      <a:prstGeom prst="rect">
                        <a:avLst/>
                      </a:prstGeom>
                      <a:solidFill>
                        <a:schemeClr val="bg1"/>
                      </a:solidFill>
                      <a:ln>
                        <a:noFill/>
                      </a:ln>
                      <a:extLst/>
                    </p:spPr>
                  </p:pic>
                </p:oleObj>
              </mc:Fallback>
            </mc:AlternateContent>
          </a:graphicData>
        </a:graphic>
      </p:graphicFrame>
      <p:sp>
        <p:nvSpPr>
          <p:cNvPr id="30725" name="TextBox 1"/>
          <p:cNvSpPr txBox="1">
            <a:spLocks noChangeArrowheads="1"/>
          </p:cNvSpPr>
          <p:nvPr/>
        </p:nvSpPr>
        <p:spPr bwMode="auto">
          <a:xfrm>
            <a:off x="533400" y="6096000"/>
            <a:ext cx="7848600" cy="33855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i="1" dirty="0">
                <a:latin typeface="+mn-lt"/>
              </a:rPr>
              <a:t>Larson, S. A., </a:t>
            </a:r>
            <a:r>
              <a:rPr lang="en-US" altLang="en-US" sz="1600" i="1" dirty="0" err="1">
                <a:latin typeface="+mn-lt"/>
              </a:rPr>
              <a:t>Lakin</a:t>
            </a:r>
            <a:r>
              <a:rPr lang="en-US" altLang="en-US" sz="1600" i="1" dirty="0">
                <a:latin typeface="+mn-lt"/>
              </a:rPr>
              <a:t>, K. C., Anderson, L., </a:t>
            </a:r>
            <a:r>
              <a:rPr lang="en-US" altLang="en-US" sz="1600" i="1" dirty="0" err="1">
                <a:latin typeface="+mn-lt"/>
              </a:rPr>
              <a:t>Kwak</a:t>
            </a:r>
            <a:r>
              <a:rPr lang="en-US" altLang="en-US" sz="1600" i="1" dirty="0">
                <a:latin typeface="+mn-lt"/>
              </a:rPr>
              <a:t>, N., Lee, J. H., &amp; Anderson, D. (2000). </a:t>
            </a:r>
          </a:p>
        </p:txBody>
      </p:sp>
      <p:sp>
        <p:nvSpPr>
          <p:cNvPr id="3" name="Rectangle 2"/>
          <p:cNvSpPr/>
          <p:nvPr/>
        </p:nvSpPr>
        <p:spPr>
          <a:xfrm>
            <a:off x="685800" y="1295400"/>
            <a:ext cx="7851321" cy="954107"/>
          </a:xfrm>
          <a:prstGeom prst="rect">
            <a:avLst/>
          </a:prstGeom>
        </p:spPr>
        <p:txBody>
          <a:bodyPr wrap="square">
            <a:spAutoFit/>
          </a:bodyPr>
          <a:lstStyle/>
          <a:p>
            <a:pPr algn="ctr"/>
            <a:r>
              <a:rPr lang="en-US" altLang="en-US" sz="2800" b="1" i="1" dirty="0"/>
              <a:t>89%  of People I/DD </a:t>
            </a:r>
            <a:r>
              <a:rPr lang="en-US" altLang="en-US" sz="2800" b="1" i="1" dirty="0" smtClean="0"/>
              <a:t>are </a:t>
            </a:r>
            <a:r>
              <a:rPr lang="en-US" altLang="en-US" sz="2800" b="1" i="1" dirty="0"/>
              <a:t>Supported </a:t>
            </a:r>
            <a:endParaRPr lang="en-US" altLang="en-US" sz="2800" b="1" i="1" dirty="0" smtClean="0"/>
          </a:p>
          <a:p>
            <a:pPr algn="ctr"/>
            <a:r>
              <a:rPr lang="en-US" altLang="en-US" sz="2800" b="1" i="1" dirty="0" smtClean="0"/>
              <a:t>Outside of Formal Residential Supports</a:t>
            </a:r>
            <a:endParaRPr lang="en-US" sz="2800" b="1" dirty="0"/>
          </a:p>
        </p:txBody>
      </p:sp>
    </p:spTree>
    <p:extLst>
      <p:ext uri="{BB962C8B-B14F-4D97-AF65-F5344CB8AC3E}">
        <p14:creationId xmlns:p14="http://schemas.microsoft.com/office/powerpoint/2010/main" val="973614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Understanding the Field of DD</a:t>
            </a:r>
            <a:endParaRPr lang="en-US" dirty="0"/>
          </a:p>
        </p:txBody>
      </p:sp>
      <p:sp>
        <p:nvSpPr>
          <p:cNvPr id="5" name="Text Placeholder 4"/>
          <p:cNvSpPr>
            <a:spLocks noGrp="1"/>
          </p:cNvSpPr>
          <p:nvPr>
            <p:ph type="body" idx="1"/>
          </p:nvPr>
        </p:nvSpPr>
        <p:spPr/>
        <p:txBody>
          <a:bodyPr/>
          <a:lstStyle/>
          <a:p>
            <a:r>
              <a:rPr lang="en-US" dirty="0" smtClean="0"/>
              <a:t>Past, Present and Future of Supporting Individuals with Developmental Disability and their Families </a:t>
            </a:r>
            <a:endParaRPr lang="en-US" dirty="0"/>
          </a:p>
        </p:txBody>
      </p:sp>
    </p:spTree>
    <p:extLst>
      <p:ext uri="{BB962C8B-B14F-4D97-AF65-F5344CB8AC3E}">
        <p14:creationId xmlns:p14="http://schemas.microsoft.com/office/powerpoint/2010/main" val="1697711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04800" y="-228600"/>
            <a:ext cx="8610600" cy="1658198"/>
          </a:xfrm>
        </p:spPr>
        <p:txBody>
          <a:bodyPr>
            <a:normAutofit/>
          </a:bodyPr>
          <a:lstStyle/>
          <a:p>
            <a:pPr algn="ctr"/>
            <a:r>
              <a:rPr lang="en-US" sz="4000" b="1" dirty="0" smtClean="0"/>
              <a:t>Movements Shaping DD Supports</a:t>
            </a:r>
            <a:endParaRPr lang="en-US" sz="4000" b="1" dirty="0"/>
          </a:p>
        </p:txBody>
      </p:sp>
      <p:sp>
        <p:nvSpPr>
          <p:cNvPr id="3" name="Content Placeholder 2"/>
          <p:cNvSpPr>
            <a:spLocks noGrp="1"/>
          </p:cNvSpPr>
          <p:nvPr>
            <p:ph idx="1"/>
          </p:nvPr>
        </p:nvSpPr>
        <p:spPr>
          <a:xfrm>
            <a:off x="762000" y="914400"/>
            <a:ext cx="6096000" cy="2286000"/>
          </a:xfrm>
          <a:prstGeom prst="rightArrow">
            <a:avLst/>
          </a:prstGeom>
          <a:solidFill>
            <a:schemeClr val="bg1">
              <a:lumMod val="65000"/>
            </a:schemeClr>
          </a:solidFill>
        </p:spPr>
        <p:txBody>
          <a:bodyPr>
            <a:normAutofit fontScale="92500" lnSpcReduction="20000"/>
          </a:bodyPr>
          <a:lstStyle/>
          <a:p>
            <a:pPr marL="0" indent="0">
              <a:buFont typeface="Wingdings" charset="0"/>
              <a:buNone/>
              <a:defRPr/>
            </a:pPr>
            <a:r>
              <a:rPr lang="en-US" sz="1800" dirty="0" smtClean="0"/>
              <a:t>1950s Mom------------Parent-----Family</a:t>
            </a:r>
            <a:r>
              <a:rPr lang="en-US" sz="1800" dirty="0"/>
              <a:t> </a:t>
            </a:r>
            <a:r>
              <a:rPr lang="en-US" sz="1800" dirty="0" smtClean="0"/>
              <a:t>Movement</a:t>
            </a:r>
          </a:p>
          <a:p>
            <a:pPr marL="0" indent="0">
              <a:buNone/>
              <a:defRPr/>
            </a:pPr>
            <a:r>
              <a:rPr lang="en-US" sz="1800" dirty="0"/>
              <a:t> </a:t>
            </a:r>
            <a:r>
              <a:rPr lang="en-US" sz="1800" dirty="0" smtClean="0"/>
              <a:t>        1970s </a:t>
            </a:r>
            <a:r>
              <a:rPr lang="en-US" sz="1800" dirty="0"/>
              <a:t>Self-Advocacy and Independent Living </a:t>
            </a:r>
            <a:r>
              <a:rPr lang="en-US" sz="1800" dirty="0" smtClean="0"/>
              <a:t>      Movements  </a:t>
            </a:r>
            <a:r>
              <a:rPr lang="en-US" sz="1800" dirty="0"/>
              <a:t>(Not about </a:t>
            </a:r>
            <a:r>
              <a:rPr lang="en-US" sz="1800" dirty="0" smtClean="0"/>
              <a:t>me</a:t>
            </a:r>
            <a:r>
              <a:rPr lang="en-US" sz="1800" dirty="0"/>
              <a:t>, without me</a:t>
            </a:r>
            <a:r>
              <a:rPr lang="en-US" sz="1800" dirty="0" smtClean="0"/>
              <a:t>)</a:t>
            </a:r>
          </a:p>
          <a:p>
            <a:pPr marL="0" indent="0">
              <a:buNone/>
              <a:defRPr/>
            </a:pPr>
            <a:r>
              <a:rPr lang="en-US" sz="1800" dirty="0" smtClean="0"/>
              <a:t>                                    2000s Siblings Movement                   </a:t>
            </a:r>
          </a:p>
          <a:p>
            <a:pPr marL="0" indent="0">
              <a:buNone/>
              <a:defRPr/>
            </a:pPr>
            <a:endParaRPr lang="en-US" sz="1800" dirty="0"/>
          </a:p>
          <a:p>
            <a:pPr marL="0" indent="0">
              <a:buFont typeface="Wingdings" charset="0"/>
              <a:buNone/>
              <a:defRPr/>
            </a:pPr>
            <a:endParaRPr lang="en-US" sz="1800" dirty="0"/>
          </a:p>
        </p:txBody>
      </p:sp>
      <p:sp>
        <p:nvSpPr>
          <p:cNvPr id="6" name="Content Placeholder 2"/>
          <p:cNvSpPr txBox="1">
            <a:spLocks/>
          </p:cNvSpPr>
          <p:nvPr/>
        </p:nvSpPr>
        <p:spPr bwMode="auto">
          <a:xfrm>
            <a:off x="2133600" y="3733800"/>
            <a:ext cx="4572000" cy="1981200"/>
          </a:xfrm>
          <a:prstGeom prst="rightArrow">
            <a:avLst/>
          </a:prstGeom>
          <a:solidFill>
            <a:schemeClr val="bg1">
              <a:lumMod val="65000"/>
            </a:schemeClr>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marL="342900" indent="-342900" algn="l" rtl="0" eaLnBrk="0" fontAlgn="base" hangingPunct="0">
              <a:spcBef>
                <a:spcPct val="20000"/>
              </a:spcBef>
              <a:spcAft>
                <a:spcPct val="0"/>
              </a:spcAft>
              <a:buClr>
                <a:schemeClr val="bg2"/>
              </a:buClr>
              <a:buSzPct val="75000"/>
              <a:buFont typeface="Wingdings" charset="0"/>
              <a:buChar char="p"/>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n"/>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SzPct val="65000"/>
              <a:buFont typeface="Wingdings" charset="0"/>
              <a:buChar char="p"/>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bg2"/>
              </a:buClr>
              <a:buFont typeface="Wingdings" charset="0"/>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SzPct val="80000"/>
              <a:buFont typeface="Wingdings" charset="0"/>
              <a:buChar char="§"/>
              <a:defRPr>
                <a:solidFill>
                  <a:schemeClr val="tx1"/>
                </a:solidFill>
                <a:latin typeface="+mn-lt"/>
                <a:ea typeface="ＭＳ Ｐゴシック"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buFont typeface="Wingdings" charset="0"/>
              <a:buNone/>
              <a:defRPr/>
            </a:pPr>
            <a:endParaRPr lang="en-US" sz="1800" dirty="0" smtClean="0"/>
          </a:p>
          <a:p>
            <a:pPr marL="0" indent="0">
              <a:spcBef>
                <a:spcPts val="0"/>
              </a:spcBef>
              <a:buFont typeface="Wingdings" charset="0"/>
              <a:buNone/>
              <a:defRPr/>
            </a:pPr>
            <a:r>
              <a:rPr lang="en-US" sz="1800" dirty="0" smtClean="0"/>
              <a:t>1970s Rehab Act: 504 Plans</a:t>
            </a:r>
          </a:p>
          <a:p>
            <a:pPr marL="0" indent="0">
              <a:spcBef>
                <a:spcPts val="0"/>
              </a:spcBef>
              <a:buFont typeface="Wingdings" charset="0"/>
              <a:buNone/>
              <a:defRPr/>
            </a:pPr>
            <a:r>
              <a:rPr lang="en-US" sz="1800" dirty="0" smtClean="0"/>
              <a:t>        1975s Education for All Children</a:t>
            </a:r>
          </a:p>
          <a:p>
            <a:pPr marL="0" indent="0">
              <a:spcBef>
                <a:spcPts val="0"/>
              </a:spcBef>
              <a:buFont typeface="Wingdings" charset="0"/>
              <a:buNone/>
              <a:defRPr/>
            </a:pPr>
            <a:r>
              <a:rPr lang="en-US" sz="1800" dirty="0"/>
              <a:t> </a:t>
            </a:r>
            <a:r>
              <a:rPr lang="en-US" sz="1800" dirty="0" smtClean="0"/>
              <a:t>               1990s IDEA and ADA</a:t>
            </a:r>
          </a:p>
          <a:p>
            <a:pPr marL="0" indent="0">
              <a:buFont typeface="Wingdings" charset="0"/>
              <a:buNone/>
              <a:defRPr/>
            </a:pPr>
            <a:endParaRPr lang="en-US" sz="1800" dirty="0"/>
          </a:p>
        </p:txBody>
      </p:sp>
      <p:sp>
        <p:nvSpPr>
          <p:cNvPr id="7" name="Content Placeholder 2"/>
          <p:cNvSpPr txBox="1">
            <a:spLocks/>
          </p:cNvSpPr>
          <p:nvPr/>
        </p:nvSpPr>
        <p:spPr bwMode="auto">
          <a:xfrm>
            <a:off x="914400" y="2514600"/>
            <a:ext cx="5791200" cy="1981200"/>
          </a:xfrm>
          <a:prstGeom prst="rightArrow">
            <a:avLst/>
          </a:prstGeom>
          <a:solidFill>
            <a:schemeClr val="bg1">
              <a:lumMod val="65000"/>
            </a:schemeClr>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bg2"/>
              </a:buClr>
              <a:buSzPct val="75000"/>
              <a:buFont typeface="Wingdings" charset="0"/>
              <a:buChar char="p"/>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n"/>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SzPct val="65000"/>
              <a:buFont typeface="Wingdings" charset="0"/>
              <a:buChar char="p"/>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bg2"/>
              </a:buClr>
              <a:buFont typeface="Wingdings" charset="0"/>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SzPct val="80000"/>
              <a:buFont typeface="Wingdings" charset="0"/>
              <a:buChar char="§"/>
              <a:defRPr>
                <a:solidFill>
                  <a:schemeClr val="tx1"/>
                </a:solidFill>
                <a:latin typeface="+mn-lt"/>
                <a:ea typeface="ＭＳ Ｐゴシック"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buFont typeface="Wingdings" charset="0"/>
              <a:buNone/>
              <a:defRPr/>
            </a:pPr>
            <a:r>
              <a:rPr lang="en-US" sz="1800" dirty="0" smtClean="0"/>
              <a:t>1960s Medicaid and Medicare Established</a:t>
            </a:r>
          </a:p>
          <a:p>
            <a:pPr marL="0" indent="0">
              <a:buFont typeface="Wingdings" charset="0"/>
              <a:buNone/>
              <a:defRPr/>
            </a:pPr>
            <a:r>
              <a:rPr lang="en-US" sz="1800" dirty="0"/>
              <a:t> </a:t>
            </a:r>
            <a:r>
              <a:rPr lang="en-US" sz="1800" dirty="0" smtClean="0"/>
              <a:t>       </a:t>
            </a:r>
            <a:r>
              <a:rPr lang="en-US" sz="1800" dirty="0"/>
              <a:t> </a:t>
            </a:r>
            <a:r>
              <a:rPr lang="en-US" sz="1800" dirty="0" smtClean="0"/>
              <a:t>  1980s Medicaid Waiver (Community Supports)</a:t>
            </a:r>
          </a:p>
          <a:p>
            <a:pPr marL="0" indent="0">
              <a:buFont typeface="Wingdings" charset="0"/>
              <a:buNone/>
              <a:defRPr/>
            </a:pPr>
            <a:r>
              <a:rPr lang="en-US" sz="1800" dirty="0" smtClean="0"/>
              <a:t>                     2010s Affordable Care Act </a:t>
            </a:r>
            <a:endParaRPr lang="en-US" sz="1800" dirty="0"/>
          </a:p>
        </p:txBody>
      </p:sp>
      <p:graphicFrame>
        <p:nvGraphicFramePr>
          <p:cNvPr id="16" name="Content Placeholder 8"/>
          <p:cNvGraphicFramePr>
            <a:graphicFrameLocks/>
          </p:cNvGraphicFramePr>
          <p:nvPr/>
        </p:nvGraphicFramePr>
        <p:xfrm>
          <a:off x="6477000" y="2590800"/>
          <a:ext cx="24384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415" name="Group 1"/>
          <p:cNvGrpSpPr>
            <a:grpSpLocks/>
          </p:cNvGrpSpPr>
          <p:nvPr/>
        </p:nvGrpSpPr>
        <p:grpSpPr bwMode="auto">
          <a:xfrm>
            <a:off x="6934200" y="3276600"/>
            <a:ext cx="1676400" cy="1600200"/>
            <a:chOff x="3200400" y="2674938"/>
            <a:chExt cx="3128963" cy="2125662"/>
          </a:xfrm>
        </p:grpSpPr>
        <p:sp>
          <p:nvSpPr>
            <p:cNvPr id="18" name="5-Point Star 17"/>
            <p:cNvSpPr/>
            <p:nvPr/>
          </p:nvSpPr>
          <p:spPr>
            <a:xfrm>
              <a:off x="3200400" y="2674938"/>
              <a:ext cx="340750" cy="30366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5-Point Star 18"/>
            <p:cNvSpPr/>
            <p:nvPr/>
          </p:nvSpPr>
          <p:spPr>
            <a:xfrm>
              <a:off x="5947133" y="2835206"/>
              <a:ext cx="382230" cy="288905"/>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 name="5-Point Star 19"/>
            <p:cNvSpPr/>
            <p:nvPr/>
          </p:nvSpPr>
          <p:spPr>
            <a:xfrm>
              <a:off x="3541150" y="3908582"/>
              <a:ext cx="379268" cy="305774"/>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5-Point Star 20"/>
            <p:cNvSpPr/>
            <p:nvPr/>
          </p:nvSpPr>
          <p:spPr>
            <a:xfrm>
              <a:off x="5256745" y="4496934"/>
              <a:ext cx="337786" cy="30366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2" name="5-Point Star 21"/>
            <p:cNvSpPr/>
            <p:nvPr/>
          </p:nvSpPr>
          <p:spPr>
            <a:xfrm>
              <a:off x="5197484" y="3124111"/>
              <a:ext cx="340750" cy="305774"/>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14" name="Content Placeholder 2"/>
          <p:cNvSpPr txBox="1">
            <a:spLocks/>
          </p:cNvSpPr>
          <p:nvPr/>
        </p:nvSpPr>
        <p:spPr bwMode="auto">
          <a:xfrm>
            <a:off x="3657600" y="4906290"/>
            <a:ext cx="3048000" cy="1981200"/>
          </a:xfrm>
          <a:prstGeom prst="rightArrow">
            <a:avLst/>
          </a:prstGeom>
          <a:solidFill>
            <a:schemeClr val="bg1">
              <a:lumMod val="75000"/>
            </a:schemeClr>
          </a:solidFill>
          <a:ln>
            <a:noFill/>
          </a:ln>
          <a:extLst>
            <a:ext uri="{FAA26D3D-D897-4be2-8F04-BA451C77F1D7}">
              <ma14:placeholderFlag xmlns:ma14="http://schemas.microsoft.com/office/mac/drawingml/2011/main" xmlns="" val="1"/>
            </a:ext>
          </a:extLst>
        </p:spPr>
        <p:txBody>
          <a:bodyPr anchor="ctr"/>
          <a:lstStyle>
            <a:lvl1pPr marL="342900" indent="-342900" algn="l" rtl="0" eaLnBrk="0" fontAlgn="base" hangingPunct="0">
              <a:spcBef>
                <a:spcPct val="20000"/>
              </a:spcBef>
              <a:spcAft>
                <a:spcPct val="0"/>
              </a:spcAft>
              <a:buClr>
                <a:schemeClr val="bg2"/>
              </a:buClr>
              <a:buSzPct val="75000"/>
              <a:buFont typeface="Wingdings" charset="0"/>
              <a:buChar char="p"/>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n"/>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1"/>
              </a:buClr>
              <a:buSzPct val="65000"/>
              <a:buFont typeface="Wingdings" charset="0"/>
              <a:buChar char="p"/>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bg2"/>
              </a:buClr>
              <a:buFont typeface="Wingdings" charset="0"/>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SzPct val="80000"/>
              <a:buFont typeface="Wingdings" charset="0"/>
              <a:buChar char="§"/>
              <a:defRPr>
                <a:solidFill>
                  <a:schemeClr val="tx1"/>
                </a:solidFill>
                <a:latin typeface="+mn-lt"/>
                <a:ea typeface="ＭＳ Ｐゴシック"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buFont typeface="Wingdings" charset="0"/>
              <a:buNone/>
              <a:defRPr/>
            </a:pPr>
            <a:endParaRPr lang="en-US" sz="1800" dirty="0" smtClean="0"/>
          </a:p>
          <a:p>
            <a:pPr marL="0" indent="0" algn="ctr">
              <a:buFont typeface="Wingdings" charset="0"/>
              <a:buNone/>
              <a:defRPr/>
            </a:pPr>
            <a:r>
              <a:rPr lang="en-US" sz="1800" dirty="0"/>
              <a:t> </a:t>
            </a:r>
            <a:r>
              <a:rPr lang="en-US" sz="1800" dirty="0" smtClean="0"/>
              <a:t>  2000’s Community </a:t>
            </a:r>
          </a:p>
          <a:p>
            <a:pPr marL="0" indent="0" algn="ctr">
              <a:buFont typeface="Wingdings" charset="0"/>
              <a:buNone/>
              <a:defRPr/>
            </a:pPr>
            <a:r>
              <a:rPr lang="en-US" sz="1800" dirty="0" smtClean="0"/>
              <a:t>and Society  </a:t>
            </a:r>
            <a:endParaRPr lang="en-US" sz="1800" dirty="0"/>
          </a:p>
          <a:p>
            <a:pPr marL="0" indent="0">
              <a:buFont typeface="Wingdings" charset="0"/>
              <a:buNone/>
              <a:defRPr/>
            </a:pPr>
            <a:endParaRPr lang="en-US" sz="1800" dirty="0"/>
          </a:p>
        </p:txBody>
      </p:sp>
    </p:spTree>
    <p:extLst>
      <p:ext uri="{BB962C8B-B14F-4D97-AF65-F5344CB8AC3E}">
        <p14:creationId xmlns:p14="http://schemas.microsoft.com/office/powerpoint/2010/main" val="4286962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381000" y="457200"/>
            <a:ext cx="8610600" cy="1470025"/>
          </a:xfrm>
        </p:spPr>
        <p:txBody>
          <a:bodyPr>
            <a:noAutofit/>
          </a:bodyPr>
          <a:lstStyle/>
          <a:p>
            <a:pPr algn="ctr"/>
            <a:r>
              <a:rPr lang="en-US" altLang="en-US" sz="4500" dirty="0" smtClean="0">
                <a:solidFill>
                  <a:schemeClr val="bg1"/>
                </a:solidFill>
              </a:rPr>
              <a:t>Services and Supports are Evolving</a:t>
            </a:r>
          </a:p>
        </p:txBody>
      </p:sp>
      <p:pic>
        <p:nvPicPr>
          <p:cNvPr id="10243" name="Picture 3" descr="P:\Contracts &amp; TA\AIDD Family Support Grant 60-0000\presentations\circles-normal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514600"/>
            <a:ext cx="25908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514600"/>
            <a:ext cx="2667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503488"/>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388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648200"/>
            <a:ext cx="7086600" cy="1143000"/>
          </a:xfrm>
        </p:spPr>
        <p:txBody>
          <a:bodyPr>
            <a:noAutofit/>
          </a:bodyPr>
          <a:lstStyle/>
          <a:p>
            <a:pPr algn="ct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2438400"/>
            <a:ext cx="3048000" cy="3048000"/>
          </a:xfrm>
          <a:prstGeom prst="rect">
            <a:avLst/>
          </a:prstGeom>
        </p:spPr>
      </p:pic>
      <p:sp>
        <p:nvSpPr>
          <p:cNvPr id="6" name="TextBox 5"/>
          <p:cNvSpPr txBox="1"/>
          <p:nvPr/>
        </p:nvSpPr>
        <p:spPr>
          <a:xfrm>
            <a:off x="838200" y="5791200"/>
            <a:ext cx="7239000" cy="553998"/>
          </a:xfrm>
          <a:prstGeom prst="rect">
            <a:avLst/>
          </a:prstGeom>
          <a:noFill/>
        </p:spPr>
        <p:txBody>
          <a:bodyPr wrap="square" rtlCol="0">
            <a:spAutoFit/>
          </a:bodyPr>
          <a:lstStyle/>
          <a:p>
            <a:pPr algn="ctr"/>
            <a:r>
              <a:rPr lang="en-US" sz="3000" i="1" dirty="0" smtClean="0"/>
              <a:t>(Regardless of where a person lives)</a:t>
            </a:r>
            <a:endParaRPr lang="en-US" sz="3000" i="1" dirty="0"/>
          </a:p>
        </p:txBody>
      </p:sp>
      <p:sp>
        <p:nvSpPr>
          <p:cNvPr id="3" name="Rectangle 2"/>
          <p:cNvSpPr/>
          <p:nvPr/>
        </p:nvSpPr>
        <p:spPr>
          <a:xfrm>
            <a:off x="381000" y="228600"/>
            <a:ext cx="8915400" cy="2031325"/>
          </a:xfrm>
          <a:prstGeom prst="rect">
            <a:avLst/>
          </a:prstGeom>
        </p:spPr>
        <p:txBody>
          <a:bodyPr wrap="square">
            <a:spAutoFit/>
          </a:bodyPr>
          <a:lstStyle/>
          <a:p>
            <a:pPr algn="ctr"/>
            <a:r>
              <a:rPr lang="en-US" sz="4200" dirty="0" smtClean="0">
                <a:solidFill>
                  <a:schemeClr val="accent1"/>
                </a:solidFill>
                <a:latin typeface="+mj-lt"/>
              </a:rPr>
              <a:t>Services and Systems </a:t>
            </a:r>
          </a:p>
          <a:p>
            <a:pPr algn="ctr"/>
            <a:r>
              <a:rPr lang="en-US" sz="4200" dirty="0" smtClean="0">
                <a:solidFill>
                  <a:schemeClr val="accent1"/>
                </a:solidFill>
                <a:latin typeface="+mj-lt"/>
              </a:rPr>
              <a:t>that Focus on  the Person </a:t>
            </a:r>
          </a:p>
          <a:p>
            <a:pPr algn="ctr"/>
            <a:r>
              <a:rPr lang="en-US" sz="4200" dirty="0" smtClean="0">
                <a:solidFill>
                  <a:schemeClr val="accent1"/>
                </a:solidFill>
                <a:latin typeface="+mj-lt"/>
              </a:rPr>
              <a:t>Within the Context of Their Family</a:t>
            </a:r>
            <a:endParaRPr lang="en-US" sz="4200" dirty="0">
              <a:solidFill>
                <a:schemeClr val="accent1"/>
              </a:solidFill>
              <a:latin typeface="+mj-lt"/>
            </a:endParaRPr>
          </a:p>
        </p:txBody>
      </p:sp>
    </p:spTree>
    <p:extLst>
      <p:ext uri="{BB962C8B-B14F-4D97-AF65-F5344CB8AC3E}">
        <p14:creationId xmlns:p14="http://schemas.microsoft.com/office/powerpoint/2010/main" val="3629334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Us….</a:t>
            </a:r>
            <a:endParaRPr lang="en-US" dirty="0"/>
          </a:p>
        </p:txBody>
      </p:sp>
      <p:sp>
        <p:nvSpPr>
          <p:cNvPr id="3" name="Content Placeholder 2"/>
          <p:cNvSpPr>
            <a:spLocks noGrp="1"/>
          </p:cNvSpPr>
          <p:nvPr>
            <p:ph idx="1"/>
          </p:nvPr>
        </p:nvSpPr>
        <p:spPr/>
        <p:txBody>
          <a:bodyPr>
            <a:normAutofit/>
          </a:bodyPr>
          <a:lstStyle/>
          <a:p>
            <a:r>
              <a:rPr lang="en-US" b="1" dirty="0" smtClean="0"/>
              <a:t>Mary Lee Fay</a:t>
            </a:r>
          </a:p>
          <a:p>
            <a:pPr lvl="1"/>
            <a:r>
              <a:rPr lang="en-US" i="1" dirty="0"/>
              <a:t>F</a:t>
            </a:r>
            <a:r>
              <a:rPr lang="en-US" i="1" dirty="0" smtClean="0"/>
              <a:t>ormerly Director of State Developmental Disability Services in Oregon</a:t>
            </a:r>
          </a:p>
          <a:p>
            <a:pPr lvl="1"/>
            <a:r>
              <a:rPr lang="en-US" i="1" dirty="0" smtClean="0"/>
              <a:t>NASDDDS, Co-Principle Investigator </a:t>
            </a:r>
            <a:r>
              <a:rPr lang="en-US" i="1" dirty="0" err="1" smtClean="0"/>
              <a:t>CoP</a:t>
            </a:r>
            <a:r>
              <a:rPr lang="en-US" i="1" dirty="0" smtClean="0"/>
              <a:t> and National Core Indicators</a:t>
            </a:r>
          </a:p>
          <a:p>
            <a:r>
              <a:rPr lang="en-US" b="1" dirty="0" smtClean="0"/>
              <a:t>Sheli Reynolds </a:t>
            </a:r>
          </a:p>
          <a:p>
            <a:pPr lvl="1"/>
            <a:r>
              <a:rPr lang="en-US" i="1" dirty="0" smtClean="0"/>
              <a:t>Sibling of brother with developmental disability </a:t>
            </a:r>
            <a:endParaRPr lang="en-US" i="1" dirty="0"/>
          </a:p>
          <a:p>
            <a:pPr lvl="1"/>
            <a:r>
              <a:rPr lang="en-US" i="1" dirty="0" smtClean="0"/>
              <a:t>IHD, Mo UCEDD, Director of Individual Advocacy and Family Supports</a:t>
            </a:r>
          </a:p>
          <a:p>
            <a:pPr lvl="1"/>
            <a:r>
              <a:rPr lang="en-US" i="1" dirty="0" smtClean="0"/>
              <a:t>Co-Principle Investigator </a:t>
            </a:r>
            <a:r>
              <a:rPr lang="en-US" i="1" dirty="0" err="1" smtClean="0"/>
              <a:t>CoP</a:t>
            </a:r>
            <a:r>
              <a:rPr lang="en-US" i="1" dirty="0" smtClean="0"/>
              <a:t> </a:t>
            </a:r>
            <a:endParaRPr lang="en-US" i="1" dirty="0"/>
          </a:p>
        </p:txBody>
      </p:sp>
    </p:spTree>
    <p:extLst>
      <p:ext uri="{BB962C8B-B14F-4D97-AF65-F5344CB8AC3E}">
        <p14:creationId xmlns:p14="http://schemas.microsoft.com/office/powerpoint/2010/main" val="2900596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228600"/>
            <a:ext cx="8534400" cy="1143000"/>
          </a:xfrm>
        </p:spPr>
        <p:txBody>
          <a:bodyPr>
            <a:normAutofit/>
          </a:bodyPr>
          <a:lstStyle/>
          <a:p>
            <a:pPr>
              <a:defRPr/>
            </a:pPr>
            <a:r>
              <a:rPr lang="en-US" sz="5500" dirty="0" smtClean="0">
                <a:solidFill>
                  <a:schemeClr val="bg1">
                    <a:lumMod val="50000"/>
                  </a:schemeClr>
                </a:solidFill>
                <a:latin typeface="MoolBoran" pitchFamily="34" charset="0"/>
                <a:ea typeface="MoolBoran" pitchFamily="34" charset="0"/>
                <a:cs typeface="MoolBoran" pitchFamily="34" charset="0"/>
              </a:rPr>
              <a:t>History of the Role of Family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004187"/>
              </p:ext>
            </p:extLst>
          </p:nvPr>
        </p:nvGraphicFramePr>
        <p:xfrm>
          <a:off x="381000" y="1295400"/>
          <a:ext cx="8305800" cy="4999039"/>
        </p:xfrm>
        <a:graphic>
          <a:graphicData uri="http://schemas.openxmlformats.org/drawingml/2006/table">
            <a:tbl>
              <a:tblPr firstRow="1" bandRow="1">
                <a:tableStyleId>{5C22544A-7EE6-4342-B048-85BDC9FD1C3A}</a:tableStyleId>
              </a:tblPr>
              <a:tblGrid>
                <a:gridCol w="1295400"/>
                <a:gridCol w="3505200"/>
                <a:gridCol w="3505200"/>
              </a:tblGrid>
              <a:tr h="640126">
                <a:tc>
                  <a:txBody>
                    <a:bodyPr/>
                    <a:lstStyle/>
                    <a:p>
                      <a:pPr algn="ctr"/>
                      <a:r>
                        <a:rPr lang="en-US" sz="1800" dirty="0" smtClean="0"/>
                        <a:t>Era</a:t>
                      </a:r>
                      <a:endParaRPr lang="en-US" sz="1800" dirty="0"/>
                    </a:p>
                  </a:txBody>
                  <a:tcPr marT="45723" marB="45723"/>
                </a:tc>
                <a:tc>
                  <a:txBody>
                    <a:bodyPr/>
                    <a:lstStyle/>
                    <a:p>
                      <a:pPr algn="ctr"/>
                      <a:r>
                        <a:rPr lang="en-US" sz="1800" dirty="0" smtClean="0"/>
                        <a:t>Understanding of Family</a:t>
                      </a:r>
                      <a:endParaRPr lang="en-US" sz="1800" dirty="0"/>
                    </a:p>
                  </a:txBody>
                  <a:tcPr marT="45723" marB="45723"/>
                </a:tc>
                <a:tc>
                  <a:txBody>
                    <a:bodyPr/>
                    <a:lstStyle/>
                    <a:p>
                      <a:pPr algn="ctr"/>
                      <a:r>
                        <a:rPr lang="en-US" sz="1800" dirty="0" smtClean="0"/>
                        <a:t>Disability Services</a:t>
                      </a:r>
                      <a:endParaRPr lang="en-US" sz="1800" dirty="0"/>
                    </a:p>
                  </a:txBody>
                  <a:tcPr marT="45723" marB="45723"/>
                </a:tc>
              </a:tr>
              <a:tr h="875552">
                <a:tc>
                  <a:txBody>
                    <a:bodyPr/>
                    <a:lstStyle/>
                    <a:p>
                      <a:pPr algn="ctr"/>
                      <a:r>
                        <a:rPr lang="en-US" sz="1800" b="1" dirty="0" smtClean="0"/>
                        <a:t>1800s-</a:t>
                      </a:r>
                      <a:endParaRPr lang="en-US" sz="1800" b="1" dirty="0"/>
                    </a:p>
                  </a:txBody>
                  <a:tcPr marT="45723" marB="45723"/>
                </a:tc>
                <a:tc>
                  <a:txBody>
                    <a:bodyPr/>
                    <a:lstStyle/>
                    <a:p>
                      <a:r>
                        <a:rPr lang="en-US" sz="1800" dirty="0" smtClean="0"/>
                        <a:t>Moral</a:t>
                      </a:r>
                      <a:r>
                        <a:rPr lang="en-US" sz="1800" baseline="0" dirty="0" smtClean="0"/>
                        <a:t> blame assigned to parents</a:t>
                      </a:r>
                      <a:endParaRPr lang="en-US" sz="1800" dirty="0"/>
                    </a:p>
                  </a:txBody>
                  <a:tcPr marT="45723" marB="45723"/>
                </a:tc>
                <a:tc>
                  <a:txBody>
                    <a:bodyPr/>
                    <a:lstStyle/>
                    <a:p>
                      <a:r>
                        <a:rPr lang="en-US" sz="1800" dirty="0" smtClean="0"/>
                        <a:t>Removal</a:t>
                      </a:r>
                      <a:r>
                        <a:rPr lang="en-US" sz="1800" baseline="0" dirty="0" smtClean="0"/>
                        <a:t> from Society</a:t>
                      </a:r>
                      <a:endParaRPr lang="en-US" sz="1800" dirty="0"/>
                    </a:p>
                  </a:txBody>
                  <a:tcPr marT="45723" marB="45723"/>
                </a:tc>
              </a:tr>
              <a:tr h="612887">
                <a:tc>
                  <a:txBody>
                    <a:bodyPr/>
                    <a:lstStyle/>
                    <a:p>
                      <a:pPr algn="ctr"/>
                      <a:r>
                        <a:rPr lang="en-US" sz="1800" b="1" dirty="0" smtClean="0"/>
                        <a:t>1900s</a:t>
                      </a:r>
                      <a:endParaRPr lang="en-US" sz="1800" b="1" dirty="0"/>
                    </a:p>
                  </a:txBody>
                  <a:tcPr marT="45723" marB="45723"/>
                </a:tc>
                <a:tc>
                  <a:txBody>
                    <a:bodyPr/>
                    <a:lstStyle/>
                    <a:p>
                      <a:r>
                        <a:rPr lang="en-US" sz="1800" dirty="0" smtClean="0"/>
                        <a:t>Child damaged families</a:t>
                      </a:r>
                      <a:endParaRPr lang="en-US" sz="1800" dirty="0"/>
                    </a:p>
                  </a:txBody>
                  <a:tcPr marT="45723" marB="45723"/>
                </a:tc>
                <a:tc>
                  <a:txBody>
                    <a:bodyPr/>
                    <a:lstStyle/>
                    <a:p>
                      <a:r>
                        <a:rPr lang="en-US" sz="1800" dirty="0" smtClean="0"/>
                        <a:t>Removal from Family</a:t>
                      </a:r>
                      <a:endParaRPr lang="en-US" sz="1800" dirty="0"/>
                    </a:p>
                  </a:txBody>
                  <a:tcPr marT="45723" marB="45723"/>
                </a:tc>
              </a:tr>
              <a:tr h="640121">
                <a:tc>
                  <a:txBody>
                    <a:bodyPr/>
                    <a:lstStyle/>
                    <a:p>
                      <a:pPr algn="ctr"/>
                      <a:r>
                        <a:rPr lang="en-US" sz="1800" b="1" dirty="0" smtClean="0"/>
                        <a:t>1950s</a:t>
                      </a:r>
                      <a:r>
                        <a:rPr lang="en-US" sz="1800" b="1" baseline="0" dirty="0" smtClean="0"/>
                        <a:t> </a:t>
                      </a:r>
                      <a:endParaRPr lang="en-US" sz="1800" b="1" dirty="0"/>
                    </a:p>
                  </a:txBody>
                  <a:tcPr marT="45723" marB="45723"/>
                </a:tc>
                <a:tc>
                  <a:txBody>
                    <a:bodyPr/>
                    <a:lstStyle/>
                    <a:p>
                      <a:r>
                        <a:rPr lang="en-US" sz="1800" dirty="0" smtClean="0"/>
                        <a:t>Burden</a:t>
                      </a:r>
                      <a:r>
                        <a:rPr lang="en-US" sz="1800" baseline="0" dirty="0" smtClean="0"/>
                        <a:t> of </a:t>
                      </a:r>
                      <a:r>
                        <a:rPr lang="en-US" sz="1800" baseline="0" dirty="0" err="1" smtClean="0"/>
                        <a:t>Caregiving</a:t>
                      </a:r>
                      <a:endParaRPr lang="en-US" sz="1800" dirty="0"/>
                    </a:p>
                  </a:txBody>
                  <a:tcPr marT="45723" marB="45723"/>
                </a:tc>
                <a:tc>
                  <a:txBody>
                    <a:bodyPr/>
                    <a:lstStyle/>
                    <a:p>
                      <a:r>
                        <a:rPr lang="en-US" sz="1800" dirty="0" smtClean="0"/>
                        <a:t>Specialized Therapeutic</a:t>
                      </a:r>
                      <a:r>
                        <a:rPr lang="en-US" sz="1800" baseline="0" dirty="0" smtClean="0"/>
                        <a:t> Congregate </a:t>
                      </a:r>
                      <a:r>
                        <a:rPr lang="en-US" sz="1800" dirty="0" smtClean="0"/>
                        <a:t>Services</a:t>
                      </a:r>
                      <a:endParaRPr lang="en-US" sz="1800" dirty="0"/>
                    </a:p>
                  </a:txBody>
                  <a:tcPr marT="45723" marB="45723"/>
                </a:tc>
              </a:tr>
              <a:tr h="1041557">
                <a:tc>
                  <a:txBody>
                    <a:bodyPr/>
                    <a:lstStyle/>
                    <a:p>
                      <a:pPr algn="ctr"/>
                      <a:r>
                        <a:rPr lang="en-US" sz="1800" b="1" dirty="0" smtClean="0"/>
                        <a:t>1980s</a:t>
                      </a:r>
                    </a:p>
                  </a:txBody>
                  <a:tcPr marT="45723" marB="45723"/>
                </a:tc>
                <a:tc>
                  <a:txBody>
                    <a:bodyPr/>
                    <a:lstStyle/>
                    <a:p>
                      <a:r>
                        <a:rPr lang="en-US" sz="1800" dirty="0" smtClean="0"/>
                        <a:t>Families seen as system</a:t>
                      </a:r>
                    </a:p>
                    <a:p>
                      <a:r>
                        <a:rPr lang="en-US" sz="1800" dirty="0" smtClean="0"/>
                        <a:t>Positive Coping</a:t>
                      </a:r>
                      <a:r>
                        <a:rPr lang="en-US" sz="1800" baseline="0" dirty="0" smtClean="0"/>
                        <a:t> </a:t>
                      </a:r>
                      <a:endParaRPr lang="en-US" sz="1800" dirty="0"/>
                    </a:p>
                  </a:txBody>
                  <a:tcPr marT="45723" marB="45723"/>
                </a:tc>
                <a:tc>
                  <a:txBody>
                    <a:bodyPr/>
                    <a:lstStyle/>
                    <a:p>
                      <a:r>
                        <a:rPr lang="en-US" sz="1800" baseline="0" dirty="0" smtClean="0"/>
                        <a:t>Community Group Residential Supports</a:t>
                      </a:r>
                      <a:endParaRPr lang="en-US" sz="1800" dirty="0" smtClean="0"/>
                    </a:p>
                  </a:txBody>
                  <a:tcPr marT="45723" marB="45723"/>
                </a:tc>
              </a:tr>
              <a:tr h="1188796">
                <a:tc>
                  <a:txBody>
                    <a:bodyPr/>
                    <a:lstStyle/>
                    <a:p>
                      <a:pPr algn="ctr"/>
                      <a:r>
                        <a:rPr lang="en-US" sz="1800" b="1" dirty="0" smtClean="0"/>
                        <a:t>1990s</a:t>
                      </a:r>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Families support</a:t>
                      </a:r>
                      <a:r>
                        <a:rPr lang="en-US" sz="1800" baseline="0" dirty="0" smtClean="0"/>
                        <a:t> children to remain in their home for as long as possible</a:t>
                      </a:r>
                      <a:endParaRPr lang="en-US" sz="1800" dirty="0" smtClean="0"/>
                    </a:p>
                    <a:p>
                      <a:endParaRPr lang="en-US" sz="1800" dirty="0"/>
                    </a:p>
                  </a:txBody>
                  <a:tcPr marT="45723" marB="45723"/>
                </a:tc>
                <a:tc>
                  <a:txBody>
                    <a:bodyPr/>
                    <a:lstStyle/>
                    <a:p>
                      <a:r>
                        <a:rPr lang="en-US" sz="1800" dirty="0" smtClean="0"/>
                        <a:t>Family</a:t>
                      </a:r>
                      <a:r>
                        <a:rPr lang="en-US" sz="1800" baseline="0" dirty="0" smtClean="0"/>
                        <a:t> Support programs for children living at home</a:t>
                      </a:r>
                      <a:endParaRPr lang="en-US" sz="1800" dirty="0" smtClean="0"/>
                    </a:p>
                  </a:txBody>
                  <a:tcPr marT="45723" marB="45723"/>
                </a:tc>
              </a:tr>
            </a:tbl>
          </a:graphicData>
        </a:graphic>
      </p:graphicFrame>
    </p:spTree>
    <p:extLst>
      <p:ext uri="{BB962C8B-B14F-4D97-AF65-F5344CB8AC3E}">
        <p14:creationId xmlns:p14="http://schemas.microsoft.com/office/powerpoint/2010/main" val="114486045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533400"/>
            <a:ext cx="8534400" cy="1143000"/>
          </a:xfrm>
        </p:spPr>
        <p:txBody>
          <a:bodyPr>
            <a:normAutofit/>
          </a:bodyPr>
          <a:lstStyle/>
          <a:p>
            <a:pPr>
              <a:defRPr/>
            </a:pPr>
            <a:r>
              <a:rPr lang="en-US" sz="5500" dirty="0" smtClean="0">
                <a:solidFill>
                  <a:schemeClr val="bg1">
                    <a:lumMod val="50000"/>
                  </a:schemeClr>
                </a:solidFill>
                <a:latin typeface="MoolBoran" pitchFamily="34" charset="0"/>
                <a:ea typeface="MoolBoran" pitchFamily="34" charset="0"/>
                <a:cs typeface="MoolBoran" pitchFamily="34" charset="0"/>
              </a:rPr>
              <a:t>History of the Role of Family</a:t>
            </a:r>
          </a:p>
        </p:txBody>
      </p:sp>
      <p:graphicFrame>
        <p:nvGraphicFramePr>
          <p:cNvPr id="4" name="Content Placeholder 3"/>
          <p:cNvGraphicFramePr>
            <a:graphicFrameLocks noGrp="1"/>
          </p:cNvGraphicFramePr>
          <p:nvPr>
            <p:ph idx="1"/>
          </p:nvPr>
        </p:nvGraphicFramePr>
        <p:xfrm>
          <a:off x="533400" y="1905000"/>
          <a:ext cx="8305800" cy="3657600"/>
        </p:xfrm>
        <a:graphic>
          <a:graphicData uri="http://schemas.openxmlformats.org/drawingml/2006/table">
            <a:tbl>
              <a:tblPr firstRow="1" bandRow="1">
                <a:tableStyleId>{5C22544A-7EE6-4342-B048-85BDC9FD1C3A}</a:tableStyleId>
              </a:tblPr>
              <a:tblGrid>
                <a:gridCol w="1295400"/>
                <a:gridCol w="2819400"/>
                <a:gridCol w="4191000"/>
              </a:tblGrid>
              <a:tr h="682741">
                <a:tc>
                  <a:txBody>
                    <a:bodyPr/>
                    <a:lstStyle/>
                    <a:p>
                      <a:pPr algn="ctr"/>
                      <a:r>
                        <a:rPr lang="en-US" sz="1800" dirty="0" smtClean="0"/>
                        <a:t>Era</a:t>
                      </a:r>
                      <a:endParaRPr lang="en-US" sz="1800" dirty="0"/>
                    </a:p>
                  </a:txBody>
                  <a:tcPr marT="45715" marB="45715"/>
                </a:tc>
                <a:tc>
                  <a:txBody>
                    <a:bodyPr/>
                    <a:lstStyle/>
                    <a:p>
                      <a:pPr algn="ctr"/>
                      <a:r>
                        <a:rPr lang="en-US" sz="1800" dirty="0" smtClean="0"/>
                        <a:t>Understanding of Family</a:t>
                      </a:r>
                      <a:endParaRPr lang="en-US" sz="1800" dirty="0"/>
                    </a:p>
                  </a:txBody>
                  <a:tcPr marT="45715" marB="45715"/>
                </a:tc>
                <a:tc>
                  <a:txBody>
                    <a:bodyPr/>
                    <a:lstStyle/>
                    <a:p>
                      <a:pPr algn="ctr"/>
                      <a:r>
                        <a:rPr lang="en-US" sz="1800" dirty="0" smtClean="0"/>
                        <a:t>Disability Services</a:t>
                      </a:r>
                      <a:endParaRPr lang="en-US" sz="1800" dirty="0"/>
                    </a:p>
                  </a:txBody>
                  <a:tcPr marT="45715" marB="45715"/>
                </a:tc>
              </a:tr>
              <a:tr h="2974859">
                <a:tc>
                  <a:txBody>
                    <a:bodyPr/>
                    <a:lstStyle/>
                    <a:p>
                      <a:pPr algn="ctr"/>
                      <a:r>
                        <a:rPr lang="en-US" sz="1800" b="1" dirty="0" smtClean="0"/>
                        <a:t>2010s</a:t>
                      </a:r>
                    </a:p>
                  </a:txBody>
                  <a:tcPr marT="45715" marB="45715"/>
                </a:tc>
                <a:tc>
                  <a:txBody>
                    <a:bodyPr/>
                    <a:lstStyle/>
                    <a:p>
                      <a:r>
                        <a:rPr lang="en-US" sz="1800" dirty="0" smtClean="0"/>
                        <a:t>Families </a:t>
                      </a:r>
                      <a:r>
                        <a:rPr lang="en-US" sz="1800" baseline="0" dirty="0" smtClean="0"/>
                        <a:t>adapt, accommodate and are r</a:t>
                      </a:r>
                      <a:r>
                        <a:rPr lang="en-US" sz="1800" dirty="0" smtClean="0"/>
                        <a:t>esilient</a:t>
                      </a:r>
                    </a:p>
                    <a:p>
                      <a:endParaRPr lang="en-US" sz="1800" baseline="0" dirty="0" smtClean="0"/>
                    </a:p>
                    <a:p>
                      <a:r>
                        <a:rPr lang="en-US" sz="1800" baseline="0" dirty="0" smtClean="0"/>
                        <a:t>Recognize that there are additional emotional, physical and financial realities</a:t>
                      </a:r>
                    </a:p>
                  </a:txBody>
                  <a:tcPr marT="45715" marB="45715"/>
                </a:tc>
                <a:tc>
                  <a:txBody>
                    <a:bodyPr/>
                    <a:lstStyle/>
                    <a:p>
                      <a:r>
                        <a:rPr lang="en-US" sz="1800" dirty="0" smtClean="0"/>
                        <a:t>-Family is a </a:t>
                      </a:r>
                      <a:r>
                        <a:rPr lang="en-US" sz="1800" baseline="0" dirty="0" smtClean="0"/>
                        <a:t>main</a:t>
                      </a:r>
                      <a:r>
                        <a:rPr lang="en-US" sz="1800" dirty="0" smtClean="0"/>
                        <a:t> constant</a:t>
                      </a:r>
                      <a:r>
                        <a:rPr lang="en-US" sz="1800" baseline="0" dirty="0" smtClean="0"/>
                        <a:t> in the lives of persons with disability </a:t>
                      </a:r>
                    </a:p>
                    <a:p>
                      <a:endParaRPr lang="en-US" sz="1800" baseline="0" dirty="0" smtClean="0"/>
                    </a:p>
                    <a:p>
                      <a:r>
                        <a:rPr lang="en-US" sz="1800" baseline="0" dirty="0" smtClean="0"/>
                        <a:t>-Families play </a:t>
                      </a:r>
                      <a:r>
                        <a:rPr lang="en-US" sz="1800" dirty="0" smtClean="0"/>
                        <a:t>significant role across the lifespan regardless</a:t>
                      </a:r>
                      <a:r>
                        <a:rPr lang="en-US" sz="1800" baseline="0" dirty="0" smtClean="0"/>
                        <a:t> of service provision</a:t>
                      </a:r>
                    </a:p>
                    <a:p>
                      <a:endParaRPr lang="en-US" sz="1800" dirty="0" smtClean="0"/>
                    </a:p>
                    <a:p>
                      <a:r>
                        <a:rPr lang="en-US" sz="1800" dirty="0" smtClean="0"/>
                        <a:t>-Families</a:t>
                      </a:r>
                      <a:r>
                        <a:rPr lang="en-US" sz="1800" baseline="0" dirty="0" smtClean="0"/>
                        <a:t> may need supports for the different roles they play in the lives of their family member</a:t>
                      </a:r>
                      <a:endParaRPr lang="en-US" sz="1800" dirty="0" smtClean="0"/>
                    </a:p>
                  </a:txBody>
                  <a:tcPr marT="45715" marB="45715"/>
                </a:tc>
              </a:tr>
            </a:tbl>
          </a:graphicData>
        </a:graphic>
      </p:graphicFrame>
    </p:spTree>
    <p:extLst>
      <p:ext uri="{BB962C8B-B14F-4D97-AF65-F5344CB8AC3E}">
        <p14:creationId xmlns:p14="http://schemas.microsoft.com/office/powerpoint/2010/main" val="99278214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28600" y="228600"/>
            <a:ext cx="8839200" cy="1139825"/>
          </a:xfrm>
        </p:spPr>
        <p:txBody>
          <a:bodyPr>
            <a:normAutofit fontScale="90000"/>
          </a:bodyPr>
          <a:lstStyle/>
          <a:p>
            <a:pPr algn="ctr"/>
            <a:r>
              <a:rPr lang="en-US" sz="4200" b="1" dirty="0">
                <a:latin typeface="Garamond" charset="0"/>
                <a:cs typeface="MoolBoran" charset="0"/>
              </a:rPr>
              <a:t>What we know about current </a:t>
            </a:r>
            <a:r>
              <a:rPr lang="en-US" sz="4200" b="1" dirty="0" smtClean="0">
                <a:latin typeface="Garamond" charset="0"/>
                <a:cs typeface="MoolBoran" charset="0"/>
              </a:rPr>
              <a:t>realities for pressures for change?</a:t>
            </a:r>
            <a:endParaRPr lang="en-US" sz="4200" b="1" dirty="0">
              <a:latin typeface="Garamond" charset="0"/>
              <a:cs typeface="MoolBoran" charset="0"/>
            </a:endParaRPr>
          </a:p>
        </p:txBody>
      </p:sp>
      <p:sp>
        <p:nvSpPr>
          <p:cNvPr id="31746" name="Slide Number Placeholder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08505776-1A4B-0E4F-9A07-572DF06F9AA2}" type="slidenum">
              <a:rPr lang="en-US" sz="1000">
                <a:cs typeface="Arial" charset="0"/>
              </a:rPr>
              <a:pPr eaLnBrk="1" hangingPunct="1"/>
              <a:t>22</a:t>
            </a:fld>
            <a:endParaRPr lang="en-US" sz="1000">
              <a:cs typeface="Arial" charset="0"/>
            </a:endParaRPr>
          </a:p>
        </p:txBody>
      </p:sp>
      <p:grpSp>
        <p:nvGrpSpPr>
          <p:cNvPr id="31747" name="Group 1"/>
          <p:cNvGrpSpPr>
            <a:grpSpLocks/>
          </p:cNvGrpSpPr>
          <p:nvPr/>
        </p:nvGrpSpPr>
        <p:grpSpPr bwMode="auto">
          <a:xfrm>
            <a:off x="3048000" y="3124200"/>
            <a:ext cx="2362200" cy="1981200"/>
            <a:chOff x="3200400" y="2674938"/>
            <a:chExt cx="3128963" cy="2125662"/>
          </a:xfrm>
        </p:grpSpPr>
        <p:sp>
          <p:nvSpPr>
            <p:cNvPr id="10" name="5-Point Star 9"/>
            <p:cNvSpPr/>
            <p:nvPr/>
          </p:nvSpPr>
          <p:spPr>
            <a:xfrm>
              <a:off x="3200400" y="2674938"/>
              <a:ext cx="338551" cy="304883"/>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 name="5-Point Star 11"/>
            <p:cNvSpPr/>
            <p:nvPr/>
          </p:nvSpPr>
          <p:spPr>
            <a:xfrm>
              <a:off x="5948757" y="2835044"/>
              <a:ext cx="380606" cy="289553"/>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 name="5-Point Star 12"/>
            <p:cNvSpPr/>
            <p:nvPr/>
          </p:nvSpPr>
          <p:spPr>
            <a:xfrm>
              <a:off x="3538951" y="3908094"/>
              <a:ext cx="380606" cy="304883"/>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5-Point Star 13"/>
            <p:cNvSpPr/>
            <p:nvPr/>
          </p:nvSpPr>
          <p:spPr>
            <a:xfrm>
              <a:off x="5256936" y="4495718"/>
              <a:ext cx="338551" cy="304882"/>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5-Point Star 14"/>
            <p:cNvSpPr/>
            <p:nvPr/>
          </p:nvSpPr>
          <p:spPr>
            <a:xfrm>
              <a:off x="5198058" y="3124597"/>
              <a:ext cx="338551" cy="304883"/>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31748" name="Down Arrow 2"/>
          <p:cNvSpPr>
            <a:spLocks noChangeArrowheads="1"/>
          </p:cNvSpPr>
          <p:nvPr/>
        </p:nvSpPr>
        <p:spPr bwMode="auto">
          <a:xfrm rot="-5400000">
            <a:off x="161925" y="2505075"/>
            <a:ext cx="2514600" cy="2076450"/>
          </a:xfrm>
          <a:prstGeom prst="downArrow">
            <a:avLst>
              <a:gd name="adj1" fmla="val 50000"/>
              <a:gd name="adj2" fmla="val 50014"/>
            </a:avLst>
          </a:prstGeom>
          <a:solidFill>
            <a:srgbClr val="C7A2E3"/>
          </a:solidFill>
          <a:ln w="9525">
            <a:solidFill>
              <a:schemeClr val="tx1"/>
            </a:solidFill>
            <a:round/>
            <a:headEnd/>
            <a:tailEnd/>
          </a:ln>
        </p:spPr>
        <p:txBody>
          <a:bodyPr/>
          <a:lstStyle/>
          <a:p>
            <a:pPr eaLnBrk="0" hangingPunct="0"/>
            <a:endParaRPr lang="en-US"/>
          </a:p>
        </p:txBody>
      </p:sp>
      <p:sp>
        <p:nvSpPr>
          <p:cNvPr id="31749" name="Down Arrow 16"/>
          <p:cNvSpPr>
            <a:spLocks noChangeArrowheads="1"/>
          </p:cNvSpPr>
          <p:nvPr/>
        </p:nvSpPr>
        <p:spPr bwMode="auto">
          <a:xfrm rot="5400000">
            <a:off x="6954838" y="969962"/>
            <a:ext cx="1219200" cy="2632075"/>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p>
        </p:txBody>
      </p:sp>
      <p:sp>
        <p:nvSpPr>
          <p:cNvPr id="31750" name="Down Arrow 17"/>
          <p:cNvSpPr>
            <a:spLocks noChangeArrowheads="1"/>
          </p:cNvSpPr>
          <p:nvPr/>
        </p:nvSpPr>
        <p:spPr bwMode="auto">
          <a:xfrm rot="5400000">
            <a:off x="6878638" y="3713162"/>
            <a:ext cx="1219200" cy="2632075"/>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solidFill>
                <a:schemeClr val="accent1">
                  <a:lumMod val="20000"/>
                  <a:lumOff val="80000"/>
                </a:schemeClr>
              </a:solidFill>
            </a:endParaRPr>
          </a:p>
        </p:txBody>
      </p:sp>
      <p:sp>
        <p:nvSpPr>
          <p:cNvPr id="31751" name="Down Arrow 19"/>
          <p:cNvSpPr>
            <a:spLocks noChangeArrowheads="1"/>
          </p:cNvSpPr>
          <p:nvPr/>
        </p:nvSpPr>
        <p:spPr bwMode="auto">
          <a:xfrm rot="5400000">
            <a:off x="6896100" y="2324100"/>
            <a:ext cx="1219200" cy="2666999"/>
          </a:xfrm>
          <a:prstGeom prst="downArrow">
            <a:avLst>
              <a:gd name="adj1" fmla="val 50000"/>
              <a:gd name="adj2" fmla="val 49993"/>
            </a:avLst>
          </a:prstGeom>
          <a:solidFill>
            <a:srgbClr val="C7A2E3"/>
          </a:solidFill>
          <a:ln w="9525">
            <a:solidFill>
              <a:schemeClr val="tx1"/>
            </a:solidFill>
            <a:round/>
            <a:headEnd/>
            <a:tailEnd/>
          </a:ln>
        </p:spPr>
        <p:txBody>
          <a:bodyPr/>
          <a:lstStyle/>
          <a:p>
            <a:pPr eaLnBrk="0" hangingPunct="0"/>
            <a:endParaRPr lang="en-US"/>
          </a:p>
        </p:txBody>
      </p:sp>
      <p:sp>
        <p:nvSpPr>
          <p:cNvPr id="31752" name="TextBox 1"/>
          <p:cNvSpPr txBox="1">
            <a:spLocks noChangeArrowheads="1"/>
          </p:cNvSpPr>
          <p:nvPr/>
        </p:nvSpPr>
        <p:spPr bwMode="auto">
          <a:xfrm>
            <a:off x="381000" y="3124200"/>
            <a:ext cx="1752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dirty="0"/>
              <a:t>Expectations, Values, Culture </a:t>
            </a:r>
          </a:p>
        </p:txBody>
      </p:sp>
      <p:sp>
        <p:nvSpPr>
          <p:cNvPr id="31753" name="TextBox 16"/>
          <p:cNvSpPr txBox="1">
            <a:spLocks noChangeArrowheads="1"/>
          </p:cNvSpPr>
          <p:nvPr/>
        </p:nvSpPr>
        <p:spPr bwMode="auto">
          <a:xfrm>
            <a:off x="6781800" y="4419600"/>
            <a:ext cx="2133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endParaRPr lang="en-US" sz="1800" dirty="0"/>
          </a:p>
          <a:p>
            <a:pPr eaLnBrk="1" hangingPunct="1"/>
            <a:r>
              <a:rPr lang="en-US" sz="1800" dirty="0" smtClean="0"/>
              <a:t>Evidence Based Practices </a:t>
            </a:r>
            <a:endParaRPr lang="en-US" sz="1800" dirty="0"/>
          </a:p>
        </p:txBody>
      </p:sp>
      <p:sp>
        <p:nvSpPr>
          <p:cNvPr id="31754" name="TextBox 17"/>
          <p:cNvSpPr txBox="1">
            <a:spLocks noChangeArrowheads="1"/>
          </p:cNvSpPr>
          <p:nvPr/>
        </p:nvSpPr>
        <p:spPr bwMode="auto">
          <a:xfrm>
            <a:off x="6781800" y="3352800"/>
            <a:ext cx="2133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smtClean="0"/>
              <a:t>Policies </a:t>
            </a:r>
            <a:r>
              <a:rPr lang="en-US" sz="1800" dirty="0" smtClean="0"/>
              <a:t>and Budget</a:t>
            </a:r>
            <a:endParaRPr lang="en-US" sz="1800" dirty="0"/>
          </a:p>
        </p:txBody>
      </p:sp>
      <p:sp>
        <p:nvSpPr>
          <p:cNvPr id="31755" name="TextBox 18"/>
          <p:cNvSpPr txBox="1">
            <a:spLocks noChangeArrowheads="1"/>
          </p:cNvSpPr>
          <p:nvPr/>
        </p:nvSpPr>
        <p:spPr bwMode="auto">
          <a:xfrm>
            <a:off x="6873875" y="1676400"/>
            <a:ext cx="2286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800"/>
              <a:t> </a:t>
            </a:r>
          </a:p>
          <a:p>
            <a:pPr eaLnBrk="1" hangingPunct="1"/>
            <a:r>
              <a:rPr lang="en-US" sz="1800"/>
              <a:t>Demand for Services</a:t>
            </a:r>
          </a:p>
        </p:txBody>
      </p:sp>
      <p:graphicFrame>
        <p:nvGraphicFramePr>
          <p:cNvPr id="19" name="Content Placeholder 6"/>
          <p:cNvGraphicFramePr>
            <a:graphicFrameLocks noGrp="1"/>
          </p:cNvGraphicFramePr>
          <p:nvPr>
            <p:ph idx="1"/>
            <p:extLst>
              <p:ext uri="{D42A27DB-BD31-4B8C-83A1-F6EECF244321}">
                <p14:modId xmlns:p14="http://schemas.microsoft.com/office/powerpoint/2010/main" val="2749880199"/>
              </p:ext>
            </p:extLst>
          </p:nvPr>
        </p:nvGraphicFramePr>
        <p:xfrm>
          <a:off x="1405018" y="1610180"/>
          <a:ext cx="5867400" cy="3657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57" name="Down Arrow 16"/>
          <p:cNvSpPr>
            <a:spLocks noChangeArrowheads="1"/>
          </p:cNvSpPr>
          <p:nvPr/>
        </p:nvSpPr>
        <p:spPr bwMode="auto">
          <a:xfrm rot="-9394443">
            <a:off x="1311275" y="4391025"/>
            <a:ext cx="1828800" cy="2128838"/>
          </a:xfrm>
          <a:prstGeom prst="downArrow">
            <a:avLst>
              <a:gd name="adj1" fmla="val 50000"/>
              <a:gd name="adj2" fmla="val 63000"/>
            </a:avLst>
          </a:prstGeom>
          <a:solidFill>
            <a:schemeClr val="accent1">
              <a:lumMod val="40000"/>
              <a:lumOff val="60000"/>
            </a:schemeClr>
          </a:solidFill>
          <a:ln w="9525">
            <a:solidFill>
              <a:schemeClr val="tx1"/>
            </a:solidFill>
            <a:round/>
            <a:headEnd/>
            <a:tailEnd/>
          </a:ln>
        </p:spPr>
        <p:txBody>
          <a:bodyPr/>
          <a:lstStyle/>
          <a:p>
            <a:pPr eaLnBrk="0" hangingPunct="0"/>
            <a:endParaRPr lang="en-US"/>
          </a:p>
        </p:txBody>
      </p:sp>
      <p:sp>
        <p:nvSpPr>
          <p:cNvPr id="31758" name="TextBox 2"/>
          <p:cNvSpPr txBox="1">
            <a:spLocks noChangeArrowheads="1"/>
          </p:cNvSpPr>
          <p:nvPr/>
        </p:nvSpPr>
        <p:spPr bwMode="auto">
          <a:xfrm rot="1427806">
            <a:off x="1575270" y="4888060"/>
            <a:ext cx="138345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1800" dirty="0" smtClean="0"/>
              <a:t>Language and Words</a:t>
            </a:r>
            <a:endParaRPr lang="en-US" sz="1800" dirty="0"/>
          </a:p>
        </p:txBody>
      </p:sp>
    </p:spTree>
    <p:extLst>
      <p:ext uri="{BB962C8B-B14F-4D97-AF65-F5344CB8AC3E}">
        <p14:creationId xmlns:p14="http://schemas.microsoft.com/office/powerpoint/2010/main" val="3478269494"/>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000" dirty="0" smtClean="0"/>
              <a:t>“A Good Life for All”</a:t>
            </a:r>
            <a:endParaRPr lang="en-US" sz="7000" dirty="0"/>
          </a:p>
        </p:txBody>
      </p:sp>
      <p:sp>
        <p:nvSpPr>
          <p:cNvPr id="3" name="Text Placeholder 2"/>
          <p:cNvSpPr>
            <a:spLocks noGrp="1"/>
          </p:cNvSpPr>
          <p:nvPr>
            <p:ph type="body" idx="1"/>
          </p:nvPr>
        </p:nvSpPr>
        <p:spPr>
          <a:xfrm>
            <a:off x="500634" y="4187275"/>
            <a:ext cx="7652766" cy="1645920"/>
          </a:xfrm>
        </p:spPr>
        <p:txBody>
          <a:bodyPr/>
          <a:lstStyle/>
          <a:p>
            <a:r>
              <a:rPr lang="en-US" dirty="0" smtClean="0"/>
              <a:t>A </a:t>
            </a:r>
            <a:r>
              <a:rPr lang="en-US" dirty="0" err="1" smtClean="0"/>
              <a:t>LifeCourse</a:t>
            </a:r>
            <a:r>
              <a:rPr lang="en-US" dirty="0" smtClean="0"/>
              <a:t> Framework to Guide </a:t>
            </a:r>
          </a:p>
          <a:p>
            <a:r>
              <a:rPr lang="en-US" dirty="0" smtClean="0"/>
              <a:t>NWD/ADRC Services</a:t>
            </a:r>
            <a:endParaRPr lang="en-US" dirty="0"/>
          </a:p>
        </p:txBody>
      </p:sp>
    </p:spTree>
    <p:extLst>
      <p:ext uri="{BB962C8B-B14F-4D97-AF65-F5344CB8AC3E}">
        <p14:creationId xmlns:p14="http://schemas.microsoft.com/office/powerpoint/2010/main" val="3498640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1828800"/>
            <a:ext cx="5486400" cy="3276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3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45" r="15145"/>
          <a:stretch/>
        </p:blipFill>
        <p:spPr bwMode="auto">
          <a:xfrm>
            <a:off x="1717968" y="-197893"/>
            <a:ext cx="1986926" cy="2013491"/>
          </a:xfrm>
          <a:prstGeom prst="rect">
            <a:avLst/>
          </a:prstGeom>
          <a:noFill/>
          <a:ln w="2857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91" r="17620"/>
          <a:stretch/>
        </p:blipFill>
        <p:spPr bwMode="auto">
          <a:xfrm>
            <a:off x="3657598" y="-49400"/>
            <a:ext cx="1849821" cy="1864998"/>
          </a:xfrm>
          <a:prstGeom prst="rect">
            <a:avLst/>
          </a:prstGeom>
          <a:noFill/>
          <a:ln w="5715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487"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137" t="2649" r="5897" b="1"/>
          <a:stretch/>
        </p:blipFill>
        <p:spPr bwMode="auto">
          <a:xfrm>
            <a:off x="-34993" y="-22396"/>
            <a:ext cx="1862000" cy="1837994"/>
          </a:xfrm>
          <a:prstGeom prst="rect">
            <a:avLst/>
          </a:prstGeom>
          <a:noFill/>
          <a:ln w="57150">
            <a:noFill/>
            <a:miter lim="800000"/>
            <a:headEnd/>
            <a:tailEnd/>
          </a:ln>
          <a:extLst>
            <a:ext uri="{909E8E84-426E-40dd-AFC4-6F175D3DCCD1}">
              <a14:hiddenFill xmlns:a14="http://schemas.microsoft.com/office/drawing/2010/main" xmlns="">
                <a:solidFill>
                  <a:srgbClr val="FFFFFF"/>
                </a:solidFill>
              </a14:hiddenFill>
            </a:ext>
          </a:extLst>
        </p:spPr>
      </p:pic>
      <p:pic>
        <p:nvPicPr>
          <p:cNvPr id="20489" name="Picture 1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68" t="19978" r="20407" b="3433"/>
          <a:stretch/>
        </p:blipFill>
        <p:spPr bwMode="auto">
          <a:xfrm>
            <a:off x="7325709" y="3637615"/>
            <a:ext cx="2045638" cy="1591610"/>
          </a:xfrm>
          <a:prstGeom prst="rect">
            <a:avLst/>
          </a:prstGeom>
          <a:noFill/>
          <a:ln w="57150">
            <a:noFill/>
            <a:miter lim="800000"/>
            <a:headEnd/>
            <a:tailEnd/>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290065" y="2074783"/>
            <a:ext cx="4563871" cy="2708434"/>
          </a:xfrm>
          <a:prstGeom prst="rect">
            <a:avLst/>
          </a:prstGeom>
        </p:spPr>
        <p:txBody>
          <a:bodyPr wrap="square">
            <a:spAutoFit/>
          </a:bodyPr>
          <a:lstStyle/>
          <a:p>
            <a:pPr algn="ctr"/>
            <a:r>
              <a:rPr lang="en-US" sz="3400" b="1" dirty="0" smtClean="0">
                <a:solidFill>
                  <a:schemeClr val="bg1"/>
                </a:solidFill>
              </a:rPr>
              <a:t>All people have the </a:t>
            </a:r>
            <a:r>
              <a:rPr lang="en-US" sz="3400" b="1" dirty="0">
                <a:solidFill>
                  <a:schemeClr val="bg1"/>
                </a:solidFill>
              </a:rPr>
              <a:t>right to </a:t>
            </a:r>
            <a:r>
              <a:rPr lang="en-US" sz="3400" b="1" dirty="0" smtClean="0">
                <a:solidFill>
                  <a:schemeClr val="bg1"/>
                </a:solidFill>
              </a:rPr>
              <a:t>live</a:t>
            </a:r>
            <a:r>
              <a:rPr lang="en-US" sz="3400" b="1" dirty="0">
                <a:solidFill>
                  <a:schemeClr val="bg1"/>
                </a:solidFill>
              </a:rPr>
              <a:t>, love, </a:t>
            </a:r>
            <a:r>
              <a:rPr lang="en-US" sz="3400" b="1" dirty="0" smtClean="0">
                <a:solidFill>
                  <a:schemeClr val="bg1"/>
                </a:solidFill>
              </a:rPr>
              <a:t>work</a:t>
            </a:r>
            <a:r>
              <a:rPr lang="en-US" sz="3400" b="1" dirty="0">
                <a:solidFill>
                  <a:schemeClr val="bg1"/>
                </a:solidFill>
              </a:rPr>
              <a:t>, play </a:t>
            </a:r>
            <a:r>
              <a:rPr lang="en-US" sz="3400" b="1" dirty="0" smtClean="0">
                <a:solidFill>
                  <a:schemeClr val="bg1"/>
                </a:solidFill>
              </a:rPr>
              <a:t>and pursue </a:t>
            </a:r>
            <a:r>
              <a:rPr lang="en-US" sz="3400" b="1" dirty="0">
                <a:solidFill>
                  <a:schemeClr val="bg1"/>
                </a:solidFill>
              </a:rPr>
              <a:t>their </a:t>
            </a:r>
            <a:r>
              <a:rPr lang="en-US" sz="3400" b="1" dirty="0" smtClean="0">
                <a:solidFill>
                  <a:schemeClr val="bg1"/>
                </a:solidFill>
              </a:rPr>
              <a:t/>
            </a:r>
            <a:br>
              <a:rPr lang="en-US" sz="3400" b="1" dirty="0" smtClean="0">
                <a:solidFill>
                  <a:schemeClr val="bg1"/>
                </a:solidFill>
              </a:rPr>
            </a:br>
            <a:r>
              <a:rPr lang="en-US" sz="3400" b="1" dirty="0" smtClean="0">
                <a:solidFill>
                  <a:schemeClr val="bg1"/>
                </a:solidFill>
              </a:rPr>
              <a:t>dreams in </a:t>
            </a:r>
            <a:br>
              <a:rPr lang="en-US" sz="3400" b="1" dirty="0" smtClean="0">
                <a:solidFill>
                  <a:schemeClr val="bg1"/>
                </a:solidFill>
              </a:rPr>
            </a:br>
            <a:r>
              <a:rPr lang="en-US" sz="3400" b="1" dirty="0" smtClean="0">
                <a:solidFill>
                  <a:schemeClr val="bg1"/>
                </a:solidFill>
              </a:rPr>
              <a:t>their community</a:t>
            </a:r>
            <a:r>
              <a:rPr lang="en-US" sz="3400" b="1" dirty="0">
                <a:solidFill>
                  <a:schemeClr val="bg1"/>
                </a:solidFill>
              </a:rPr>
              <a:t>. </a:t>
            </a:r>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t="20995" b="14297"/>
          <a:stretch/>
        </p:blipFill>
        <p:spPr>
          <a:xfrm>
            <a:off x="-1" y="1816978"/>
            <a:ext cx="1828800" cy="1577864"/>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2225" t="630" r="12608" b="-776"/>
          <a:stretch/>
        </p:blipFill>
        <p:spPr>
          <a:xfrm>
            <a:off x="0" y="3394842"/>
            <a:ext cx="1830187" cy="1828799"/>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t="24368" b="9117"/>
          <a:stretch/>
        </p:blipFill>
        <p:spPr>
          <a:xfrm>
            <a:off x="7315199" y="-8998"/>
            <a:ext cx="1828800" cy="1824596"/>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21293"/>
          <a:stretch/>
        </p:blipFill>
        <p:spPr>
          <a:xfrm>
            <a:off x="1825240" y="5035234"/>
            <a:ext cx="1919189" cy="1828800"/>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16552" r="27126"/>
          <a:stretch/>
        </p:blipFill>
        <p:spPr>
          <a:xfrm>
            <a:off x="7315199" y="1815598"/>
            <a:ext cx="1828800" cy="1826468"/>
          </a:xfrm>
          <a:prstGeom prst="rect">
            <a:avLst/>
          </a:prstGeom>
        </p:spPr>
      </p:pic>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6945" r="18018"/>
          <a:stretch/>
        </p:blipFill>
        <p:spPr>
          <a:xfrm>
            <a:off x="7315199" y="5039710"/>
            <a:ext cx="1828800" cy="182791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07419" y="-197893"/>
            <a:ext cx="1828800" cy="2026693"/>
          </a:xfrm>
          <a:prstGeom prst="rect">
            <a:avLst/>
          </a:prstGeom>
        </p:spPr>
      </p:pic>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t="19617" b="4061"/>
          <a:stretch/>
        </p:blipFill>
        <p:spPr>
          <a:xfrm>
            <a:off x="-3560" y="5039710"/>
            <a:ext cx="1828800" cy="1861032"/>
          </a:xfrm>
          <a:prstGeom prst="rect">
            <a:avLst/>
          </a:prstGeom>
        </p:spPr>
      </p:pic>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l="39655" t="9778"/>
          <a:stretch/>
        </p:blipFill>
        <p:spPr>
          <a:xfrm>
            <a:off x="5486399" y="5023166"/>
            <a:ext cx="1875974" cy="1877576"/>
          </a:xfrm>
          <a:prstGeom prst="rect">
            <a:avLst/>
          </a:prstGeom>
        </p:spPr>
      </p:pic>
      <p:pic>
        <p:nvPicPr>
          <p:cNvPr id="9" name="Picture 8"/>
          <p:cNvPicPr>
            <a:picLocks noChangeAspect="1"/>
          </p:cNvPicPr>
          <p:nvPr/>
        </p:nvPicPr>
        <p:blipFill rotWithShape="1">
          <a:blip r:embed="rId16" cstate="print">
            <a:extLst>
              <a:ext uri="{28A0092B-C50C-407E-A947-70E740481C1C}">
                <a14:useLocalDpi xmlns:a14="http://schemas.microsoft.com/office/drawing/2010/main" val="0"/>
              </a:ext>
            </a:extLst>
          </a:blip>
          <a:srcRect l="37084" r="-1"/>
          <a:stretch/>
        </p:blipFill>
        <p:spPr>
          <a:xfrm>
            <a:off x="3744429" y="5029200"/>
            <a:ext cx="1985083" cy="1828800"/>
          </a:xfrm>
          <a:prstGeom prst="rect">
            <a:avLst/>
          </a:prstGeom>
        </p:spPr>
      </p:pic>
    </p:spTree>
    <p:extLst>
      <p:ext uri="{BB962C8B-B14F-4D97-AF65-F5344CB8AC3E}">
        <p14:creationId xmlns:p14="http://schemas.microsoft.com/office/powerpoint/2010/main" val="332749785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77460" y="499533"/>
            <a:ext cx="8331504" cy="1658198"/>
          </a:xfrm>
        </p:spPr>
        <p:txBody>
          <a:bodyPr/>
          <a:lstStyle/>
          <a:p>
            <a:pPr algn="ctr"/>
            <a:r>
              <a:rPr lang="en-US" dirty="0" smtClean="0"/>
              <a:t>“Good Life for All ”</a:t>
            </a:r>
            <a:endParaRPr lang="en-US" dirty="0"/>
          </a:p>
        </p:txBody>
      </p:sp>
      <p:pic>
        <p:nvPicPr>
          <p:cNvPr id="14" name="Content Placeholder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14632" y="5503623"/>
            <a:ext cx="1515998" cy="1027088"/>
          </a:xfrm>
          <a:prstGeom prst="rect">
            <a:avLst/>
          </a:prstGeom>
          <a:noFill/>
          <a:ln>
            <a:noFill/>
          </a:ln>
        </p:spPr>
      </p:pic>
      <p:grpSp>
        <p:nvGrpSpPr>
          <p:cNvPr id="20" name="Group 19"/>
          <p:cNvGrpSpPr/>
          <p:nvPr/>
        </p:nvGrpSpPr>
        <p:grpSpPr>
          <a:xfrm>
            <a:off x="685799" y="2184517"/>
            <a:ext cx="7627301" cy="2844719"/>
            <a:chOff x="831610" y="3548817"/>
            <a:chExt cx="7310663" cy="2650165"/>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10" y="4850165"/>
              <a:ext cx="914400" cy="9144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10" y="3572372"/>
              <a:ext cx="914400" cy="914400"/>
            </a:xfrm>
            <a:prstGeom prst="rect">
              <a:avLst/>
            </a:prstGeom>
          </p:spPr>
        </p:pic>
        <p:sp>
          <p:nvSpPr>
            <p:cNvPr id="18" name="Rectangle 17"/>
            <p:cNvSpPr/>
            <p:nvPr/>
          </p:nvSpPr>
          <p:spPr>
            <a:xfrm>
              <a:off x="2006167" y="3548817"/>
              <a:ext cx="6136106" cy="1200328"/>
            </a:xfrm>
            <a:prstGeom prst="rect">
              <a:avLst/>
            </a:prstGeom>
          </p:spPr>
          <p:txBody>
            <a:bodyPr wrap="square">
              <a:spAutoFit/>
            </a:bodyPr>
            <a:lstStyle/>
            <a:p>
              <a:r>
                <a:rPr lang="en-US" sz="3600" b="1" i="0" u="none" strike="noStrike" baseline="30000" dirty="0" smtClean="0">
                  <a:solidFill>
                    <a:srgbClr val="000000"/>
                  </a:solidFill>
                </a:rPr>
                <a:t>The Individual </a:t>
              </a:r>
              <a:r>
                <a:rPr lang="en-US" sz="3600" b="0" i="0" u="none" strike="noStrike" baseline="30000" dirty="0" smtClean="0">
                  <a:solidFill>
                    <a:srgbClr val="000000"/>
                  </a:solidFill>
                </a:rPr>
                <a:t>will achieve self-determination, interdependence, productivity, integration, and inclusion in all facets of community life</a:t>
              </a:r>
            </a:p>
          </p:txBody>
        </p:sp>
        <p:sp>
          <p:nvSpPr>
            <p:cNvPr id="19" name="Rectangle 18"/>
            <p:cNvSpPr/>
            <p:nvPr/>
          </p:nvSpPr>
          <p:spPr>
            <a:xfrm>
              <a:off x="1989673" y="4736673"/>
              <a:ext cx="6136105" cy="1462309"/>
            </a:xfrm>
            <a:prstGeom prst="rect">
              <a:avLst/>
            </a:prstGeom>
          </p:spPr>
          <p:txBody>
            <a:bodyPr wrap="square">
              <a:spAutoFit/>
            </a:bodyPr>
            <a:lstStyle/>
            <a:p>
              <a:r>
                <a:rPr lang="en-US" sz="3600" b="1" i="0" u="none" strike="noStrike" baseline="30000" dirty="0" smtClean="0">
                  <a:solidFill>
                    <a:srgbClr val="000000"/>
                  </a:solidFill>
                </a:rPr>
                <a:t>Families </a:t>
              </a:r>
              <a:r>
                <a:rPr lang="en-US" sz="3600" b="0" i="0" u="none" strike="noStrike" baseline="30000" dirty="0" smtClean="0">
                  <a:solidFill>
                    <a:srgbClr val="000000"/>
                  </a:solidFill>
                </a:rPr>
                <a:t>will be supported in ways that maximize their capacity, strengths, and unique abilities to best nurture, love, and support </a:t>
              </a:r>
              <a:r>
                <a:rPr lang="en-US" sz="3600" baseline="30000" dirty="0" smtClean="0">
                  <a:solidFill>
                    <a:srgbClr val="000000"/>
                  </a:solidFill>
                </a:rPr>
                <a:t>all</a:t>
              </a:r>
              <a:r>
                <a:rPr lang="en-US" sz="3600" b="0" i="0" u="none" strike="noStrike" baseline="30000" dirty="0" smtClean="0">
                  <a:solidFill>
                    <a:srgbClr val="000000"/>
                  </a:solidFill>
                </a:rPr>
                <a:t> individual members to achieve their goals</a:t>
              </a:r>
            </a:p>
          </p:txBody>
        </p:sp>
      </p:grpSp>
    </p:spTree>
    <p:extLst>
      <p:ext uri="{BB962C8B-B14F-4D97-AF65-F5344CB8AC3E}">
        <p14:creationId xmlns:p14="http://schemas.microsoft.com/office/powerpoint/2010/main" val="4015259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00323" y="510379"/>
            <a:ext cx="7199652" cy="1004954"/>
          </a:xfrm>
        </p:spPr>
        <p:txBody>
          <a:bodyPr>
            <a:normAutofit/>
          </a:bodyPr>
          <a:lstStyle/>
          <a:p>
            <a:r>
              <a:rPr lang="en-US" sz="4000" dirty="0" smtClean="0"/>
              <a:t>Defining FAMILY</a:t>
            </a:r>
            <a:endParaRPr lang="en-US" sz="4000" dirty="0"/>
          </a:p>
        </p:txBody>
      </p:sp>
      <p:sp>
        <p:nvSpPr>
          <p:cNvPr id="6" name="Content Placeholder 5"/>
          <p:cNvSpPr>
            <a:spLocks noGrp="1"/>
          </p:cNvSpPr>
          <p:nvPr>
            <p:ph idx="1"/>
          </p:nvPr>
        </p:nvSpPr>
        <p:spPr>
          <a:xfrm>
            <a:off x="917354" y="1906231"/>
            <a:ext cx="7416136" cy="4422517"/>
          </a:xfrm>
        </p:spPr>
        <p:txBody>
          <a:bodyPr>
            <a:normAutofit/>
          </a:bodyPr>
          <a:lstStyle/>
          <a:p>
            <a:pPr marL="0" indent="0">
              <a:buNone/>
            </a:pPr>
            <a:r>
              <a:rPr lang="en-US" sz="3600" dirty="0" smtClean="0"/>
              <a:t>Family are those people who…</a:t>
            </a:r>
          </a:p>
          <a:p>
            <a:pPr marL="0" indent="0">
              <a:buNone/>
            </a:pPr>
            <a:r>
              <a:rPr lang="en-US" sz="3600" b="1" dirty="0" smtClean="0"/>
              <a:t>Consider themselves a family </a:t>
            </a:r>
            <a:r>
              <a:rPr lang="en-US" sz="3600" dirty="0" smtClean="0"/>
              <a:t>(whether or not they are related by blood or marriage) </a:t>
            </a:r>
            <a:r>
              <a:rPr lang="en-US" sz="3600" b="1" dirty="0" smtClean="0"/>
              <a:t>and </a:t>
            </a:r>
            <a:r>
              <a:rPr lang="en-US" sz="3600" b="1" dirty="0"/>
              <a:t>s</a:t>
            </a:r>
            <a:r>
              <a:rPr lang="en-US" sz="3600" b="1" dirty="0" smtClean="0"/>
              <a:t>upport and care for each other on a regular basis</a:t>
            </a:r>
          </a:p>
          <a:p>
            <a:pPr marL="0" indent="0">
              <a:buNone/>
            </a:pPr>
            <a:r>
              <a:rPr lang="en-US" sz="3600" dirty="0" smtClean="0"/>
              <a:t>This is </a:t>
            </a:r>
            <a:r>
              <a:rPr lang="en-US" sz="3600" b="1" dirty="0" smtClean="0"/>
              <a:t>not dependent </a:t>
            </a:r>
            <a:r>
              <a:rPr lang="en-US" sz="3600" dirty="0" smtClean="0"/>
              <a:t>on</a:t>
            </a:r>
            <a:r>
              <a:rPr lang="en-US" sz="3600" b="1" dirty="0" smtClean="0"/>
              <a:t> where they live.</a:t>
            </a:r>
            <a:endParaRPr lang="en-US" dirty="0"/>
          </a:p>
          <a:p>
            <a:r>
              <a:rPr lang="en-US" sz="1500" dirty="0" smtClean="0"/>
              <a:t>(Turnbull and Turnbull, KU Beach Center)</a:t>
            </a:r>
            <a:endParaRPr lang="en-US" sz="1500" dirty="0"/>
          </a:p>
        </p:txBody>
      </p:sp>
      <p:pic>
        <p:nvPicPr>
          <p:cNvPr id="4"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058" y="5668669"/>
            <a:ext cx="931987" cy="93198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4" y="311980"/>
            <a:ext cx="1301776" cy="1301776"/>
          </a:xfrm>
          <a:prstGeom prst="rect">
            <a:avLst/>
          </a:prstGeom>
        </p:spPr>
      </p:pic>
    </p:spTree>
    <p:extLst>
      <p:ext uri="{BB962C8B-B14F-4D97-AF65-F5344CB8AC3E}">
        <p14:creationId xmlns:p14="http://schemas.microsoft.com/office/powerpoint/2010/main" val="277575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9227" y="499532"/>
            <a:ext cx="8375341" cy="882095"/>
          </a:xfrm>
        </p:spPr>
        <p:txBody>
          <a:bodyPr>
            <a:normAutofit fontScale="90000"/>
          </a:bodyPr>
          <a:lstStyle/>
          <a:p>
            <a:pPr algn="ctr"/>
            <a:r>
              <a:rPr lang="en-US" sz="4000" dirty="0" smtClean="0"/>
              <a:t>Lifelong Impact of Family on Individual</a:t>
            </a:r>
            <a:endParaRPr lang="en-US" sz="4000" dirty="0"/>
          </a:p>
        </p:txBody>
      </p:sp>
      <p:grpSp>
        <p:nvGrpSpPr>
          <p:cNvPr id="13" name="Group 12"/>
          <p:cNvGrpSpPr/>
          <p:nvPr/>
        </p:nvGrpSpPr>
        <p:grpSpPr>
          <a:xfrm>
            <a:off x="492919" y="1775143"/>
            <a:ext cx="8094389" cy="3497180"/>
            <a:chOff x="492919" y="1684421"/>
            <a:chExt cx="8094389" cy="3497180"/>
          </a:xfrm>
        </p:grpSpPr>
        <p:sp>
          <p:nvSpPr>
            <p:cNvPr id="4" name="Rectangle 3"/>
            <p:cNvSpPr/>
            <p:nvPr/>
          </p:nvSpPr>
          <p:spPr>
            <a:xfrm>
              <a:off x="492919" y="1684421"/>
              <a:ext cx="3982828" cy="16723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endParaRPr lang="en-US" sz="2400" b="1" spc="-50" dirty="0" smtClean="0"/>
            </a:p>
            <a:p>
              <a:r>
                <a:rPr lang="en-US" sz="2400" b="1" spc="-50" dirty="0" smtClean="0"/>
                <a:t>Biologically:  Likes, dislikes, skills, abilities</a:t>
              </a:r>
            </a:p>
            <a:p>
              <a:endParaRPr lang="en-US" sz="2400" b="1" spc="-50" dirty="0"/>
            </a:p>
            <a:p>
              <a:endParaRPr lang="en-US" sz="2400" b="1" spc="-50" dirty="0" smtClean="0"/>
            </a:p>
            <a:p>
              <a:endParaRPr lang="en-US" sz="2400" b="1" spc="-50" dirty="0"/>
            </a:p>
          </p:txBody>
        </p:sp>
        <p:sp>
          <p:nvSpPr>
            <p:cNvPr id="8" name="Rectangle 7"/>
            <p:cNvSpPr/>
            <p:nvPr/>
          </p:nvSpPr>
          <p:spPr>
            <a:xfrm>
              <a:off x="4604480" y="3509211"/>
              <a:ext cx="3982828" cy="16723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r>
                <a:rPr lang="en-US" sz="2400" b="1" dirty="0" smtClean="0"/>
                <a:t>Policy:  </a:t>
              </a:r>
            </a:p>
            <a:p>
              <a:pPr algn="r"/>
              <a:r>
                <a:rPr lang="en-US" sz="2400" b="1" dirty="0" smtClean="0"/>
                <a:t>Dreams, Aspirations,</a:t>
              </a:r>
            </a:p>
            <a:p>
              <a:pPr algn="r"/>
              <a:r>
                <a:rPr lang="en-US" sz="2400" b="1" dirty="0" smtClean="0"/>
                <a:t>House rules, cultural rules, expectations</a:t>
              </a:r>
            </a:p>
          </p:txBody>
        </p:sp>
        <p:sp>
          <p:nvSpPr>
            <p:cNvPr id="9" name="Rectangle 8"/>
            <p:cNvSpPr/>
            <p:nvPr/>
          </p:nvSpPr>
          <p:spPr>
            <a:xfrm>
              <a:off x="492919" y="3509211"/>
              <a:ext cx="3982828" cy="16723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b="1" spc="-150" dirty="0" smtClean="0"/>
                <a:t>Environmentally:  Neighborhood, socio-economic, education</a:t>
              </a:r>
              <a:endParaRPr lang="en-US" sz="2400" b="1" spc="-150" dirty="0"/>
            </a:p>
          </p:txBody>
        </p:sp>
        <p:sp>
          <p:nvSpPr>
            <p:cNvPr id="10" name="Rectangle 9"/>
            <p:cNvSpPr/>
            <p:nvPr/>
          </p:nvSpPr>
          <p:spPr>
            <a:xfrm>
              <a:off x="4589672" y="1684421"/>
              <a:ext cx="3982828" cy="16723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endParaRPr lang="en-US" sz="2400" b="1" dirty="0" smtClean="0"/>
            </a:p>
            <a:p>
              <a:pPr algn="r"/>
              <a:r>
                <a:rPr lang="en-US" sz="2400" b="1" dirty="0" smtClean="0"/>
                <a:t>Socially:  Family and friend network, connection with community members</a:t>
              </a:r>
            </a:p>
            <a:p>
              <a:pPr algn="r"/>
              <a:endParaRPr lang="en-US" sz="2400" b="1" dirty="0"/>
            </a:p>
            <a:p>
              <a:pPr algn="r"/>
              <a:endParaRPr lang="en-US" sz="2400" b="1" dirty="0"/>
            </a:p>
          </p:txBody>
        </p:sp>
      </p:gr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7755" y="2535485"/>
            <a:ext cx="1617139" cy="1617139"/>
          </a:xfrm>
          <a:prstGeom prst="rect">
            <a:avLst/>
          </a:prstGeom>
        </p:spPr>
      </p:pic>
      <p:sp>
        <p:nvSpPr>
          <p:cNvPr id="11" name="Title 4"/>
          <p:cNvSpPr txBox="1">
            <a:spLocks/>
          </p:cNvSpPr>
          <p:nvPr/>
        </p:nvSpPr>
        <p:spPr>
          <a:xfrm>
            <a:off x="457200" y="5562600"/>
            <a:ext cx="8375341" cy="8820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endParaRPr lang="en-US" sz="4000" dirty="0"/>
          </a:p>
        </p:txBody>
      </p:sp>
    </p:spTree>
    <p:extLst>
      <p:ext uri="{BB962C8B-B14F-4D97-AF65-F5344CB8AC3E}">
        <p14:creationId xmlns:p14="http://schemas.microsoft.com/office/powerpoint/2010/main" val="676359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867400"/>
            <a:ext cx="8079581" cy="741438"/>
          </a:xfrm>
        </p:spPr>
        <p:txBody>
          <a:bodyPr>
            <a:normAutofit/>
          </a:bodyPr>
          <a:lstStyle/>
          <a:p>
            <a:pPr algn="ctr"/>
            <a:r>
              <a:rPr lang="en-US" sz="2800" i="1" dirty="0" smtClean="0">
                <a:solidFill>
                  <a:schemeClr val="tx1"/>
                </a:solidFill>
                <a:latin typeface="+mn-lt"/>
              </a:rPr>
              <a:t>Family Life Cycle</a:t>
            </a:r>
            <a:endParaRPr lang="en-US" sz="2800" i="1" dirty="0">
              <a:solidFill>
                <a:schemeClr val="tx1"/>
              </a:solidFill>
              <a:latin typeface="+mn-lt"/>
            </a:endParaRPr>
          </a:p>
        </p:txBody>
      </p:sp>
      <p:sp>
        <p:nvSpPr>
          <p:cNvPr id="6" name="Title 4"/>
          <p:cNvSpPr txBox="1">
            <a:spLocks/>
          </p:cNvSpPr>
          <p:nvPr/>
        </p:nvSpPr>
        <p:spPr>
          <a:xfrm>
            <a:off x="381000" y="401562"/>
            <a:ext cx="8382000" cy="970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r>
              <a:rPr lang="en-US" dirty="0" smtClean="0"/>
              <a:t>Recognition of </a:t>
            </a:r>
            <a:r>
              <a:rPr lang="en-US" dirty="0"/>
              <a:t>Individual </a:t>
            </a:r>
            <a:endParaRPr lang="en-US" dirty="0" smtClean="0"/>
          </a:p>
          <a:p>
            <a:pPr algn="ctr"/>
            <a:r>
              <a:rPr lang="en-US" dirty="0" smtClean="0"/>
              <a:t>and Family </a:t>
            </a:r>
            <a:r>
              <a:rPr lang="en-US" dirty="0"/>
              <a:t>Cycles</a:t>
            </a:r>
          </a:p>
        </p:txBody>
      </p:sp>
      <p:sp>
        <p:nvSpPr>
          <p:cNvPr id="7" name="Title 4"/>
          <p:cNvSpPr txBox="1">
            <a:spLocks/>
          </p:cNvSpPr>
          <p:nvPr/>
        </p:nvSpPr>
        <p:spPr>
          <a:xfrm>
            <a:off x="1051719" y="1676400"/>
            <a:ext cx="8079581" cy="7414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smtClean="0">
                <a:latin typeface="+mn-lt"/>
              </a:rPr>
              <a:t>Individual Life Cycle</a:t>
            </a:r>
            <a:endParaRPr lang="en-US" sz="2800" i="1" dirty="0">
              <a:latin typeface="+mn-lt"/>
            </a:endParaRPr>
          </a:p>
        </p:txBody>
      </p:sp>
      <p:pic>
        <p:nvPicPr>
          <p:cNvPr id="8" name="Content Placeholder 6"/>
          <p:cNvPicPr>
            <a:picLocks noChangeAspect="1"/>
          </p:cNvPicPr>
          <p:nvPr/>
        </p:nvPicPr>
        <p:blipFill>
          <a:blip r:embed="rId2"/>
          <a:srcRect l="-2948" r="-2948"/>
          <a:stretch>
            <a:fillRect/>
          </a:stretch>
        </p:blipFill>
        <p:spPr>
          <a:xfrm>
            <a:off x="381000" y="2286000"/>
            <a:ext cx="8065294" cy="3643093"/>
          </a:xfrm>
          <a:prstGeom prst="rect">
            <a:avLst/>
          </a:prstGeom>
        </p:spPr>
      </p:pic>
    </p:spTree>
    <p:extLst>
      <p:ext uri="{BB962C8B-B14F-4D97-AF65-F5344CB8AC3E}">
        <p14:creationId xmlns:p14="http://schemas.microsoft.com/office/powerpoint/2010/main" val="1224335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endParaRPr lang="en-US">
              <a:latin typeface="Garamond" charset="0"/>
              <a:ea typeface="MS PGothic" charset="0"/>
            </a:endParaRPr>
          </a:p>
        </p:txBody>
      </p:sp>
      <p:sp>
        <p:nvSpPr>
          <p:cNvPr id="86018" name="Content Placeholder 2"/>
          <p:cNvSpPr>
            <a:spLocks noGrp="1"/>
          </p:cNvSpPr>
          <p:nvPr>
            <p:ph idx="1"/>
          </p:nvPr>
        </p:nvSpPr>
        <p:spPr/>
        <p:txBody>
          <a:bodyPr/>
          <a:lstStyle/>
          <a:p>
            <a:endParaRPr lang="en-US">
              <a:latin typeface="Verdana" charset="0"/>
              <a:ea typeface="MS PGothic" charset="0"/>
            </a:endParaRPr>
          </a:p>
        </p:txBody>
      </p:sp>
      <p:pic>
        <p:nvPicPr>
          <p:cNvPr id="860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257175"/>
            <a:ext cx="8204200" cy="61579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160871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xmlns:p14="http://schemas.microsoft.com/office/powerpoint/2010/main" spd="slow"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079581" cy="1658198"/>
          </a:xfrm>
        </p:spPr>
        <p:txBody>
          <a:bodyPr/>
          <a:lstStyle/>
          <a:p>
            <a:r>
              <a:rPr lang="en-US" dirty="0" smtClean="0"/>
              <a:t>Outcomes </a:t>
            </a:r>
            <a:r>
              <a:rPr lang="en-US" dirty="0"/>
              <a:t>for Today</a:t>
            </a:r>
          </a:p>
        </p:txBody>
      </p:sp>
      <p:sp>
        <p:nvSpPr>
          <p:cNvPr id="5" name="Content Placeholder 2"/>
          <p:cNvSpPr txBox="1">
            <a:spLocks/>
          </p:cNvSpPr>
          <p:nvPr/>
        </p:nvSpPr>
        <p:spPr>
          <a:xfrm>
            <a:off x="838200" y="1371600"/>
            <a:ext cx="7696200" cy="3767328"/>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 typeface="Arial"/>
              <a:buChar char="•"/>
            </a:pPr>
            <a:r>
              <a:rPr lang="en-US" dirty="0" smtClean="0"/>
              <a:t> </a:t>
            </a:r>
            <a:r>
              <a:rPr lang="en-US" sz="3000" dirty="0" smtClean="0"/>
              <a:t>Learn about and apply the </a:t>
            </a:r>
            <a:r>
              <a:rPr lang="en-US" sz="3000" dirty="0" err="1" smtClean="0"/>
              <a:t>LifeCourse</a:t>
            </a:r>
            <a:r>
              <a:rPr lang="en-US" sz="3000" dirty="0" smtClean="0"/>
              <a:t> framework and tools to assist with </a:t>
            </a:r>
            <a:r>
              <a:rPr lang="en-US" sz="3000" b="1" dirty="0" smtClean="0"/>
              <a:t>Discovery and Navigation </a:t>
            </a:r>
            <a:r>
              <a:rPr lang="en-US" sz="3000" dirty="0" smtClean="0"/>
              <a:t>for information and planning</a:t>
            </a:r>
          </a:p>
          <a:p>
            <a:pPr>
              <a:buFont typeface="Arial"/>
              <a:buChar char="•"/>
            </a:pPr>
            <a:r>
              <a:rPr lang="en-US" sz="3000" dirty="0" smtClean="0"/>
              <a:t> Explore </a:t>
            </a:r>
            <a:r>
              <a:rPr lang="en-US" sz="3000" b="1" dirty="0" smtClean="0"/>
              <a:t>Connections and Networks </a:t>
            </a:r>
            <a:r>
              <a:rPr lang="en-US" sz="3000" dirty="0" smtClean="0"/>
              <a:t>for supporting others through </a:t>
            </a:r>
            <a:r>
              <a:rPr lang="en-US" sz="3000" dirty="0"/>
              <a:t>interactive activities and discussions </a:t>
            </a:r>
            <a:endParaRPr lang="en-US" sz="3000" dirty="0" smtClean="0"/>
          </a:p>
          <a:p>
            <a:pPr>
              <a:buFont typeface="Arial"/>
              <a:buChar char="•"/>
            </a:pPr>
            <a:r>
              <a:rPr lang="en-US" sz="3000" dirty="0" smtClean="0"/>
              <a:t> Identify </a:t>
            </a:r>
            <a:r>
              <a:rPr lang="en-US" sz="3000" b="1" dirty="0" smtClean="0"/>
              <a:t>Integrated Supports </a:t>
            </a:r>
            <a:r>
              <a:rPr lang="en-US" sz="3000" dirty="0" smtClean="0"/>
              <a:t>strategies for enhancing the trajectory towards a good life</a:t>
            </a:r>
            <a:endParaRPr lang="en-US" sz="3000"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204336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2919" y="499533"/>
            <a:ext cx="8079581" cy="741438"/>
          </a:xfrm>
        </p:spPr>
        <p:txBody>
          <a:bodyPr>
            <a:noAutofit/>
          </a:bodyPr>
          <a:lstStyle/>
          <a:p>
            <a:pPr algn="ctr"/>
            <a:r>
              <a:rPr lang="en-US" dirty="0"/>
              <a:t>Reciprocal Roles of ALL Family Members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763922874"/>
              </p:ext>
            </p:extLst>
          </p:nvPr>
        </p:nvGraphicFramePr>
        <p:xfrm>
          <a:off x="506413" y="1859214"/>
          <a:ext cx="8066088" cy="4036094"/>
        </p:xfrm>
        <a:graphic>
          <a:graphicData uri="http://schemas.openxmlformats.org/drawingml/2006/table">
            <a:tbl>
              <a:tblPr bandRow="1">
                <a:tableStyleId>{00A15C55-8517-42AA-B614-E9B94910E393}</a:tableStyleId>
              </a:tblPr>
              <a:tblGrid>
                <a:gridCol w="4033044"/>
                <a:gridCol w="4033044"/>
              </a:tblGrid>
              <a:tr h="623637">
                <a:tc rowSpan="3">
                  <a:txBody>
                    <a:bodyPr/>
                    <a:lstStyle/>
                    <a:p>
                      <a:pPr lvl="3"/>
                      <a:r>
                        <a:rPr lang="en-US" sz="3200" b="0" dirty="0" smtClean="0">
                          <a:latin typeface="+mj-lt"/>
                        </a:rPr>
                        <a:t>Caring About</a:t>
                      </a:r>
                      <a:endParaRPr lang="en-US" sz="3200" b="0" dirty="0">
                        <a:latin typeface="+mj-lt"/>
                      </a:endParaRPr>
                    </a:p>
                  </a:txBody>
                  <a:tcPr anchor="ctr">
                    <a:solidFill>
                      <a:schemeClr val="accent4">
                        <a:lumMod val="20000"/>
                        <a:lumOff val="80000"/>
                      </a:schemeClr>
                    </a:solidFill>
                  </a:tcPr>
                </a:tc>
                <a:tc>
                  <a:txBody>
                    <a:bodyPr/>
                    <a:lstStyle/>
                    <a:p>
                      <a:r>
                        <a:rPr lang="en-US" sz="2200" b="0" i="0" u="none" strike="noStrike" kern="1200" baseline="0" dirty="0" smtClean="0">
                          <a:solidFill>
                            <a:schemeClr val="dk1"/>
                          </a:solidFill>
                          <a:latin typeface="+mn-lt"/>
                          <a:ea typeface="+mn-ea"/>
                          <a:cs typeface="+mn-cs"/>
                        </a:rPr>
                        <a:t>Affection &amp; Self-Esteem</a:t>
                      </a:r>
                    </a:p>
                  </a:txBody>
                  <a:tcPr anchor="ctr">
                    <a:solidFill>
                      <a:schemeClr val="accent4">
                        <a:lumMod val="20000"/>
                        <a:lumOff val="80000"/>
                      </a:schemeClr>
                    </a:solidFill>
                  </a:tcPr>
                </a:tc>
              </a:tr>
              <a:tr h="623636">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smtClean="0">
                          <a:solidFill>
                            <a:schemeClr val="dk1"/>
                          </a:solidFill>
                          <a:latin typeface="+mn-lt"/>
                          <a:ea typeface="+mn-ea"/>
                          <a:cs typeface="+mn-cs"/>
                        </a:rPr>
                        <a:t>Repository of knowledge</a:t>
                      </a:r>
                    </a:p>
                  </a:txBody>
                  <a:tcPr anchor="ctr">
                    <a:solidFill>
                      <a:schemeClr val="accent4">
                        <a:lumMod val="20000"/>
                        <a:lumOff val="80000"/>
                      </a:schemeClr>
                    </a:solidFill>
                  </a:tcPr>
                </a:tc>
              </a:tr>
              <a:tr h="623637">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i="0" u="none" strike="noStrike" kern="1200" baseline="0" dirty="0" smtClean="0">
                          <a:solidFill>
                            <a:schemeClr val="dk1"/>
                          </a:solidFill>
                          <a:latin typeface="+mn-lt"/>
                          <a:ea typeface="+mn-ea"/>
                          <a:cs typeface="+mn-cs"/>
                        </a:rPr>
                        <a:t>Lifetime commitment</a:t>
                      </a:r>
                    </a:p>
                  </a:txBody>
                  <a:tcPr anchor="ctr">
                    <a:solidFill>
                      <a:schemeClr val="accent4">
                        <a:lumMod val="20000"/>
                        <a:lumOff val="80000"/>
                      </a:schemeClr>
                    </a:solidFill>
                  </a:tcPr>
                </a:tc>
              </a:tr>
              <a:tr h="467728">
                <a:tc rowSpan="4">
                  <a:txBody>
                    <a:bodyPr/>
                    <a:lstStyle/>
                    <a:p>
                      <a:pPr lvl="3"/>
                      <a:r>
                        <a:rPr lang="en-US" sz="3200" b="0" dirty="0" smtClean="0">
                          <a:latin typeface="+mj-lt"/>
                        </a:rPr>
                        <a:t>Caring For</a:t>
                      </a:r>
                      <a:endParaRPr lang="en-US" sz="3200" b="0" dirty="0">
                        <a:latin typeface="+mj-lt"/>
                      </a:endParaRPr>
                    </a:p>
                  </a:txBody>
                  <a:tcPr anchor="ctr"/>
                </a:tc>
                <a:tc>
                  <a:txBody>
                    <a:bodyPr/>
                    <a:lstStyle/>
                    <a:p>
                      <a:r>
                        <a:rPr lang="en-US" sz="2200" dirty="0" smtClean="0"/>
                        <a:t>Provider of day-to-day care</a:t>
                      </a:r>
                    </a:p>
                  </a:txBody>
                  <a:tcPr>
                    <a:solidFill>
                      <a:srgbClr val="F5E8F9"/>
                    </a:solidFill>
                  </a:tcPr>
                </a:tc>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Material/Financial</a:t>
                      </a:r>
                    </a:p>
                  </a:txBody>
                  <a:tcPr>
                    <a:solidFill>
                      <a:srgbClr val="F5E8F9"/>
                    </a:solidFill>
                  </a:tcPr>
                </a:tc>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Facilitator of inclusion and membership</a:t>
                      </a:r>
                    </a:p>
                  </a:txBody>
                  <a:tcPr>
                    <a:solidFill>
                      <a:srgbClr val="F5E8F9"/>
                    </a:solidFill>
                  </a:tcPr>
                </a:tc>
              </a:tr>
              <a:tr h="467728">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Advocate for support </a:t>
                      </a:r>
                    </a:p>
                  </a:txBody>
                  <a:tcPr>
                    <a:solidFill>
                      <a:srgbClr val="F5E8F9"/>
                    </a:solidFill>
                  </a:tcP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876" y="2227107"/>
            <a:ext cx="1143000" cy="1143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83" y="4188510"/>
            <a:ext cx="1143000" cy="1143000"/>
          </a:xfrm>
          <a:prstGeom prst="rect">
            <a:avLst/>
          </a:prstGeom>
        </p:spPr>
      </p:pic>
      <p:sp>
        <p:nvSpPr>
          <p:cNvPr id="4" name="TextBox 3"/>
          <p:cNvSpPr txBox="1"/>
          <p:nvPr/>
        </p:nvSpPr>
        <p:spPr>
          <a:xfrm>
            <a:off x="304800" y="6138446"/>
            <a:ext cx="8229600" cy="338554"/>
          </a:xfrm>
          <a:prstGeom prst="rect">
            <a:avLst/>
          </a:prstGeom>
          <a:noFill/>
        </p:spPr>
        <p:txBody>
          <a:bodyPr wrap="square" rtlCol="0">
            <a:spAutoFit/>
          </a:bodyPr>
          <a:lstStyle/>
          <a:p>
            <a:pPr algn="ctr"/>
            <a:r>
              <a:rPr lang="en-US" sz="1600" i="1" dirty="0"/>
              <a:t>*</a:t>
            </a:r>
            <a:r>
              <a:rPr lang="en-US" sz="1600" i="1" dirty="0" smtClean="0"/>
              <a:t>Adapted from Bigby </a:t>
            </a:r>
            <a:r>
              <a:rPr lang="en-US" sz="1600" i="1" dirty="0"/>
              <a:t>&amp; Fyffe (2012), Dally (1988), Turnbull et all (2011)</a:t>
            </a:r>
          </a:p>
        </p:txBody>
      </p:sp>
    </p:spTree>
    <p:extLst>
      <p:ext uri="{BB962C8B-B14F-4D97-AF65-F5344CB8AC3E}">
        <p14:creationId xmlns:p14="http://schemas.microsoft.com/office/powerpoint/2010/main" val="434432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3352800"/>
            <a:ext cx="8065294" cy="3766185"/>
          </a:xfrm>
        </p:spPr>
        <p:txBody>
          <a:bodyPr/>
          <a:lstStyle/>
          <a:p>
            <a:pPr marL="0" indent="0" algn="ctr">
              <a:buNone/>
            </a:pPr>
            <a:r>
              <a:rPr lang="en-US" sz="4000" i="1" dirty="0" smtClean="0"/>
              <a:t>The future is not something we enter.  The future is something that we create.  And creating that future requires us to make choices and decisions that begin with a dream.</a:t>
            </a:r>
          </a:p>
          <a:p>
            <a:pPr lvl="2" algn="r"/>
            <a:r>
              <a:rPr lang="en-US" i="1" dirty="0" smtClean="0"/>
              <a:t>-Leonard L. Sweet</a:t>
            </a:r>
            <a:endParaRPr lang="en-US" i="1" dirty="0"/>
          </a:p>
        </p:txBody>
      </p:sp>
      <p:sp>
        <p:nvSpPr>
          <p:cNvPr id="6" name="Title 5"/>
          <p:cNvSpPr>
            <a:spLocks noGrp="1"/>
          </p:cNvSpPr>
          <p:nvPr>
            <p:ph type="title"/>
          </p:nvPr>
        </p:nvSpPr>
        <p:spPr>
          <a:xfrm>
            <a:off x="685800" y="381000"/>
            <a:ext cx="7736681" cy="28194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6200" y="685800"/>
            <a:ext cx="1389675" cy="1389675"/>
          </a:xfrm>
        </p:spPr>
      </p:pic>
      <p:sp>
        <p:nvSpPr>
          <p:cNvPr id="8" name="TextBox 7"/>
          <p:cNvSpPr txBox="1"/>
          <p:nvPr/>
        </p:nvSpPr>
        <p:spPr>
          <a:xfrm>
            <a:off x="2133600" y="1981200"/>
            <a:ext cx="5181600" cy="707886"/>
          </a:xfrm>
          <a:prstGeom prst="rect">
            <a:avLst/>
          </a:prstGeom>
          <a:noFill/>
        </p:spPr>
        <p:txBody>
          <a:bodyPr wrap="square" rtlCol="0">
            <a:spAutoFit/>
          </a:bodyPr>
          <a:lstStyle/>
          <a:p>
            <a:r>
              <a:rPr lang="en-US" sz="4000" b="1" dirty="0"/>
              <a:t>Vision for a Good Life</a:t>
            </a:r>
          </a:p>
        </p:txBody>
      </p:sp>
    </p:spTree>
    <p:extLst>
      <p:ext uri="{BB962C8B-B14F-4D97-AF65-F5344CB8AC3E}">
        <p14:creationId xmlns:p14="http://schemas.microsoft.com/office/powerpoint/2010/main" val="25043484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481013" y="509118"/>
            <a:ext cx="8164426"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4000" dirty="0" smtClean="0">
                <a:solidFill>
                  <a:schemeClr val="accent1"/>
                </a:solidFill>
                <a:latin typeface="+mj-lt"/>
              </a:rPr>
              <a:t>What is YOUR Vision </a:t>
            </a:r>
          </a:p>
          <a:p>
            <a:pPr algn="ctr" eaLnBrk="1" hangingPunct="1">
              <a:defRPr/>
            </a:pPr>
            <a:r>
              <a:rPr lang="en-US" sz="4000" dirty="0" smtClean="0">
                <a:solidFill>
                  <a:schemeClr val="accent1"/>
                </a:solidFill>
                <a:latin typeface="+mj-lt"/>
              </a:rPr>
              <a:t>for a Good LIFE?</a:t>
            </a:r>
            <a:endParaRPr lang="en-US" sz="4000" dirty="0" smtClean="0">
              <a:solidFill>
                <a:schemeClr val="accent1"/>
              </a:solidFill>
              <a:latin typeface="+mj-lt"/>
              <a:ea typeface="+mn-ea"/>
            </a:endParaRPr>
          </a:p>
        </p:txBody>
      </p:sp>
      <p:sp>
        <p:nvSpPr>
          <p:cNvPr id="7" name="Cloud 6"/>
          <p:cNvSpPr/>
          <p:nvPr/>
        </p:nvSpPr>
        <p:spPr>
          <a:xfrm>
            <a:off x="1524000" y="2057401"/>
            <a:ext cx="5995693" cy="34290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p>
        </p:txBody>
      </p:sp>
      <p:pic>
        <p:nvPicPr>
          <p:cNvPr id="9"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2400" y="3657600"/>
            <a:ext cx="1389675" cy="1389675"/>
          </a:xfrm>
        </p:spPr>
      </p:pic>
      <p:sp>
        <p:nvSpPr>
          <p:cNvPr id="10" name="Rectangle 9"/>
          <p:cNvSpPr/>
          <p:nvPr/>
        </p:nvSpPr>
        <p:spPr>
          <a:xfrm>
            <a:off x="2590800" y="2667000"/>
            <a:ext cx="3854796" cy="1200328"/>
          </a:xfrm>
          <a:prstGeom prst="rect">
            <a:avLst/>
          </a:prstGeom>
        </p:spPr>
        <p:txBody>
          <a:bodyPr wrap="square">
            <a:spAutoFit/>
          </a:bodyPr>
          <a:lstStyle/>
          <a:p>
            <a:pPr algn="ctr"/>
            <a:r>
              <a:rPr lang="en-US" sz="2400" b="1" dirty="0"/>
              <a:t>Vision </a:t>
            </a:r>
            <a:r>
              <a:rPr lang="en-US" sz="2400" b="1" dirty="0" smtClean="0"/>
              <a:t>of What</a:t>
            </a:r>
            <a:r>
              <a:rPr lang="en-US" sz="2400" b="1" dirty="0"/>
              <a:t> </a:t>
            </a:r>
            <a:endParaRPr lang="en-US" sz="2400" b="1" dirty="0" smtClean="0"/>
          </a:p>
          <a:p>
            <a:pPr algn="ctr"/>
            <a:r>
              <a:rPr lang="en-US" sz="2400" b="1" dirty="0" smtClean="0"/>
              <a:t>I Want for a Quality of Life</a:t>
            </a:r>
          </a:p>
          <a:p>
            <a:pPr algn="ctr"/>
            <a:r>
              <a:rPr lang="en-US" sz="2400" b="1" dirty="0" smtClean="0"/>
              <a:t> </a:t>
            </a:r>
            <a:endParaRPr lang="en-US" sz="2400" b="1" dirty="0"/>
          </a:p>
        </p:txBody>
      </p:sp>
      <p:sp>
        <p:nvSpPr>
          <p:cNvPr id="3" name="TextBox 2"/>
          <p:cNvSpPr txBox="1"/>
          <p:nvPr/>
        </p:nvSpPr>
        <p:spPr>
          <a:xfrm>
            <a:off x="228600" y="5791200"/>
            <a:ext cx="8686800" cy="461665"/>
          </a:xfrm>
          <a:prstGeom prst="rect">
            <a:avLst/>
          </a:prstGeom>
          <a:noFill/>
        </p:spPr>
        <p:txBody>
          <a:bodyPr wrap="square" rtlCol="0">
            <a:spAutoFit/>
          </a:bodyPr>
          <a:lstStyle/>
          <a:p>
            <a:pPr algn="ctr"/>
            <a:r>
              <a:rPr lang="en-US" sz="2400" b="1" i="1" dirty="0" smtClean="0"/>
              <a:t>Write down your responses on your worksheet &amp; discuss</a:t>
            </a:r>
            <a:endParaRPr lang="en-US" sz="2400" b="1" i="1" dirty="0"/>
          </a:p>
        </p:txBody>
      </p:sp>
    </p:spTree>
    <p:extLst>
      <p:ext uri="{BB962C8B-B14F-4D97-AF65-F5344CB8AC3E}">
        <p14:creationId xmlns:p14="http://schemas.microsoft.com/office/powerpoint/2010/main" val="2539731370"/>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481013" y="509118"/>
            <a:ext cx="8164426"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4000" dirty="0" smtClean="0">
                <a:solidFill>
                  <a:schemeClr val="accent1"/>
                </a:solidFill>
                <a:latin typeface="+mj-lt"/>
              </a:rPr>
              <a:t>Thinking about People with Developmental Disability…</a:t>
            </a:r>
          </a:p>
          <a:p>
            <a:pPr algn="ctr" eaLnBrk="1" hangingPunct="1">
              <a:defRPr/>
            </a:pPr>
            <a:r>
              <a:rPr lang="en-US" sz="4000" dirty="0" smtClean="0">
                <a:solidFill>
                  <a:schemeClr val="accent1"/>
                </a:solidFill>
                <a:latin typeface="+mj-lt"/>
                <a:ea typeface="+mn-ea"/>
              </a:rPr>
              <a:t>What would a life </a:t>
            </a:r>
          </a:p>
          <a:p>
            <a:pPr algn="ctr" eaLnBrk="1" hangingPunct="1">
              <a:defRPr/>
            </a:pPr>
            <a:r>
              <a:rPr lang="en-US" sz="4000" dirty="0" smtClean="0">
                <a:solidFill>
                  <a:schemeClr val="accent1"/>
                </a:solidFill>
                <a:latin typeface="+mj-lt"/>
                <a:ea typeface="+mn-ea"/>
              </a:rPr>
              <a:t>they DON’T want look like?</a:t>
            </a:r>
          </a:p>
        </p:txBody>
      </p:sp>
      <p:grpSp>
        <p:nvGrpSpPr>
          <p:cNvPr id="2" name="Group 1"/>
          <p:cNvGrpSpPr/>
          <p:nvPr/>
        </p:nvGrpSpPr>
        <p:grpSpPr>
          <a:xfrm>
            <a:off x="2057400" y="3200400"/>
            <a:ext cx="4953000" cy="2667000"/>
            <a:chOff x="2642661" y="3781131"/>
            <a:chExt cx="3806135" cy="2745852"/>
          </a:xfrm>
        </p:grpSpPr>
        <p:sp>
          <p:nvSpPr>
            <p:cNvPr id="8" name="Cloud 7"/>
            <p:cNvSpPr/>
            <p:nvPr/>
          </p:nvSpPr>
          <p:spPr>
            <a:xfrm>
              <a:off x="2642661" y="3781131"/>
              <a:ext cx="3806135" cy="2745852"/>
            </a:xfrm>
            <a:prstGeom prst="cloud">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p>
          </p:txBody>
        </p:sp>
        <p:sp>
          <p:nvSpPr>
            <p:cNvPr id="11" name="Rectangle 10"/>
            <p:cNvSpPr/>
            <p:nvPr/>
          </p:nvSpPr>
          <p:spPr>
            <a:xfrm>
              <a:off x="3381165" y="4517823"/>
              <a:ext cx="2419301" cy="838562"/>
            </a:xfrm>
            <a:prstGeom prst="rect">
              <a:avLst/>
            </a:prstGeom>
          </p:spPr>
          <p:txBody>
            <a:bodyPr wrap="square">
              <a:spAutoFit/>
            </a:bodyPr>
            <a:lstStyle/>
            <a:p>
              <a:pPr algn="ctr"/>
              <a:r>
                <a:rPr lang="en-US" sz="2800" b="1" dirty="0"/>
                <a:t>Vision </a:t>
              </a:r>
              <a:r>
                <a:rPr lang="en-US" sz="2800" b="1" dirty="0" smtClean="0"/>
                <a:t>of What</a:t>
              </a:r>
            </a:p>
            <a:p>
              <a:pPr algn="ctr"/>
              <a:r>
                <a:rPr lang="en-US" sz="2800" b="1" dirty="0" smtClean="0"/>
                <a:t> </a:t>
              </a:r>
              <a:r>
                <a:rPr lang="en-US" sz="2800" b="1" dirty="0"/>
                <a:t>I </a:t>
              </a:r>
              <a:r>
                <a:rPr lang="en-US" sz="2800" b="1" dirty="0" smtClean="0"/>
                <a:t>Don’t </a:t>
              </a:r>
              <a:r>
                <a:rPr lang="en-US" sz="2800" b="1" dirty="0"/>
                <a:t>Want</a:t>
              </a:r>
            </a:p>
          </p:txBody>
        </p:sp>
      </p:grpSp>
      <p:sp>
        <p:nvSpPr>
          <p:cNvPr id="4" name="Rectangle 3"/>
          <p:cNvSpPr/>
          <p:nvPr/>
        </p:nvSpPr>
        <p:spPr>
          <a:xfrm>
            <a:off x="289628" y="5943600"/>
            <a:ext cx="8839200" cy="461665"/>
          </a:xfrm>
          <a:prstGeom prst="rect">
            <a:avLst/>
          </a:prstGeom>
        </p:spPr>
        <p:txBody>
          <a:bodyPr wrap="square">
            <a:spAutoFit/>
          </a:bodyPr>
          <a:lstStyle/>
          <a:p>
            <a:pPr algn="ctr"/>
            <a:r>
              <a:rPr lang="en-US" sz="2400" b="1" i="1" dirty="0"/>
              <a:t>Write down your responses on your worksheet &amp; </a:t>
            </a:r>
            <a:r>
              <a:rPr lang="en-US" sz="2400" b="1" i="1" dirty="0" smtClean="0"/>
              <a:t>discuss</a:t>
            </a:r>
            <a:endParaRPr lang="en-US" sz="2400" b="1" i="1" dirty="0"/>
          </a:p>
        </p:txBody>
      </p:sp>
    </p:spTree>
    <p:extLst>
      <p:ext uri="{BB962C8B-B14F-4D97-AF65-F5344CB8AC3E}">
        <p14:creationId xmlns:p14="http://schemas.microsoft.com/office/powerpoint/2010/main" val="114822186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064" y="-76200"/>
            <a:ext cx="8079581" cy="1658198"/>
          </a:xfrm>
        </p:spPr>
        <p:txBody>
          <a:bodyPr>
            <a:normAutofit/>
          </a:bodyPr>
          <a:lstStyle/>
          <a:p>
            <a:pPr algn="ctr"/>
            <a:r>
              <a:rPr lang="en-US" dirty="0"/>
              <a:t>Three Types of Supports</a:t>
            </a:r>
          </a:p>
        </p:txBody>
      </p:sp>
      <p:pic>
        <p:nvPicPr>
          <p:cNvPr id="4" name="Content Placeholder 3" descr="buckets-for-white-background.png"/>
          <p:cNvPicPr>
            <a:picLocks noGrp="1" noChangeAspect="1"/>
          </p:cNvPicPr>
          <p:nvPr>
            <p:ph idx="1"/>
          </p:nvPr>
        </p:nvPicPr>
        <p:blipFill>
          <a:blip r:embed="rId3">
            <a:extLst>
              <a:ext uri="{28A0092B-C50C-407E-A947-70E740481C1C}">
                <a14:useLocalDpi xmlns:a14="http://schemas.microsoft.com/office/drawing/2010/main" val="0"/>
              </a:ext>
            </a:extLst>
          </a:blip>
          <a:srcRect l="-11141" r="-11141"/>
          <a:stretch>
            <a:fillRect/>
          </a:stretch>
        </p:blipFill>
        <p:spPr>
          <a:xfrm>
            <a:off x="-381000" y="1295400"/>
            <a:ext cx="9698863" cy="5334000"/>
          </a:xfrm>
        </p:spPr>
      </p:pic>
      <p:sp>
        <p:nvSpPr>
          <p:cNvPr id="5" name="TextBox 4"/>
          <p:cNvSpPr txBox="1"/>
          <p:nvPr/>
        </p:nvSpPr>
        <p:spPr>
          <a:xfrm>
            <a:off x="1066800" y="3962400"/>
            <a:ext cx="1752600" cy="1785104"/>
          </a:xfrm>
          <a:prstGeom prst="rect">
            <a:avLst/>
          </a:prstGeom>
          <a:noFill/>
        </p:spPr>
        <p:txBody>
          <a:bodyPr wrap="square" rtlCol="0">
            <a:spAutoFit/>
          </a:bodyPr>
          <a:lstStyle/>
          <a:p>
            <a:pPr algn="ctr"/>
            <a:r>
              <a:rPr lang="en-US" sz="2200" b="1" dirty="0" smtClean="0"/>
              <a:t>Discovery &amp; Navigation</a:t>
            </a:r>
          </a:p>
          <a:p>
            <a:pPr algn="ctr"/>
            <a:r>
              <a:rPr lang="en-US" sz="2200" b="1" i="1" dirty="0" smtClean="0"/>
              <a:t>(Info, Training, Navigation, Planning)</a:t>
            </a:r>
            <a:endParaRPr lang="en-US" sz="2200" b="1" i="1" dirty="0"/>
          </a:p>
        </p:txBody>
      </p:sp>
      <p:sp>
        <p:nvSpPr>
          <p:cNvPr id="6" name="TextBox 5"/>
          <p:cNvSpPr txBox="1"/>
          <p:nvPr/>
        </p:nvSpPr>
        <p:spPr>
          <a:xfrm>
            <a:off x="3657600" y="4343400"/>
            <a:ext cx="1828800" cy="1785104"/>
          </a:xfrm>
          <a:prstGeom prst="rect">
            <a:avLst/>
          </a:prstGeom>
          <a:noFill/>
        </p:spPr>
        <p:txBody>
          <a:bodyPr wrap="square" rtlCol="0">
            <a:spAutoFit/>
          </a:bodyPr>
          <a:lstStyle/>
          <a:p>
            <a:pPr algn="ctr"/>
            <a:r>
              <a:rPr lang="en-US" sz="2200" b="1" dirty="0" smtClean="0"/>
              <a:t>Connecting &amp; Networking</a:t>
            </a:r>
          </a:p>
          <a:p>
            <a:pPr algn="ctr"/>
            <a:r>
              <a:rPr lang="en-US" sz="2200" b="1" i="1" dirty="0" smtClean="0"/>
              <a:t>(Talking to Someone that has been there)</a:t>
            </a:r>
            <a:endParaRPr lang="en-US" sz="2200" b="1" i="1" dirty="0"/>
          </a:p>
        </p:txBody>
      </p:sp>
      <p:sp>
        <p:nvSpPr>
          <p:cNvPr id="7" name="TextBox 6"/>
          <p:cNvSpPr txBox="1"/>
          <p:nvPr/>
        </p:nvSpPr>
        <p:spPr>
          <a:xfrm>
            <a:off x="6019800" y="3657600"/>
            <a:ext cx="2057400" cy="2123658"/>
          </a:xfrm>
          <a:prstGeom prst="rect">
            <a:avLst/>
          </a:prstGeom>
          <a:noFill/>
        </p:spPr>
        <p:txBody>
          <a:bodyPr wrap="square" rtlCol="0">
            <a:spAutoFit/>
          </a:bodyPr>
          <a:lstStyle/>
          <a:p>
            <a:pPr algn="ctr"/>
            <a:r>
              <a:rPr lang="en-US" sz="2200" b="1" dirty="0" smtClean="0"/>
              <a:t>Goods &amp;</a:t>
            </a:r>
          </a:p>
          <a:p>
            <a:pPr algn="ctr"/>
            <a:r>
              <a:rPr lang="en-US" sz="2200" b="1" dirty="0" smtClean="0"/>
              <a:t>Services</a:t>
            </a:r>
          </a:p>
          <a:p>
            <a:pPr algn="ctr"/>
            <a:r>
              <a:rPr lang="en-US" sz="2200" b="1" dirty="0" smtClean="0"/>
              <a:t>(Day to Day, Medical, Financial Supports)</a:t>
            </a:r>
            <a:endParaRPr lang="en-US" sz="2200" b="1" dirty="0"/>
          </a:p>
        </p:txBody>
      </p:sp>
    </p:spTree>
    <p:extLst>
      <p:ext uri="{BB962C8B-B14F-4D97-AF65-F5344CB8AC3E}">
        <p14:creationId xmlns:p14="http://schemas.microsoft.com/office/powerpoint/2010/main" val="3234622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55" y="232122"/>
            <a:ext cx="8079581" cy="1658198"/>
          </a:xfrm>
        </p:spPr>
        <p:txBody>
          <a:bodyPr/>
          <a:lstStyle/>
          <a:p>
            <a:r>
              <a:rPr lang="en-US" dirty="0" smtClean="0"/>
              <a:t>            Types of Supports</a:t>
            </a:r>
            <a:endParaRPr lang="en-US" dirty="0"/>
          </a:p>
        </p:txBody>
      </p:sp>
      <p:sp>
        <p:nvSpPr>
          <p:cNvPr id="3" name="Vertical Text Placeholder 2"/>
          <p:cNvSpPr>
            <a:spLocks noGrp="1"/>
          </p:cNvSpPr>
          <p:nvPr>
            <p:ph type="body" orient="vert" idx="1"/>
          </p:nvPr>
        </p:nvSpPr>
        <p:spPr/>
        <p:txBody>
          <a:bodyPr/>
          <a:lstStyle/>
          <a:p>
            <a:endParaRPr lang="en-US"/>
          </a:p>
        </p:txBody>
      </p:sp>
      <p:pic>
        <p:nvPicPr>
          <p:cNvPr id="4" name="Picture 3"/>
          <p:cNvPicPr>
            <a:picLocks noChangeAspect="1"/>
          </p:cNvPicPr>
          <p:nvPr/>
        </p:nvPicPr>
        <p:blipFill>
          <a:blip r:embed="rId2"/>
          <a:stretch>
            <a:fillRect/>
          </a:stretch>
        </p:blipFill>
        <p:spPr>
          <a:xfrm>
            <a:off x="429735" y="1921829"/>
            <a:ext cx="8480742" cy="4127750"/>
          </a:xfrm>
          <a:prstGeom prst="rect">
            <a:avLst/>
          </a:prstGeom>
        </p:spPr>
      </p:pic>
      <p:sp>
        <p:nvSpPr>
          <p:cNvPr id="5" name="5-Point Star 4"/>
          <p:cNvSpPr/>
          <p:nvPr/>
        </p:nvSpPr>
        <p:spPr bwMode="auto">
          <a:xfrm>
            <a:off x="869000" y="646245"/>
            <a:ext cx="913566" cy="891372"/>
          </a:xfrm>
          <a:prstGeom prst="star5">
            <a:avLst>
              <a:gd name="adj" fmla="val 17803"/>
              <a:gd name="hf" fmla="val 105146"/>
              <a:gd name="vf" fmla="val 11055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extLst>
      <p:ext uri="{BB962C8B-B14F-4D97-AF65-F5344CB8AC3E}">
        <p14:creationId xmlns:p14="http://schemas.microsoft.com/office/powerpoint/2010/main" val="2612250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76200" y="228600"/>
            <a:ext cx="9067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4000" b="1" dirty="0" smtClean="0">
                <a:solidFill>
                  <a:schemeClr val="accent1"/>
                </a:solidFill>
                <a:latin typeface="+mj-lt"/>
              </a:rPr>
              <a:t>Trajectory towards Good Life</a:t>
            </a:r>
          </a:p>
        </p:txBody>
      </p:sp>
      <p:cxnSp>
        <p:nvCxnSpPr>
          <p:cNvPr id="8" name="Straight Arrow Connector 29"/>
          <p:cNvCxnSpPr>
            <a:cxnSpLocks noChangeShapeType="1"/>
          </p:cNvCxnSpPr>
          <p:nvPr/>
        </p:nvCxnSpPr>
        <p:spPr bwMode="auto">
          <a:xfrm flipV="1">
            <a:off x="324558" y="2495026"/>
            <a:ext cx="4514560" cy="292623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1" name="Straight Arrow Connector 29"/>
          <p:cNvCxnSpPr>
            <a:cxnSpLocks noChangeShapeType="1"/>
          </p:cNvCxnSpPr>
          <p:nvPr/>
        </p:nvCxnSpPr>
        <p:spPr bwMode="auto">
          <a:xfrm flipV="1">
            <a:off x="363174" y="4622400"/>
            <a:ext cx="4319522" cy="784025"/>
          </a:xfrm>
          <a:prstGeom prst="straightConnector1">
            <a:avLst/>
          </a:prstGeom>
          <a:noFill/>
          <a:ln w="76200" cmpd="sng">
            <a:solidFill>
              <a:srgbClr val="000000"/>
            </a:solidFill>
            <a:round/>
            <a:headEnd/>
            <a:tailEnd type="arrow" w="med" len="med"/>
          </a:ln>
          <a:extLst>
            <a:ext uri="{909E8E84-426E-40dd-AFC4-6F175D3DCCD1}">
              <a14:hiddenFill xmlns:a14="http://schemas.microsoft.com/office/drawing/2010/main" xmlns="">
                <a:noFill/>
              </a14:hiddenFill>
            </a:ext>
          </a:extLst>
        </p:spPr>
      </p:cxnSp>
      <p:sp>
        <p:nvSpPr>
          <p:cNvPr id="10" name="TextBox 9"/>
          <p:cNvSpPr txBox="1"/>
          <p:nvPr/>
        </p:nvSpPr>
        <p:spPr>
          <a:xfrm rot="19704509">
            <a:off x="1022115" y="3317559"/>
            <a:ext cx="3502485" cy="369332"/>
          </a:xfrm>
          <a:prstGeom prst="rect">
            <a:avLst/>
          </a:prstGeom>
          <a:noFill/>
        </p:spPr>
        <p:txBody>
          <a:bodyPr wrap="square" rtlCol="0">
            <a:spAutoFit/>
          </a:bodyPr>
          <a:lstStyle/>
          <a:p>
            <a:r>
              <a:rPr lang="en-US" dirty="0" smtClean="0"/>
              <a:t>Trajectory towards Outcomes</a:t>
            </a:r>
            <a:endParaRPr lang="en-US" dirty="0"/>
          </a:p>
        </p:txBody>
      </p:sp>
      <p:sp>
        <p:nvSpPr>
          <p:cNvPr id="18" name="TextBox 17"/>
          <p:cNvSpPr txBox="1"/>
          <p:nvPr/>
        </p:nvSpPr>
        <p:spPr>
          <a:xfrm rot="21029412">
            <a:off x="539704" y="5151859"/>
            <a:ext cx="4003273" cy="369332"/>
          </a:xfrm>
          <a:prstGeom prst="rect">
            <a:avLst/>
          </a:prstGeom>
          <a:noFill/>
        </p:spPr>
        <p:txBody>
          <a:bodyPr wrap="square" rtlCol="0">
            <a:spAutoFit/>
          </a:bodyPr>
          <a:lstStyle/>
          <a:p>
            <a:r>
              <a:rPr lang="en-US" dirty="0" smtClean="0"/>
              <a:t>Trajectory towards things unwanted</a:t>
            </a:r>
            <a:endParaRPr lang="en-US" dirty="0"/>
          </a:p>
        </p:txBody>
      </p:sp>
      <p:sp>
        <p:nvSpPr>
          <p:cNvPr id="20" name="Cloud 19"/>
          <p:cNvSpPr/>
          <p:nvPr/>
        </p:nvSpPr>
        <p:spPr>
          <a:xfrm>
            <a:off x="4876800" y="990600"/>
            <a:ext cx="3657600" cy="27432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200" b="1" i="1" dirty="0" smtClean="0"/>
          </a:p>
          <a:p>
            <a:pPr algn="ctr"/>
            <a:r>
              <a:rPr lang="en-US" sz="2200" b="1" i="1" dirty="0" smtClean="0"/>
              <a:t>Friends, family, </a:t>
            </a:r>
          </a:p>
          <a:p>
            <a:pPr algn="ctr"/>
            <a:r>
              <a:rPr lang="en-US" sz="2200" b="1" i="1" dirty="0" smtClean="0"/>
              <a:t>self</a:t>
            </a:r>
            <a:r>
              <a:rPr lang="en-US" sz="2200" b="1" i="1" dirty="0"/>
              <a:t>-determination, community living, social capital and </a:t>
            </a:r>
            <a:r>
              <a:rPr lang="en-US" sz="2200" b="1" i="1" dirty="0" smtClean="0"/>
              <a:t>economic sufficiency</a:t>
            </a:r>
            <a:endParaRPr lang="en-US" sz="2200" b="1" dirty="0" smtClean="0"/>
          </a:p>
          <a:p>
            <a:pPr algn="ctr"/>
            <a:endParaRPr lang="en-US" sz="2200" b="1" dirty="0" smtClean="0"/>
          </a:p>
        </p:txBody>
      </p:sp>
      <p:grpSp>
        <p:nvGrpSpPr>
          <p:cNvPr id="13" name="Group 12"/>
          <p:cNvGrpSpPr/>
          <p:nvPr/>
        </p:nvGrpSpPr>
        <p:grpSpPr>
          <a:xfrm>
            <a:off x="4572000" y="3886200"/>
            <a:ext cx="3962400" cy="1890279"/>
            <a:chOff x="2459221" y="3647187"/>
            <a:chExt cx="4572000" cy="2745852"/>
          </a:xfrm>
        </p:grpSpPr>
        <p:sp>
          <p:nvSpPr>
            <p:cNvPr id="14" name="Cloud 13"/>
            <p:cNvSpPr/>
            <p:nvPr/>
          </p:nvSpPr>
          <p:spPr>
            <a:xfrm>
              <a:off x="2642661" y="3647187"/>
              <a:ext cx="3806135" cy="2745852"/>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p>
          </p:txBody>
        </p:sp>
        <p:sp>
          <p:nvSpPr>
            <p:cNvPr id="15" name="Rectangle 14"/>
            <p:cNvSpPr/>
            <p:nvPr/>
          </p:nvSpPr>
          <p:spPr>
            <a:xfrm>
              <a:off x="2459221" y="4175063"/>
              <a:ext cx="4572000" cy="369333"/>
            </a:xfrm>
            <a:prstGeom prst="rect">
              <a:avLst/>
            </a:prstGeom>
          </p:spPr>
          <p:txBody>
            <a:bodyPr>
              <a:spAutoFit/>
            </a:bodyPr>
            <a:lstStyle/>
            <a:p>
              <a:pPr algn="ctr"/>
              <a:r>
                <a:rPr lang="en-US" b="1" dirty="0"/>
                <a:t>Vision </a:t>
              </a:r>
              <a:r>
                <a:rPr lang="en-US" b="1" dirty="0" smtClean="0"/>
                <a:t>of What </a:t>
              </a:r>
              <a:r>
                <a:rPr lang="en-US" b="1" dirty="0"/>
                <a:t>I </a:t>
              </a:r>
              <a:r>
                <a:rPr lang="en-US" b="1" dirty="0" smtClean="0"/>
                <a:t>Don’t </a:t>
              </a:r>
              <a:r>
                <a:rPr lang="en-US" b="1" dirty="0"/>
                <a:t>Want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549" y="4881600"/>
              <a:ext cx="957987" cy="1137396"/>
            </a:xfrm>
            <a:prstGeom prst="rect">
              <a:avLst/>
            </a:prstGeom>
          </p:spPr>
        </p:pic>
      </p:grpSp>
    </p:spTree>
    <p:extLst>
      <p:ext uri="{BB962C8B-B14F-4D97-AF65-F5344CB8AC3E}">
        <p14:creationId xmlns:p14="http://schemas.microsoft.com/office/powerpoint/2010/main" val="187683775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ystald\AppData\Local\Microsoft\Windows\Temporary Internet Files\Content.IE5\HHNYH1UA\MC90044138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1344"/>
            <a:ext cx="2057400" cy="2057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7239000" y="843071"/>
            <a:ext cx="963968" cy="830997"/>
          </a:xfrm>
          <a:prstGeom prst="rect">
            <a:avLst/>
          </a:prstGeom>
          <a:noFill/>
        </p:spPr>
        <p:txBody>
          <a:bodyPr wrap="square" rtlCol="0">
            <a:spAutoFit/>
          </a:bodyPr>
          <a:lstStyle/>
          <a:p>
            <a:pPr algn="ctr"/>
            <a:r>
              <a:rPr lang="en-US" sz="2400" b="1" dirty="0">
                <a:solidFill>
                  <a:srgbClr val="106212"/>
                </a:solidFill>
              </a:rPr>
              <a:t>a</a:t>
            </a:r>
            <a:endParaRPr lang="en-US" sz="2400" b="1" dirty="0" smtClean="0">
              <a:solidFill>
                <a:srgbClr val="106212"/>
              </a:solidFill>
            </a:endParaRPr>
          </a:p>
          <a:p>
            <a:pPr algn="ctr"/>
            <a:r>
              <a:rPr lang="en-US" sz="2400" b="1" dirty="0" smtClean="0">
                <a:solidFill>
                  <a:srgbClr val="106212"/>
                </a:solidFill>
              </a:rPr>
              <a:t> Life</a:t>
            </a:r>
            <a:endParaRPr lang="en-US" sz="2400" b="1" dirty="0">
              <a:solidFill>
                <a:srgbClr val="106212"/>
              </a:solidFill>
            </a:endParaRPr>
          </a:p>
        </p:txBody>
      </p:sp>
      <p:sp>
        <p:nvSpPr>
          <p:cNvPr id="10" name="Freeform 9"/>
          <p:cNvSpPr/>
          <p:nvPr/>
        </p:nvSpPr>
        <p:spPr>
          <a:xfrm rot="1746842">
            <a:off x="1455581" y="390922"/>
            <a:ext cx="3998121" cy="4880140"/>
          </a:xfrm>
          <a:custGeom>
            <a:avLst/>
            <a:gdLst>
              <a:gd name="connsiteX0" fmla="*/ 0 w 2262554"/>
              <a:gd name="connsiteY0" fmla="*/ 3083169 h 3083169"/>
              <a:gd name="connsiteX1" fmla="*/ 2262554 w 2262554"/>
              <a:gd name="connsiteY1" fmla="*/ 0 h 3083169"/>
            </a:gdLst>
            <a:ahLst/>
            <a:cxnLst>
              <a:cxn ang="0">
                <a:pos x="connsiteX0" y="connsiteY0"/>
              </a:cxn>
              <a:cxn ang="0">
                <a:pos x="connsiteX1" y="connsiteY1"/>
              </a:cxn>
            </a:cxnLst>
            <a:rect l="l" t="t" r="r" b="b"/>
            <a:pathLst>
              <a:path w="2262554" h="3083169">
                <a:moveTo>
                  <a:pt x="0" y="3083169"/>
                </a:moveTo>
                <a:cubicBezTo>
                  <a:pt x="740508" y="1919653"/>
                  <a:pt x="1481016" y="756138"/>
                  <a:pt x="226255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9571354">
            <a:off x="-52753" y="3603858"/>
            <a:ext cx="762000" cy="369332"/>
          </a:xfrm>
          <a:prstGeom prst="rect">
            <a:avLst/>
          </a:prstGeom>
          <a:noFill/>
        </p:spPr>
        <p:txBody>
          <a:bodyPr wrap="square" rtlCol="0">
            <a:spAutoFit/>
          </a:bodyPr>
          <a:lstStyle/>
          <a:p>
            <a:pPr algn="ctr"/>
            <a:r>
              <a:rPr lang="en-US" dirty="0" smtClean="0"/>
              <a:t>Birth</a:t>
            </a:r>
            <a:endParaRPr lang="en-US" dirty="0"/>
          </a:p>
        </p:txBody>
      </p:sp>
      <p:sp>
        <p:nvSpPr>
          <p:cNvPr id="12" name="TextBox 11"/>
          <p:cNvSpPr txBox="1"/>
          <p:nvPr/>
        </p:nvSpPr>
        <p:spPr>
          <a:xfrm rot="20473780">
            <a:off x="1850400" y="2635165"/>
            <a:ext cx="907572" cy="369332"/>
          </a:xfrm>
          <a:prstGeom prst="rect">
            <a:avLst/>
          </a:prstGeom>
          <a:noFill/>
        </p:spPr>
        <p:txBody>
          <a:bodyPr wrap="square" rtlCol="0">
            <a:spAutoFit/>
          </a:bodyPr>
          <a:lstStyle/>
          <a:p>
            <a:r>
              <a:rPr lang="en-US" dirty="0" smtClean="0">
                <a:solidFill>
                  <a:srgbClr val="106212"/>
                </a:solidFill>
              </a:rPr>
              <a:t>School</a:t>
            </a:r>
            <a:endParaRPr lang="en-US" dirty="0">
              <a:solidFill>
                <a:srgbClr val="106212"/>
              </a:solidFill>
            </a:endParaRPr>
          </a:p>
        </p:txBody>
      </p:sp>
      <p:sp>
        <p:nvSpPr>
          <p:cNvPr id="13" name="TextBox 12"/>
          <p:cNvSpPr txBox="1"/>
          <p:nvPr/>
        </p:nvSpPr>
        <p:spPr>
          <a:xfrm rot="20249262">
            <a:off x="2851633" y="2294680"/>
            <a:ext cx="800102" cy="369332"/>
          </a:xfrm>
          <a:prstGeom prst="rect">
            <a:avLst/>
          </a:prstGeom>
          <a:noFill/>
        </p:spPr>
        <p:txBody>
          <a:bodyPr wrap="square" rtlCol="0">
            <a:spAutoFit/>
          </a:bodyPr>
          <a:lstStyle/>
          <a:p>
            <a:pPr algn="ctr"/>
            <a:r>
              <a:rPr lang="en-US" dirty="0" smtClean="0">
                <a:solidFill>
                  <a:srgbClr val="106212"/>
                </a:solidFill>
              </a:rPr>
              <a:t>SSI</a:t>
            </a:r>
            <a:endParaRPr lang="en-US" dirty="0">
              <a:solidFill>
                <a:srgbClr val="106212"/>
              </a:solidFill>
            </a:endParaRPr>
          </a:p>
        </p:txBody>
      </p:sp>
      <p:sp>
        <p:nvSpPr>
          <p:cNvPr id="14" name="Oval 13"/>
          <p:cNvSpPr/>
          <p:nvPr/>
        </p:nvSpPr>
        <p:spPr>
          <a:xfrm>
            <a:off x="1592140" y="3368600"/>
            <a:ext cx="121627" cy="122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251684" y="2655391"/>
            <a:ext cx="121627" cy="122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60127" y="3932545"/>
            <a:ext cx="121627" cy="122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652954" y="3481754"/>
            <a:ext cx="1781908" cy="1641231"/>
          </a:xfrm>
          <a:custGeom>
            <a:avLst/>
            <a:gdLst>
              <a:gd name="connsiteX0" fmla="*/ 0 w 1781908"/>
              <a:gd name="connsiteY0" fmla="*/ 0 h 1641231"/>
              <a:gd name="connsiteX1" fmla="*/ 445477 w 1781908"/>
              <a:gd name="connsiteY1" fmla="*/ 1055077 h 1641231"/>
              <a:gd name="connsiteX2" fmla="*/ 1781908 w 1781908"/>
              <a:gd name="connsiteY2" fmla="*/ 1641231 h 1641231"/>
            </a:gdLst>
            <a:ahLst/>
            <a:cxnLst>
              <a:cxn ang="0">
                <a:pos x="connsiteX0" y="connsiteY0"/>
              </a:cxn>
              <a:cxn ang="0">
                <a:pos x="connsiteX1" y="connsiteY1"/>
              </a:cxn>
              <a:cxn ang="0">
                <a:pos x="connsiteX2" y="connsiteY2"/>
              </a:cxn>
            </a:cxnLst>
            <a:rect l="l" t="t" r="r" b="b"/>
            <a:pathLst>
              <a:path w="1781908" h="1641231">
                <a:moveTo>
                  <a:pt x="0" y="0"/>
                </a:moveTo>
                <a:cubicBezTo>
                  <a:pt x="74246" y="390769"/>
                  <a:pt x="148492" y="781539"/>
                  <a:pt x="445477" y="1055077"/>
                </a:cubicBezTo>
                <a:cubicBezTo>
                  <a:pt x="742462" y="1328615"/>
                  <a:pt x="1262185" y="1484923"/>
                  <a:pt x="1781908" y="16412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3946854">
            <a:off x="2319442" y="2986379"/>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3946854">
            <a:off x="4123985" y="2228428"/>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4970890">
            <a:off x="6216629" y="1593180"/>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6501923">
            <a:off x="3329103" y="5065661"/>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581754" y="4800600"/>
            <a:ext cx="559044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Isosceles Triangle 26"/>
          <p:cNvSpPr/>
          <p:nvPr/>
        </p:nvSpPr>
        <p:spPr>
          <a:xfrm rot="5400000">
            <a:off x="6000489" y="4723258"/>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581754" y="5715000"/>
            <a:ext cx="559044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Isosceles Triangle 28"/>
          <p:cNvSpPr/>
          <p:nvPr/>
        </p:nvSpPr>
        <p:spPr>
          <a:xfrm rot="5400000">
            <a:off x="6000489" y="5637659"/>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20327055">
            <a:off x="1452119" y="1302638"/>
            <a:ext cx="3842383" cy="523220"/>
          </a:xfrm>
          <a:prstGeom prst="rect">
            <a:avLst/>
          </a:prstGeom>
          <a:noFill/>
        </p:spPr>
        <p:txBody>
          <a:bodyPr wrap="square" rtlCol="0">
            <a:spAutoFit/>
          </a:bodyPr>
          <a:lstStyle/>
          <a:p>
            <a:pPr algn="ctr"/>
            <a:r>
              <a:rPr lang="en-US" sz="2800" b="1" dirty="0" smtClean="0">
                <a:solidFill>
                  <a:srgbClr val="106212"/>
                </a:solidFill>
              </a:rPr>
              <a:t>Trajectory toward life</a:t>
            </a:r>
            <a:endParaRPr lang="en-US" sz="2800" b="1" dirty="0">
              <a:solidFill>
                <a:srgbClr val="106212"/>
              </a:solidFill>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3075068"/>
            <a:ext cx="2133600" cy="3292836"/>
          </a:xfrm>
          <a:prstGeom prst="rect">
            <a:avLst/>
          </a:prstGeom>
        </p:spPr>
      </p:pic>
      <p:sp>
        <p:nvSpPr>
          <p:cNvPr id="30" name="TextBox 29"/>
          <p:cNvSpPr txBox="1"/>
          <p:nvPr/>
        </p:nvSpPr>
        <p:spPr>
          <a:xfrm>
            <a:off x="1754432" y="5358621"/>
            <a:ext cx="3360860" cy="369332"/>
          </a:xfrm>
          <a:prstGeom prst="rect">
            <a:avLst/>
          </a:prstGeom>
          <a:noFill/>
        </p:spPr>
        <p:txBody>
          <a:bodyPr wrap="square" rtlCol="0">
            <a:spAutoFit/>
          </a:bodyPr>
          <a:lstStyle/>
          <a:p>
            <a:pPr algn="ctr"/>
            <a:r>
              <a:rPr lang="en-US" b="1" dirty="0" smtClean="0">
                <a:solidFill>
                  <a:srgbClr val="106212"/>
                </a:solidFill>
              </a:rPr>
              <a:t>Disability path</a:t>
            </a:r>
            <a:endParaRPr lang="en-US" b="1" dirty="0">
              <a:solidFill>
                <a:srgbClr val="106212"/>
              </a:solidFill>
            </a:endParaRPr>
          </a:p>
        </p:txBody>
      </p:sp>
      <p:sp>
        <p:nvSpPr>
          <p:cNvPr id="1024" name="TextBox 1023"/>
          <p:cNvSpPr txBox="1"/>
          <p:nvPr/>
        </p:nvSpPr>
        <p:spPr>
          <a:xfrm>
            <a:off x="6705600" y="3336088"/>
            <a:ext cx="1831152" cy="2862322"/>
          </a:xfrm>
          <a:prstGeom prst="rect">
            <a:avLst/>
          </a:prstGeom>
          <a:solidFill>
            <a:srgbClr val="FF5050"/>
          </a:solidFill>
        </p:spPr>
        <p:txBody>
          <a:bodyPr wrap="square" rtlCol="0">
            <a:spAutoFit/>
          </a:bodyPr>
          <a:lstStyle/>
          <a:p>
            <a:pPr algn="ctr"/>
            <a:r>
              <a:rPr lang="en-US" sz="1600" b="1" dirty="0" smtClean="0">
                <a:solidFill>
                  <a:schemeClr val="bg2">
                    <a:lumMod val="75000"/>
                  </a:schemeClr>
                </a:solidFill>
              </a:rPr>
              <a:t>LABELED</a:t>
            </a:r>
          </a:p>
          <a:p>
            <a:pPr algn="ctr"/>
            <a:r>
              <a:rPr lang="en-US" sz="1600" b="1" dirty="0" smtClean="0">
                <a:solidFill>
                  <a:schemeClr val="bg2">
                    <a:lumMod val="75000"/>
                  </a:schemeClr>
                </a:solidFill>
              </a:rPr>
              <a:t>WORLD</a:t>
            </a:r>
          </a:p>
          <a:p>
            <a:pPr marL="285750" indent="-285750">
              <a:buFont typeface="Arial" panose="020B0604020202020204" pitchFamily="34" charset="0"/>
              <a:buChar char="•"/>
            </a:pPr>
            <a:r>
              <a:rPr lang="en-US" sz="1600" dirty="0"/>
              <a:t>Poverty </a:t>
            </a:r>
          </a:p>
          <a:p>
            <a:pPr marL="285750" indent="-285750">
              <a:buFont typeface="Arial" panose="020B0604020202020204" pitchFamily="34" charset="0"/>
              <a:buChar char="•"/>
            </a:pPr>
            <a:r>
              <a:rPr lang="en-US" sz="1600" dirty="0"/>
              <a:t>Special programs </a:t>
            </a:r>
            <a:endParaRPr lang="en-US" sz="1600" dirty="0" smtClean="0"/>
          </a:p>
          <a:p>
            <a:pPr marL="285750" indent="-285750">
              <a:buFont typeface="Arial" panose="020B0604020202020204" pitchFamily="34" charset="0"/>
              <a:buChar char="•"/>
            </a:pPr>
            <a:r>
              <a:rPr lang="en-US" sz="1600" dirty="0" smtClean="0"/>
              <a:t>Depend </a:t>
            </a:r>
            <a:r>
              <a:rPr lang="en-US" sz="1600" dirty="0"/>
              <a:t>upon public funding </a:t>
            </a:r>
            <a:endParaRPr lang="en-US" sz="1600" dirty="0" smtClean="0"/>
          </a:p>
          <a:p>
            <a:pPr marL="285750" indent="-285750">
              <a:buFont typeface="Arial" panose="020B0604020202020204" pitchFamily="34" charset="0"/>
              <a:buChar char="•"/>
            </a:pPr>
            <a:r>
              <a:rPr lang="en-US" sz="1600" dirty="0" smtClean="0"/>
              <a:t>Isolation </a:t>
            </a:r>
            <a:r>
              <a:rPr lang="en-US" sz="1600" dirty="0"/>
              <a:t>– even segregation </a:t>
            </a:r>
          </a:p>
          <a:p>
            <a:pPr algn="ctr"/>
            <a:endParaRPr lang="en-US" b="1" dirty="0"/>
          </a:p>
          <a:p>
            <a:pPr algn="ctr"/>
            <a:endParaRPr lang="en-US" b="1" dirty="0"/>
          </a:p>
        </p:txBody>
      </p:sp>
      <p:sp>
        <p:nvSpPr>
          <p:cNvPr id="1025" name="TextBox 1024"/>
          <p:cNvSpPr txBox="1"/>
          <p:nvPr/>
        </p:nvSpPr>
        <p:spPr>
          <a:xfrm>
            <a:off x="623956" y="4419600"/>
            <a:ext cx="3452446" cy="369332"/>
          </a:xfrm>
          <a:prstGeom prst="rect">
            <a:avLst/>
          </a:prstGeom>
          <a:noFill/>
        </p:spPr>
        <p:txBody>
          <a:bodyPr wrap="square" rtlCol="0">
            <a:spAutoFit/>
          </a:bodyPr>
          <a:lstStyle/>
          <a:p>
            <a:pPr algn="ctr"/>
            <a:r>
              <a:rPr lang="en-US" b="1" dirty="0" smtClean="0">
                <a:solidFill>
                  <a:srgbClr val="106212"/>
                </a:solidFill>
              </a:rPr>
              <a:t>Human Service Path</a:t>
            </a:r>
            <a:endParaRPr lang="en-US" b="1" dirty="0">
              <a:solidFill>
                <a:srgbClr val="106212"/>
              </a:solidFill>
            </a:endParaRPr>
          </a:p>
        </p:txBody>
      </p:sp>
      <p:sp>
        <p:nvSpPr>
          <p:cNvPr id="35" name="Freeform 34"/>
          <p:cNvSpPr/>
          <p:nvPr/>
        </p:nvSpPr>
        <p:spPr>
          <a:xfrm>
            <a:off x="3312497" y="2777938"/>
            <a:ext cx="1411903" cy="2345048"/>
          </a:xfrm>
          <a:custGeom>
            <a:avLst/>
            <a:gdLst>
              <a:gd name="connsiteX0" fmla="*/ 0 w 1781908"/>
              <a:gd name="connsiteY0" fmla="*/ 0 h 1641231"/>
              <a:gd name="connsiteX1" fmla="*/ 445477 w 1781908"/>
              <a:gd name="connsiteY1" fmla="*/ 1055077 h 1641231"/>
              <a:gd name="connsiteX2" fmla="*/ 1781908 w 1781908"/>
              <a:gd name="connsiteY2" fmla="*/ 1641231 h 1641231"/>
            </a:gdLst>
            <a:ahLst/>
            <a:cxnLst>
              <a:cxn ang="0">
                <a:pos x="connsiteX0" y="connsiteY0"/>
              </a:cxn>
              <a:cxn ang="0">
                <a:pos x="connsiteX1" y="connsiteY1"/>
              </a:cxn>
              <a:cxn ang="0">
                <a:pos x="connsiteX2" y="connsiteY2"/>
              </a:cxn>
            </a:cxnLst>
            <a:rect l="l" t="t" r="r" b="b"/>
            <a:pathLst>
              <a:path w="1781908" h="1641231">
                <a:moveTo>
                  <a:pt x="0" y="0"/>
                </a:moveTo>
                <a:cubicBezTo>
                  <a:pt x="74246" y="390769"/>
                  <a:pt x="148492" y="781539"/>
                  <a:pt x="445477" y="1055077"/>
                </a:cubicBezTo>
                <a:cubicBezTo>
                  <a:pt x="742462" y="1328615"/>
                  <a:pt x="1262185" y="1484923"/>
                  <a:pt x="1781908" y="16412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295697" y="2329965"/>
            <a:ext cx="1150021" cy="2905279"/>
          </a:xfrm>
          <a:custGeom>
            <a:avLst/>
            <a:gdLst>
              <a:gd name="connsiteX0" fmla="*/ 0 w 1781908"/>
              <a:gd name="connsiteY0" fmla="*/ 0 h 1641231"/>
              <a:gd name="connsiteX1" fmla="*/ 445477 w 1781908"/>
              <a:gd name="connsiteY1" fmla="*/ 1055077 h 1641231"/>
              <a:gd name="connsiteX2" fmla="*/ 1781908 w 1781908"/>
              <a:gd name="connsiteY2" fmla="*/ 1641231 h 1641231"/>
            </a:gdLst>
            <a:ahLst/>
            <a:cxnLst>
              <a:cxn ang="0">
                <a:pos x="connsiteX0" y="connsiteY0"/>
              </a:cxn>
              <a:cxn ang="0">
                <a:pos x="connsiteX1" y="connsiteY1"/>
              </a:cxn>
              <a:cxn ang="0">
                <a:pos x="connsiteX2" y="connsiteY2"/>
              </a:cxn>
            </a:cxnLst>
            <a:rect l="l" t="t" r="r" b="b"/>
            <a:pathLst>
              <a:path w="1781908" h="1641231">
                <a:moveTo>
                  <a:pt x="0" y="0"/>
                </a:moveTo>
                <a:cubicBezTo>
                  <a:pt x="74246" y="390769"/>
                  <a:pt x="148492" y="781539"/>
                  <a:pt x="445477" y="1055077"/>
                </a:cubicBezTo>
                <a:cubicBezTo>
                  <a:pt x="742462" y="1328615"/>
                  <a:pt x="1262185" y="1484923"/>
                  <a:pt x="1781908" y="16412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rot="6501923">
            <a:off x="5826402" y="5062232"/>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6501923">
            <a:off x="5292690" y="5157904"/>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rot="6501923">
            <a:off x="4552687" y="5078559"/>
            <a:ext cx="343425" cy="1546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5445717" y="1858848"/>
            <a:ext cx="513435" cy="3240118"/>
          </a:xfrm>
          <a:custGeom>
            <a:avLst/>
            <a:gdLst>
              <a:gd name="connsiteX0" fmla="*/ 0 w 1781908"/>
              <a:gd name="connsiteY0" fmla="*/ 0 h 1641231"/>
              <a:gd name="connsiteX1" fmla="*/ 445477 w 1781908"/>
              <a:gd name="connsiteY1" fmla="*/ 1055077 h 1641231"/>
              <a:gd name="connsiteX2" fmla="*/ 1781908 w 1781908"/>
              <a:gd name="connsiteY2" fmla="*/ 1641231 h 1641231"/>
            </a:gdLst>
            <a:ahLst/>
            <a:cxnLst>
              <a:cxn ang="0">
                <a:pos x="connsiteX0" y="connsiteY0"/>
              </a:cxn>
              <a:cxn ang="0">
                <a:pos x="connsiteX1" y="connsiteY1"/>
              </a:cxn>
              <a:cxn ang="0">
                <a:pos x="connsiteX2" y="connsiteY2"/>
              </a:cxn>
            </a:cxnLst>
            <a:rect l="l" t="t" r="r" b="b"/>
            <a:pathLst>
              <a:path w="1781908" h="1641231">
                <a:moveTo>
                  <a:pt x="0" y="0"/>
                </a:moveTo>
                <a:cubicBezTo>
                  <a:pt x="74246" y="390769"/>
                  <a:pt x="148492" y="781539"/>
                  <a:pt x="445477" y="1055077"/>
                </a:cubicBezTo>
                <a:cubicBezTo>
                  <a:pt x="742462" y="1328615"/>
                  <a:pt x="1262185" y="1484923"/>
                  <a:pt x="1781908" y="164123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p:cNvSpPr txBox="1"/>
          <p:nvPr/>
        </p:nvSpPr>
        <p:spPr>
          <a:xfrm rot="20364025">
            <a:off x="3586527" y="1484818"/>
            <a:ext cx="1638598" cy="646331"/>
          </a:xfrm>
          <a:prstGeom prst="rect">
            <a:avLst/>
          </a:prstGeom>
          <a:noFill/>
        </p:spPr>
        <p:txBody>
          <a:bodyPr wrap="square" rtlCol="0">
            <a:spAutoFit/>
          </a:bodyPr>
          <a:lstStyle/>
          <a:p>
            <a:r>
              <a:rPr lang="en-US" dirty="0" smtClean="0">
                <a:solidFill>
                  <a:srgbClr val="106212"/>
                </a:solidFill>
              </a:rPr>
              <a:t>Adulthood</a:t>
            </a:r>
          </a:p>
          <a:p>
            <a:r>
              <a:rPr lang="en-US" dirty="0" smtClean="0">
                <a:solidFill>
                  <a:srgbClr val="106212"/>
                </a:solidFill>
              </a:rPr>
              <a:t>Guardianship</a:t>
            </a:r>
            <a:endParaRPr lang="en-US" dirty="0">
              <a:solidFill>
                <a:srgbClr val="106212"/>
              </a:solidFill>
            </a:endParaRPr>
          </a:p>
        </p:txBody>
      </p:sp>
      <p:sp>
        <p:nvSpPr>
          <p:cNvPr id="1028" name="TextBox 1027"/>
          <p:cNvSpPr txBox="1"/>
          <p:nvPr/>
        </p:nvSpPr>
        <p:spPr>
          <a:xfrm rot="20659996">
            <a:off x="5134612" y="1038152"/>
            <a:ext cx="1590308" cy="646331"/>
          </a:xfrm>
          <a:prstGeom prst="rect">
            <a:avLst/>
          </a:prstGeom>
          <a:noFill/>
        </p:spPr>
        <p:txBody>
          <a:bodyPr wrap="square" rtlCol="0">
            <a:spAutoFit/>
          </a:bodyPr>
          <a:lstStyle/>
          <a:p>
            <a:r>
              <a:rPr lang="en-US" dirty="0" smtClean="0">
                <a:solidFill>
                  <a:srgbClr val="106212"/>
                </a:solidFill>
              </a:rPr>
              <a:t>Medical</a:t>
            </a:r>
            <a:r>
              <a:rPr lang="en-US" dirty="0" smtClean="0"/>
              <a:t>  </a:t>
            </a:r>
            <a:r>
              <a:rPr lang="en-US" dirty="0" smtClean="0">
                <a:solidFill>
                  <a:srgbClr val="106212"/>
                </a:solidFill>
              </a:rPr>
              <a:t>spend</a:t>
            </a:r>
            <a:r>
              <a:rPr lang="en-US" dirty="0" smtClean="0"/>
              <a:t> </a:t>
            </a:r>
            <a:r>
              <a:rPr lang="en-US" dirty="0" smtClean="0">
                <a:solidFill>
                  <a:srgbClr val="106212"/>
                </a:solidFill>
              </a:rPr>
              <a:t>down</a:t>
            </a:r>
            <a:endParaRPr lang="en-US" dirty="0">
              <a:solidFill>
                <a:srgbClr val="106212"/>
              </a:solidFill>
            </a:endParaRPr>
          </a:p>
        </p:txBody>
      </p:sp>
      <p:sp>
        <p:nvSpPr>
          <p:cNvPr id="2" name="Slide Number Placeholder 1"/>
          <p:cNvSpPr>
            <a:spLocks noGrp="1"/>
          </p:cNvSpPr>
          <p:nvPr>
            <p:ph type="sldNum" sz="quarter" idx="12"/>
          </p:nvPr>
        </p:nvSpPr>
        <p:spPr/>
        <p:txBody>
          <a:bodyPr/>
          <a:lstStyle/>
          <a:p>
            <a:fld id="{5E70113E-6B16-4DC9-9CFD-9FD3D8BA2030}" type="slidenum">
              <a:rPr lang="en-US" smtClean="0"/>
              <a:t>37</a:t>
            </a:fld>
            <a:endParaRPr lang="en-US"/>
          </a:p>
        </p:txBody>
      </p:sp>
      <p:sp>
        <p:nvSpPr>
          <p:cNvPr id="3" name="Rectangle 2"/>
          <p:cNvSpPr/>
          <p:nvPr/>
        </p:nvSpPr>
        <p:spPr>
          <a:xfrm>
            <a:off x="156028" y="6075144"/>
            <a:ext cx="5435879" cy="646331"/>
          </a:xfrm>
          <a:prstGeom prst="rect">
            <a:avLst/>
          </a:prstGeom>
        </p:spPr>
        <p:txBody>
          <a:bodyPr wrap="square">
            <a:spAutoFit/>
          </a:bodyPr>
          <a:lstStyle/>
          <a:p>
            <a:r>
              <a:rPr lang="en-US" dirty="0" smtClean="0">
                <a:solidFill>
                  <a:schemeClr val="bg1">
                    <a:lumMod val="50000"/>
                  </a:schemeClr>
                </a:solidFill>
              </a:rPr>
              <a:t>Washington Community of Practice Adapted from  National </a:t>
            </a:r>
            <a:r>
              <a:rPr lang="en-US" dirty="0" err="1" smtClean="0">
                <a:solidFill>
                  <a:schemeClr val="bg1">
                    <a:lumMod val="50000"/>
                  </a:schemeClr>
                </a:solidFill>
              </a:rPr>
              <a:t>CoP</a:t>
            </a:r>
            <a:r>
              <a:rPr lang="en-US" dirty="0" smtClean="0">
                <a:solidFill>
                  <a:schemeClr val="bg1">
                    <a:lumMod val="50000"/>
                  </a:schemeClr>
                </a:solidFill>
              </a:rPr>
              <a:t> Supports to Families, 2015</a:t>
            </a:r>
            <a:endParaRPr lang="en-US" dirty="0">
              <a:solidFill>
                <a:schemeClr val="bg1">
                  <a:lumMod val="50000"/>
                </a:schemeClr>
              </a:solidFill>
            </a:endParaRPr>
          </a:p>
        </p:txBody>
      </p:sp>
    </p:spTree>
    <p:extLst>
      <p:ext uri="{BB962C8B-B14F-4D97-AF65-F5344CB8AC3E}">
        <p14:creationId xmlns:p14="http://schemas.microsoft.com/office/powerpoint/2010/main" val="27711998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457200" y="152400"/>
            <a:ext cx="8229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342900" eaLnBrk="1" hangingPunct="1">
              <a:defRPr/>
            </a:pPr>
            <a:r>
              <a:rPr lang="en-US" sz="3600" b="1" spc="-120" dirty="0" smtClean="0">
                <a:solidFill>
                  <a:schemeClr val="accent4">
                    <a:lumMod val="50000"/>
                  </a:schemeClr>
                </a:solidFill>
                <a:latin typeface="+mj-lt"/>
                <a:ea typeface="MS PGothic" charset="0"/>
                <a:cs typeface="+mj-cs"/>
              </a:rPr>
              <a:t>Impact of Info and Peer Support on</a:t>
            </a:r>
          </a:p>
          <a:p>
            <a:pPr algn="ctr" defTabSz="342900" eaLnBrk="1" hangingPunct="1">
              <a:defRPr/>
            </a:pPr>
            <a:r>
              <a:rPr lang="en-US" sz="3600" b="1" spc="-120" dirty="0" smtClean="0">
                <a:solidFill>
                  <a:schemeClr val="accent4">
                    <a:lumMod val="50000"/>
                  </a:schemeClr>
                </a:solidFill>
                <a:latin typeface="+mj-lt"/>
                <a:ea typeface="MS PGothic" charset="0"/>
                <a:cs typeface="+mj-cs"/>
              </a:rPr>
              <a:t>Elizabeth’s Life Trajectory</a:t>
            </a:r>
          </a:p>
        </p:txBody>
      </p:sp>
      <p:grpSp>
        <p:nvGrpSpPr>
          <p:cNvPr id="5" name="Group 4"/>
          <p:cNvGrpSpPr/>
          <p:nvPr/>
        </p:nvGrpSpPr>
        <p:grpSpPr>
          <a:xfrm>
            <a:off x="444362" y="2561932"/>
            <a:ext cx="5743231" cy="3184128"/>
            <a:chOff x="444362" y="2561932"/>
            <a:chExt cx="5743231" cy="3184128"/>
          </a:xfrm>
        </p:grpSpPr>
        <p:sp>
          <p:nvSpPr>
            <p:cNvPr id="6" name="TextBox 5"/>
            <p:cNvSpPr txBox="1"/>
            <p:nvPr/>
          </p:nvSpPr>
          <p:spPr>
            <a:xfrm>
              <a:off x="444362" y="5422895"/>
              <a:ext cx="5743231" cy="323165"/>
            </a:xfrm>
            <a:prstGeom prst="rect">
              <a:avLst/>
            </a:prstGeom>
            <a:noFill/>
          </p:spPr>
          <p:txBody>
            <a:bodyPr wrap="square">
              <a:spAutoFit/>
            </a:bodyPr>
            <a:lstStyle/>
            <a:p>
              <a:pPr defTabSz="342900" fontAlgn="auto">
                <a:spcBef>
                  <a:spcPts val="0"/>
                </a:spcBef>
                <a:spcAft>
                  <a:spcPts val="0"/>
                </a:spcAft>
                <a:defRPr/>
              </a:pPr>
              <a:r>
                <a:rPr lang="en-US" sz="1500" kern="0" dirty="0">
                  <a:solidFill>
                    <a:prstClr val="black"/>
                  </a:solidFill>
                  <a:latin typeface="Trebuchet MS" panose="020B0603020202020204"/>
                  <a:ea typeface="MS PGothic" pitchFamily="34" charset="-128"/>
                </a:rPr>
                <a:t>  </a:t>
              </a:r>
              <a:r>
                <a:rPr lang="en-US" sz="1050" kern="0" dirty="0">
                  <a:solidFill>
                    <a:srgbClr val="564B3C"/>
                  </a:solidFill>
                  <a:latin typeface="Trebuchet MS" panose="020B0603020202020204"/>
                  <a:ea typeface="MS PGothic" pitchFamily="34" charset="-128"/>
                </a:rPr>
                <a:t>5 Months…………….1 year…………………2 years</a:t>
              </a:r>
            </a:p>
          </p:txBody>
        </p:sp>
        <p:pic>
          <p:nvPicPr>
            <p:cNvPr id="7" name="Picture 1" descr="baby-blu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362" y="4832749"/>
              <a:ext cx="514350" cy="520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29"/>
            <p:cNvCxnSpPr>
              <a:cxnSpLocks noChangeShapeType="1"/>
            </p:cNvCxnSpPr>
            <p:nvPr/>
          </p:nvCxnSpPr>
          <p:spPr bwMode="auto">
            <a:xfrm flipV="1">
              <a:off x="950378" y="3555207"/>
              <a:ext cx="4269581" cy="1504950"/>
            </a:xfrm>
            <a:prstGeom prst="straightConnector1">
              <a:avLst/>
            </a:prstGeom>
            <a:noFill/>
            <a:ln w="9525">
              <a:solidFill>
                <a:sysClr val="windowText" lastClr="000000"/>
              </a:solidFill>
              <a:round/>
              <a:headEnd/>
              <a:tailEnd type="arrow" w="med" len="med"/>
            </a:ln>
            <a:extLst>
              <a:ext uri="{909E8E84-426E-40dd-AFC4-6F175D3DCCD1}">
                <a14:hiddenFill xmlns:a14="http://schemas.microsoft.com/office/drawing/2010/main" xmlns="">
                  <a:noFill/>
                </a14:hiddenFill>
              </a:ext>
            </a:extLst>
          </p:spPr>
        </p:cxnSp>
        <p:cxnSp>
          <p:nvCxnSpPr>
            <p:cNvPr id="9" name="Straight Arrow Connector 27649"/>
            <p:cNvCxnSpPr>
              <a:cxnSpLocks noChangeShapeType="1"/>
            </p:cNvCxnSpPr>
            <p:nvPr/>
          </p:nvCxnSpPr>
          <p:spPr bwMode="auto">
            <a:xfrm flipV="1">
              <a:off x="2141640" y="2945574"/>
              <a:ext cx="3078319" cy="1157376"/>
            </a:xfrm>
            <a:prstGeom prst="straightConnector1">
              <a:avLst/>
            </a:prstGeom>
            <a:noFill/>
            <a:ln w="9525">
              <a:solidFill>
                <a:sysClr val="windowText" lastClr="000000"/>
              </a:solidFill>
              <a:round/>
              <a:headEnd/>
              <a:tailEnd type="arrow" w="med" len="med"/>
            </a:ln>
            <a:extLst>
              <a:ext uri="{909E8E84-426E-40dd-AFC4-6F175D3DCCD1}">
                <a14:hiddenFill xmlns:a14="http://schemas.microsoft.com/office/drawing/2010/main" xmlns="">
                  <a:noFill/>
                </a14:hiddenFill>
              </a:ext>
            </a:extLst>
          </p:spPr>
        </p:cxnSp>
        <p:sp>
          <p:nvSpPr>
            <p:cNvPr id="10" name="TextBox 9"/>
            <p:cNvSpPr txBox="1"/>
            <p:nvPr/>
          </p:nvSpPr>
          <p:spPr>
            <a:xfrm>
              <a:off x="1394038" y="5041107"/>
              <a:ext cx="2549128" cy="323165"/>
            </a:xfrm>
            <a:prstGeom prst="rect">
              <a:avLst/>
            </a:prstGeom>
            <a:noFill/>
          </p:spPr>
          <p:txBody>
            <a:bodyPr wrap="square">
              <a:spAutoFit/>
            </a:bodyPr>
            <a:lstStyle/>
            <a:p>
              <a:pPr defTabSz="342900" fontAlgn="auto">
                <a:spcBef>
                  <a:spcPts val="0"/>
                </a:spcBef>
                <a:spcAft>
                  <a:spcPts val="0"/>
                </a:spcAft>
                <a:defRPr/>
              </a:pPr>
              <a:r>
                <a:rPr lang="en-US" sz="1500" kern="0" dirty="0">
                  <a:solidFill>
                    <a:prstClr val="black"/>
                  </a:solidFill>
                  <a:latin typeface="Trebuchet MS" panose="020B0603020202020204"/>
                  <a:ea typeface="MS PGothic" pitchFamily="34" charset="-128"/>
                </a:rPr>
                <a:t> </a:t>
              </a:r>
              <a:r>
                <a:rPr lang="en-US" sz="1050" kern="0" dirty="0">
                  <a:solidFill>
                    <a:srgbClr val="FF0000"/>
                  </a:solidFill>
                  <a:latin typeface="Trebuchet MS" panose="020B0603020202020204"/>
                  <a:ea typeface="MS PGothic" pitchFamily="34" charset="-128"/>
                </a:rPr>
                <a:t>Charted trajectory stoma</a:t>
              </a:r>
              <a:endParaRPr lang="en-US" sz="788" kern="0" dirty="0">
                <a:solidFill>
                  <a:srgbClr val="FF0000"/>
                </a:solidFill>
                <a:latin typeface="Trebuchet MS" panose="020B0603020202020204"/>
                <a:ea typeface="MS PGothic" pitchFamily="34" charset="-128"/>
              </a:endParaRPr>
            </a:p>
          </p:txBody>
        </p:sp>
        <p:sp>
          <p:nvSpPr>
            <p:cNvPr id="11" name="TextBox 10"/>
            <p:cNvSpPr txBox="1"/>
            <p:nvPr/>
          </p:nvSpPr>
          <p:spPr>
            <a:xfrm rot="20389092">
              <a:off x="922997" y="4198878"/>
              <a:ext cx="2849624" cy="323165"/>
            </a:xfrm>
            <a:prstGeom prst="rect">
              <a:avLst/>
            </a:prstGeom>
            <a:noFill/>
          </p:spPr>
          <p:txBody>
            <a:bodyPr wrap="square">
              <a:spAutoFit/>
            </a:bodyPr>
            <a:lstStyle/>
            <a:p>
              <a:pPr defTabSz="342900" fontAlgn="auto">
                <a:spcBef>
                  <a:spcPts val="0"/>
                </a:spcBef>
                <a:spcAft>
                  <a:spcPts val="0"/>
                </a:spcAft>
                <a:defRPr/>
              </a:pPr>
              <a:r>
                <a:rPr lang="en-US" sz="1500" kern="0" dirty="0">
                  <a:solidFill>
                    <a:prstClr val="black"/>
                  </a:solidFill>
                  <a:latin typeface="Trebuchet MS" panose="020B0603020202020204"/>
                  <a:ea typeface="MS PGothic" pitchFamily="34" charset="-128"/>
                </a:rPr>
                <a:t> </a:t>
              </a:r>
              <a:r>
                <a:rPr lang="en-US" sz="1050" kern="0" dirty="0">
                  <a:solidFill>
                    <a:srgbClr val="00B050"/>
                  </a:solidFill>
                  <a:latin typeface="Trebuchet MS" panose="020B0603020202020204"/>
                  <a:ea typeface="MS PGothic" pitchFamily="34" charset="-128"/>
                </a:rPr>
                <a:t>Peer Support / Research /Advocacy</a:t>
              </a:r>
              <a:endParaRPr lang="en-US" sz="788" kern="0" dirty="0">
                <a:solidFill>
                  <a:srgbClr val="00B050"/>
                </a:solidFill>
                <a:latin typeface="Trebuchet MS" panose="020B0603020202020204"/>
                <a:ea typeface="MS PGothic" pitchFamily="34" charset="-128"/>
              </a:endParaRPr>
            </a:p>
          </p:txBody>
        </p:sp>
        <p:pic>
          <p:nvPicPr>
            <p:cNvPr id="12" name="Picture 1" descr="baby-blu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99074" y="3830658"/>
              <a:ext cx="514350" cy="520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 descr="baby-blu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12973" y="3006015"/>
              <a:ext cx="514350" cy="520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27649"/>
            <p:cNvCxnSpPr>
              <a:cxnSpLocks noChangeShapeType="1"/>
            </p:cNvCxnSpPr>
            <p:nvPr/>
          </p:nvCxnSpPr>
          <p:spPr bwMode="auto">
            <a:xfrm>
              <a:off x="2141640" y="4090807"/>
              <a:ext cx="3078319" cy="741941"/>
            </a:xfrm>
            <a:prstGeom prst="straightConnector1">
              <a:avLst/>
            </a:prstGeom>
            <a:noFill/>
            <a:ln w="9525">
              <a:solidFill>
                <a:sysClr val="windowText" lastClr="000000"/>
              </a:solidFill>
              <a:round/>
              <a:headEnd/>
              <a:tailEnd type="arrow" w="med" len="med"/>
            </a:ln>
            <a:extLst>
              <a:ext uri="{909E8E84-426E-40dd-AFC4-6F175D3DCCD1}">
                <a14:hiddenFill xmlns:a14="http://schemas.microsoft.com/office/drawing/2010/main" xmlns="">
                  <a:noFill/>
                </a14:hiddenFill>
              </a:ext>
            </a:extLst>
          </p:spPr>
        </p:cxnSp>
        <p:cxnSp>
          <p:nvCxnSpPr>
            <p:cNvPr id="15" name="Straight Arrow Connector 27649"/>
            <p:cNvCxnSpPr>
              <a:cxnSpLocks noChangeShapeType="1"/>
              <a:stCxn id="7" idx="3"/>
            </p:cNvCxnSpPr>
            <p:nvPr/>
          </p:nvCxnSpPr>
          <p:spPr bwMode="auto">
            <a:xfrm>
              <a:off x="958713" y="5092900"/>
              <a:ext cx="4388998" cy="0"/>
            </a:xfrm>
            <a:prstGeom prst="straightConnector1">
              <a:avLst/>
            </a:prstGeom>
            <a:noFill/>
            <a:ln w="9525">
              <a:solidFill>
                <a:sysClr val="windowText" lastClr="000000"/>
              </a:solidFill>
              <a:round/>
              <a:headEnd/>
              <a:tailEnd type="arrow" w="med" len="med"/>
            </a:ln>
            <a:extLst>
              <a:ext uri="{909E8E84-426E-40dd-AFC4-6F175D3DCCD1}">
                <a14:hiddenFill xmlns:a14="http://schemas.microsoft.com/office/drawing/2010/main" xmlns="">
                  <a:noFill/>
                </a14:hiddenFill>
              </a:ext>
            </a:extLst>
          </p:spPr>
        </p:cxnSp>
        <p:cxnSp>
          <p:nvCxnSpPr>
            <p:cNvPr id="16" name="Straight Arrow Connector 27649"/>
            <p:cNvCxnSpPr>
              <a:cxnSpLocks noChangeShapeType="1"/>
              <a:stCxn id="13" idx="3"/>
            </p:cNvCxnSpPr>
            <p:nvPr/>
          </p:nvCxnSpPr>
          <p:spPr bwMode="auto">
            <a:xfrm flipV="1">
              <a:off x="3227324" y="2561932"/>
              <a:ext cx="2141651" cy="704234"/>
            </a:xfrm>
            <a:prstGeom prst="straightConnector1">
              <a:avLst/>
            </a:prstGeom>
            <a:noFill/>
            <a:ln w="9525">
              <a:solidFill>
                <a:sysClr val="windowText" lastClr="000000"/>
              </a:solidFill>
              <a:round/>
              <a:headEnd/>
              <a:tailEnd type="arrow" w="med" len="med"/>
            </a:ln>
            <a:extLst>
              <a:ext uri="{909E8E84-426E-40dd-AFC4-6F175D3DCCD1}">
                <a14:hiddenFill xmlns:a14="http://schemas.microsoft.com/office/drawing/2010/main" xmlns="">
                  <a:noFill/>
                </a14:hiddenFill>
              </a:ext>
            </a:extLst>
          </p:spPr>
        </p:cxnSp>
        <p:sp>
          <p:nvSpPr>
            <p:cNvPr id="17" name="TextBox 16"/>
            <p:cNvSpPr txBox="1"/>
            <p:nvPr/>
          </p:nvSpPr>
          <p:spPr>
            <a:xfrm rot="20480860">
              <a:off x="3027402" y="2589603"/>
              <a:ext cx="2549128" cy="323165"/>
            </a:xfrm>
            <a:prstGeom prst="rect">
              <a:avLst/>
            </a:prstGeom>
            <a:noFill/>
          </p:spPr>
          <p:txBody>
            <a:bodyPr wrap="square">
              <a:spAutoFit/>
            </a:bodyPr>
            <a:lstStyle/>
            <a:p>
              <a:pPr defTabSz="342900" fontAlgn="auto">
                <a:spcBef>
                  <a:spcPts val="0"/>
                </a:spcBef>
                <a:spcAft>
                  <a:spcPts val="0"/>
                </a:spcAft>
                <a:defRPr/>
              </a:pPr>
              <a:r>
                <a:rPr lang="en-US" sz="1500" kern="0" dirty="0">
                  <a:solidFill>
                    <a:prstClr val="black"/>
                  </a:solidFill>
                  <a:latin typeface="Trebuchet MS" panose="020B0603020202020204"/>
                  <a:ea typeface="MS PGothic" pitchFamily="34" charset="-128"/>
                </a:rPr>
                <a:t> </a:t>
              </a:r>
              <a:r>
                <a:rPr lang="en-US" sz="1050" kern="0" dirty="0">
                  <a:solidFill>
                    <a:srgbClr val="FF0000"/>
                  </a:solidFill>
                  <a:latin typeface="Trebuchet MS" panose="020B0603020202020204"/>
                  <a:ea typeface="MS PGothic" pitchFamily="34" charset="-128"/>
                </a:rPr>
                <a:t>Uncharted trajectory self-</a:t>
              </a:r>
              <a:r>
                <a:rPr lang="en-US" sz="1050" kern="0" dirty="0" err="1">
                  <a:solidFill>
                    <a:srgbClr val="FF0000"/>
                  </a:solidFill>
                  <a:latin typeface="Trebuchet MS" panose="020B0603020202020204"/>
                  <a:ea typeface="MS PGothic" pitchFamily="34" charset="-128"/>
                </a:rPr>
                <a:t>cath</a:t>
              </a:r>
              <a:endParaRPr lang="en-US" sz="788" kern="0" dirty="0">
                <a:solidFill>
                  <a:srgbClr val="FF0000"/>
                </a:solidFill>
                <a:latin typeface="Trebuchet MS" panose="020B0603020202020204"/>
                <a:ea typeface="MS PGothic" pitchFamily="34" charset="-128"/>
              </a:endParaRPr>
            </a:p>
          </p:txBody>
        </p:sp>
        <p:sp>
          <p:nvSpPr>
            <p:cNvPr id="18" name="TextBox 17"/>
            <p:cNvSpPr txBox="1"/>
            <p:nvPr/>
          </p:nvSpPr>
          <p:spPr>
            <a:xfrm rot="20389092">
              <a:off x="1986225" y="3310081"/>
              <a:ext cx="2849624" cy="323165"/>
            </a:xfrm>
            <a:prstGeom prst="rect">
              <a:avLst/>
            </a:prstGeom>
            <a:noFill/>
          </p:spPr>
          <p:txBody>
            <a:bodyPr wrap="square">
              <a:spAutoFit/>
            </a:bodyPr>
            <a:lstStyle/>
            <a:p>
              <a:pPr defTabSz="342900" fontAlgn="auto">
                <a:spcBef>
                  <a:spcPts val="0"/>
                </a:spcBef>
                <a:spcAft>
                  <a:spcPts val="0"/>
                </a:spcAft>
                <a:defRPr/>
              </a:pPr>
              <a:r>
                <a:rPr lang="en-US" sz="1500" kern="0" dirty="0">
                  <a:solidFill>
                    <a:prstClr val="black"/>
                  </a:solidFill>
                  <a:latin typeface="Trebuchet MS" panose="020B0603020202020204"/>
                  <a:ea typeface="MS PGothic" pitchFamily="34" charset="-128"/>
                </a:rPr>
                <a:t> </a:t>
              </a:r>
              <a:r>
                <a:rPr lang="en-US" sz="1050" kern="0" dirty="0">
                  <a:solidFill>
                    <a:srgbClr val="00B050"/>
                  </a:solidFill>
                  <a:latin typeface="Trebuchet MS" panose="020B0603020202020204"/>
                  <a:ea typeface="MS PGothic" pitchFamily="34" charset="-128"/>
                </a:rPr>
                <a:t>Peer Support/Research/Advocacy</a:t>
              </a:r>
              <a:endParaRPr lang="en-US" sz="788" kern="0" dirty="0">
                <a:solidFill>
                  <a:srgbClr val="00B050"/>
                </a:solidFill>
                <a:latin typeface="Trebuchet MS" panose="020B0603020202020204"/>
                <a:ea typeface="MS PGothic" pitchFamily="34" charset="-128"/>
              </a:endParaRPr>
            </a:p>
          </p:txBody>
        </p:sp>
      </p:grpSp>
      <p:grpSp>
        <p:nvGrpSpPr>
          <p:cNvPr id="19" name="Group 18"/>
          <p:cNvGrpSpPr/>
          <p:nvPr/>
        </p:nvGrpSpPr>
        <p:grpSpPr>
          <a:xfrm>
            <a:off x="5515875" y="1328144"/>
            <a:ext cx="2993708" cy="4996456"/>
            <a:chOff x="5515875" y="1328144"/>
            <a:chExt cx="2993708" cy="4996456"/>
          </a:xfrm>
        </p:grpSpPr>
        <p:sp>
          <p:nvSpPr>
            <p:cNvPr id="20" name="Rounded Rectangle 19"/>
            <p:cNvSpPr/>
            <p:nvPr/>
          </p:nvSpPr>
          <p:spPr>
            <a:xfrm>
              <a:off x="5515875" y="1328144"/>
              <a:ext cx="2957513" cy="2278856"/>
            </a:xfrm>
            <a:prstGeom prst="roundRect">
              <a:avLst/>
            </a:prstGeom>
            <a:noFill/>
            <a:ln w="19050" cap="rnd" cmpd="sng" algn="ctr">
              <a:solidFill>
                <a:srgbClr val="0070C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342900" fontAlgn="auto">
                <a:spcBef>
                  <a:spcPts val="0"/>
                </a:spcBef>
                <a:spcAft>
                  <a:spcPts val="0"/>
                </a:spcAft>
                <a:defRPr/>
              </a:pPr>
              <a:r>
                <a:rPr lang="en-US" kern="0" dirty="0" smtClean="0">
                  <a:solidFill>
                    <a:prstClr val="black"/>
                  </a:solidFill>
                  <a:latin typeface="Georgia"/>
                </a:rPr>
                <a:t>Self determination</a:t>
              </a:r>
            </a:p>
            <a:p>
              <a:pPr defTabSz="342900" fontAlgn="auto">
                <a:spcBef>
                  <a:spcPts val="0"/>
                </a:spcBef>
                <a:spcAft>
                  <a:spcPts val="0"/>
                </a:spcAft>
                <a:defRPr/>
              </a:pPr>
              <a:r>
                <a:rPr lang="en-US" kern="0" dirty="0" smtClean="0">
                  <a:solidFill>
                    <a:prstClr val="black"/>
                  </a:solidFill>
                  <a:latin typeface="Georgia"/>
                </a:rPr>
                <a:t>Choice</a:t>
              </a:r>
            </a:p>
            <a:p>
              <a:pPr defTabSz="342900" fontAlgn="auto">
                <a:spcBef>
                  <a:spcPts val="0"/>
                </a:spcBef>
                <a:spcAft>
                  <a:spcPts val="0"/>
                </a:spcAft>
                <a:defRPr/>
              </a:pPr>
              <a:r>
                <a:rPr lang="en-US" kern="0" dirty="0" smtClean="0">
                  <a:solidFill>
                    <a:prstClr val="black"/>
                  </a:solidFill>
                  <a:latin typeface="Georgia"/>
                </a:rPr>
                <a:t>Privacy</a:t>
              </a:r>
            </a:p>
          </p:txBody>
        </p:sp>
        <p:sp>
          <p:nvSpPr>
            <p:cNvPr id="21" name="Text Box 2"/>
            <p:cNvSpPr txBox="1">
              <a:spLocks noChangeArrowheads="1"/>
            </p:cNvSpPr>
            <p:nvPr/>
          </p:nvSpPr>
          <p:spPr bwMode="auto">
            <a:xfrm>
              <a:off x="5770898" y="1471001"/>
              <a:ext cx="2447466" cy="329113"/>
            </a:xfrm>
            <a:prstGeom prst="rect">
              <a:avLst/>
            </a:prstGeom>
            <a:noFill/>
            <a:ln w="9525">
              <a:noFill/>
              <a:miter lim="800000"/>
              <a:headEnd/>
              <a:tailEnd/>
            </a:ln>
          </p:spPr>
          <p:txBody>
            <a:bodyPr rot="0" vert="horz" wrap="square" lIns="68580" tIns="34290" rIns="68580" bIns="34290" anchor="t" anchorCtr="0">
              <a:noAutofit/>
            </a:bodyPr>
            <a:lstStyle/>
            <a:p>
              <a:pPr algn="ctr" defTabSz="342900" fontAlgn="auto">
                <a:lnSpc>
                  <a:spcPct val="115000"/>
                </a:lnSpc>
                <a:spcBef>
                  <a:spcPts val="0"/>
                </a:spcBef>
                <a:spcAft>
                  <a:spcPts val="750"/>
                </a:spcAft>
                <a:defRPr/>
              </a:pPr>
              <a:r>
                <a:rPr lang="en-US" sz="1400" b="1" kern="0" dirty="0" smtClean="0">
                  <a:solidFill>
                    <a:srgbClr val="83D3FD">
                      <a:lumMod val="50000"/>
                    </a:srgbClr>
                  </a:solidFill>
                  <a:latin typeface="Georgia"/>
                  <a:ea typeface="Calibri" panose="020F0502020204030204" pitchFamily="34" charset="0"/>
                  <a:cs typeface="Times New Roman" panose="02020603050405020304" pitchFamily="18" charset="0"/>
                </a:rPr>
                <a:t>VISION for a GOOD LIFE</a:t>
              </a:r>
              <a:endParaRPr lang="en-US" sz="1400" kern="0" dirty="0" smtClean="0">
                <a:solidFill>
                  <a:srgbClr val="83D3FD">
                    <a:lumMod val="50000"/>
                  </a:srgbClr>
                </a:solidFill>
                <a:latin typeface="Georgia"/>
                <a:ea typeface="Calibri" panose="020F0502020204030204" pitchFamily="34" charset="0"/>
                <a:cs typeface="Times New Roman" panose="02020603050405020304" pitchFamily="18" charset="0"/>
              </a:endParaRPr>
            </a:p>
          </p:txBody>
        </p:sp>
        <p:sp>
          <p:nvSpPr>
            <p:cNvPr id="22" name="Rounded Rectangle 21"/>
            <p:cNvSpPr/>
            <p:nvPr/>
          </p:nvSpPr>
          <p:spPr>
            <a:xfrm>
              <a:off x="5544927" y="3921325"/>
              <a:ext cx="2964656" cy="2403275"/>
            </a:xfrm>
            <a:prstGeom prst="roundRect">
              <a:avLst/>
            </a:prstGeom>
            <a:noFill/>
            <a:ln w="19050" cap="rnd" cmpd="sng" algn="ctr">
              <a:solidFill>
                <a:schemeClr val="accent1">
                  <a:lumMod val="75000"/>
                </a:schemeClr>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342900" fontAlgn="auto">
                <a:spcBef>
                  <a:spcPts val="0"/>
                </a:spcBef>
                <a:spcAft>
                  <a:spcPts val="0"/>
                </a:spcAft>
                <a:defRPr/>
              </a:pPr>
              <a:r>
                <a:rPr lang="en-US" kern="0" dirty="0" smtClean="0">
                  <a:solidFill>
                    <a:prstClr val="black"/>
                  </a:solidFill>
                  <a:latin typeface="Georgia"/>
                </a:rPr>
                <a:t>Unnecessary medications</a:t>
              </a:r>
            </a:p>
            <a:p>
              <a:pPr defTabSz="342900" fontAlgn="auto">
                <a:spcBef>
                  <a:spcPts val="0"/>
                </a:spcBef>
                <a:spcAft>
                  <a:spcPts val="0"/>
                </a:spcAft>
                <a:defRPr/>
              </a:pPr>
              <a:r>
                <a:rPr lang="en-US" kern="0" dirty="0" smtClean="0">
                  <a:solidFill>
                    <a:prstClr val="black"/>
                  </a:solidFill>
                  <a:latin typeface="Georgia"/>
                </a:rPr>
                <a:t>Unnecessary procedures</a:t>
              </a:r>
            </a:p>
            <a:p>
              <a:pPr defTabSz="342900" fontAlgn="auto">
                <a:spcBef>
                  <a:spcPts val="0"/>
                </a:spcBef>
                <a:spcAft>
                  <a:spcPts val="0"/>
                </a:spcAft>
                <a:defRPr/>
              </a:pPr>
              <a:r>
                <a:rPr lang="en-US" kern="0" dirty="0" smtClean="0">
                  <a:solidFill>
                    <a:prstClr val="black"/>
                  </a:solidFill>
                  <a:latin typeface="Georgia"/>
                </a:rPr>
                <a:t>Limiting choices</a:t>
              </a:r>
            </a:p>
            <a:p>
              <a:pPr defTabSz="342900" fontAlgn="auto">
                <a:spcBef>
                  <a:spcPts val="0"/>
                </a:spcBef>
                <a:spcAft>
                  <a:spcPts val="0"/>
                </a:spcAft>
                <a:defRPr/>
              </a:pPr>
              <a:r>
                <a:rPr lang="en-US" sz="1600" kern="0" dirty="0" smtClean="0">
                  <a:solidFill>
                    <a:prstClr val="black"/>
                  </a:solidFill>
                  <a:latin typeface="Georgia"/>
                </a:rPr>
                <a:t>Limiting self-determination</a:t>
              </a:r>
            </a:p>
          </p:txBody>
        </p:sp>
        <p:sp>
          <p:nvSpPr>
            <p:cNvPr id="23" name="Text Box 2"/>
            <p:cNvSpPr txBox="1">
              <a:spLocks noChangeArrowheads="1"/>
            </p:cNvSpPr>
            <p:nvPr/>
          </p:nvSpPr>
          <p:spPr bwMode="auto">
            <a:xfrm>
              <a:off x="5969437" y="3945295"/>
              <a:ext cx="2050387" cy="429636"/>
            </a:xfrm>
            <a:prstGeom prst="rect">
              <a:avLst/>
            </a:prstGeom>
            <a:noFill/>
            <a:ln w="9525">
              <a:noFill/>
              <a:miter lim="800000"/>
              <a:headEnd/>
              <a:tailEnd/>
            </a:ln>
          </p:spPr>
          <p:txBody>
            <a:bodyPr rot="0" vert="horz" wrap="square" lIns="68580" tIns="34290" rIns="68580" bIns="34290" anchor="t" anchorCtr="0">
              <a:noAutofit/>
            </a:bodyPr>
            <a:lstStyle/>
            <a:p>
              <a:pPr algn="ctr" defTabSz="342900" fontAlgn="auto">
                <a:lnSpc>
                  <a:spcPct val="115000"/>
                </a:lnSpc>
                <a:spcBef>
                  <a:spcPts val="0"/>
                </a:spcBef>
                <a:spcAft>
                  <a:spcPts val="750"/>
                </a:spcAft>
                <a:defRPr/>
              </a:pPr>
              <a:r>
                <a:rPr lang="en-US" sz="1400" b="1" kern="0" dirty="0" smtClean="0">
                  <a:solidFill>
                    <a:srgbClr val="FF7C80">
                      <a:lumMod val="75000"/>
                    </a:srgbClr>
                  </a:solidFill>
                  <a:latin typeface="Georgia"/>
                  <a:ea typeface="Calibri" panose="020F0502020204030204" pitchFamily="34" charset="0"/>
                  <a:cs typeface="Times New Roman" panose="02020603050405020304" pitchFamily="18" charset="0"/>
                </a:rPr>
                <a:t>What I DON’T Want</a:t>
              </a:r>
              <a:endParaRPr lang="en-US" sz="1400" kern="0" dirty="0" smtClean="0">
                <a:solidFill>
                  <a:srgbClr val="FF7C80">
                    <a:lumMod val="75000"/>
                  </a:srgbClr>
                </a:solidFill>
                <a:latin typeface="Georgia"/>
                <a:ea typeface="Calibri" panose="020F0502020204030204" pitchFamily="34" charset="0"/>
                <a:cs typeface="Times New Roman" panose="02020603050405020304" pitchFamily="18" charset="0"/>
              </a:endParaRPr>
            </a:p>
          </p:txBody>
        </p:sp>
      </p:grpSp>
      <p:sp>
        <p:nvSpPr>
          <p:cNvPr id="24" name="TextBox 23"/>
          <p:cNvSpPr txBox="1"/>
          <p:nvPr/>
        </p:nvSpPr>
        <p:spPr>
          <a:xfrm rot="791686">
            <a:off x="3153805" y="4366364"/>
            <a:ext cx="2549128" cy="323165"/>
          </a:xfrm>
          <a:prstGeom prst="rect">
            <a:avLst/>
          </a:prstGeom>
          <a:noFill/>
        </p:spPr>
        <p:txBody>
          <a:bodyPr wrap="square">
            <a:spAutoFit/>
          </a:bodyPr>
          <a:lstStyle/>
          <a:p>
            <a:pPr defTabSz="342900">
              <a:defRPr/>
            </a:pPr>
            <a:r>
              <a:rPr lang="en-US" sz="1500" dirty="0">
                <a:solidFill>
                  <a:prstClr val="black"/>
                </a:solidFill>
                <a:latin typeface="Trebuchet MS" panose="020B0603020202020204"/>
                <a:ea typeface="MS PGothic" pitchFamily="34" charset="-128"/>
              </a:rPr>
              <a:t> </a:t>
            </a:r>
            <a:r>
              <a:rPr lang="en-US" sz="1050" dirty="0">
                <a:solidFill>
                  <a:srgbClr val="FF0000"/>
                </a:solidFill>
                <a:latin typeface="Trebuchet MS" panose="020B0603020202020204"/>
                <a:ea typeface="MS PGothic" pitchFamily="34" charset="-128"/>
              </a:rPr>
              <a:t>Charted trajectory </a:t>
            </a:r>
            <a:r>
              <a:rPr lang="en-US" sz="1050" dirty="0" err="1">
                <a:solidFill>
                  <a:srgbClr val="FF0000"/>
                </a:solidFill>
                <a:latin typeface="Trebuchet MS" panose="020B0603020202020204"/>
                <a:ea typeface="MS PGothic" pitchFamily="34" charset="-128"/>
              </a:rPr>
              <a:t>ditropan</a:t>
            </a:r>
            <a:endParaRPr lang="en-US" sz="788" dirty="0">
              <a:solidFill>
                <a:srgbClr val="FF0000"/>
              </a:solidFill>
              <a:latin typeface="Trebuchet MS" panose="020B0603020202020204"/>
              <a:ea typeface="MS PGothic" pitchFamily="34" charset="-128"/>
            </a:endParaRPr>
          </a:p>
        </p:txBody>
      </p:sp>
      <p:pic>
        <p:nvPicPr>
          <p:cNvPr id="26" name="Picture 25"/>
          <p:cNvPicPr>
            <a:picLocks noChangeAspect="1"/>
          </p:cNvPicPr>
          <p:nvPr/>
        </p:nvPicPr>
        <p:blipFill>
          <a:blip r:embed="rId4"/>
          <a:stretch>
            <a:fillRect/>
          </a:stretch>
        </p:blipFill>
        <p:spPr>
          <a:xfrm>
            <a:off x="381000" y="1447800"/>
            <a:ext cx="1981200" cy="1470926"/>
          </a:xfrm>
          <a:prstGeom prst="rect">
            <a:avLst/>
          </a:prstGeom>
        </p:spPr>
      </p:pic>
    </p:spTree>
    <p:extLst>
      <p:ext uri="{BB962C8B-B14F-4D97-AF65-F5344CB8AC3E}">
        <p14:creationId xmlns:p14="http://schemas.microsoft.com/office/powerpoint/2010/main" val="77829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339293" y="420469"/>
            <a:ext cx="878777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sz="4800" dirty="0" smtClean="0">
                <a:solidFill>
                  <a:schemeClr val="accent1"/>
                </a:solidFill>
                <a:latin typeface="+mj-lt"/>
              </a:rPr>
              <a:t>Focusing on Life Experiences</a:t>
            </a:r>
          </a:p>
        </p:txBody>
      </p:sp>
      <p:grpSp>
        <p:nvGrpSpPr>
          <p:cNvPr id="2" name="Group 1"/>
          <p:cNvGrpSpPr/>
          <p:nvPr/>
        </p:nvGrpSpPr>
        <p:grpSpPr>
          <a:xfrm>
            <a:off x="1295400" y="1600200"/>
            <a:ext cx="6418163" cy="3408015"/>
            <a:chOff x="1295400" y="1600200"/>
            <a:chExt cx="6418163" cy="3408015"/>
          </a:xfrm>
        </p:grpSpPr>
        <p:sp>
          <p:nvSpPr>
            <p:cNvPr id="7" name="TextBox 6"/>
            <p:cNvSpPr txBox="1"/>
            <p:nvPr/>
          </p:nvSpPr>
          <p:spPr>
            <a:xfrm>
              <a:off x="1336759" y="4609199"/>
              <a:ext cx="6376804" cy="399016"/>
            </a:xfrm>
            <a:prstGeom prst="rect">
              <a:avLst/>
            </a:prstGeom>
            <a:noFill/>
          </p:spPr>
          <p:txBody>
            <a:bodyPr>
              <a:spAutoFit/>
            </a:bodyPr>
            <a:lstStyle/>
            <a:p>
              <a:pPr>
                <a:defRPr/>
              </a:pPr>
              <a:r>
                <a:rPr lang="en-US" sz="2000" b="1" dirty="0">
                  <a:latin typeface="+mn-lt"/>
                  <a:ea typeface="+mn-ea"/>
                  <a:cs typeface="Arial" charset="0"/>
                </a:rPr>
                <a:t>  </a:t>
              </a:r>
              <a:r>
                <a:rPr lang="en-US" sz="1400" b="1" dirty="0">
                  <a:solidFill>
                    <a:schemeClr val="tx2"/>
                  </a:solidFill>
                  <a:latin typeface="+mn-lt"/>
                  <a:ea typeface="+mn-ea"/>
                  <a:cs typeface="Arial" charset="0"/>
                </a:rPr>
                <a:t>Birth-----Early Child----School----Transition---Adulthood-------Aging</a:t>
              </a:r>
            </a:p>
          </p:txBody>
        </p:sp>
        <p:pic>
          <p:nvPicPr>
            <p:cNvPr id="48132" name="Picture 1" descr="baby-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829540"/>
              <a:ext cx="541427" cy="59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descr="early-childhood-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7038" y="3472195"/>
              <a:ext cx="541427" cy="59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7" descr="school-redd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7343" y="3139216"/>
              <a:ext cx="541427" cy="590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5" name="Picture 10" descr="transition-pin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770" y="2856319"/>
              <a:ext cx="547694" cy="598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6" name="Picture 13" descr="adult--go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0529" y="2236381"/>
              <a:ext cx="587799" cy="6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7" name="Picture 16" descr="old-gol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7380" y="1600200"/>
              <a:ext cx="576519" cy="62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8140" name="Straight Arrow Connector 29"/>
            <p:cNvCxnSpPr>
              <a:cxnSpLocks noChangeShapeType="1"/>
            </p:cNvCxnSpPr>
            <p:nvPr/>
          </p:nvCxnSpPr>
          <p:spPr bwMode="auto">
            <a:xfrm flipV="1">
              <a:off x="1757868" y="1915583"/>
              <a:ext cx="4676073" cy="25014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48144" name="Picture 13" descr="adult--go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3262" y="1933180"/>
              <a:ext cx="587799" cy="6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5" name="Picture 13" descr="adult--go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4063" y="2538228"/>
              <a:ext cx="587799" cy="6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Box 8"/>
          <p:cNvSpPr txBox="1">
            <a:spLocks noChangeArrowheads="1"/>
          </p:cNvSpPr>
          <p:nvPr/>
        </p:nvSpPr>
        <p:spPr bwMode="auto">
          <a:xfrm>
            <a:off x="178113" y="5562600"/>
            <a:ext cx="878777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3200" b="1" dirty="0" smtClean="0">
                <a:latin typeface="+mn-lt"/>
              </a:rPr>
              <a:t>“Anticipatory Guidance for Life Experiences”</a:t>
            </a:r>
          </a:p>
        </p:txBody>
      </p:sp>
      <p:sp>
        <p:nvSpPr>
          <p:cNvPr id="3" name="TextBox 2"/>
          <p:cNvSpPr txBox="1"/>
          <p:nvPr/>
        </p:nvSpPr>
        <p:spPr>
          <a:xfrm>
            <a:off x="6172200" y="4038600"/>
            <a:ext cx="2819400" cy="369332"/>
          </a:xfrm>
          <a:prstGeom prst="rect">
            <a:avLst/>
          </a:prstGeom>
          <a:noFill/>
        </p:spPr>
        <p:txBody>
          <a:bodyPr wrap="square" rtlCol="0">
            <a:spAutoFit/>
          </a:bodyPr>
          <a:lstStyle/>
          <a:p>
            <a:r>
              <a:rPr lang="en-US" i="1" dirty="0" smtClean="0"/>
              <a:t>“Chores and allowance”</a:t>
            </a:r>
            <a:endParaRPr lang="en-US" i="1" dirty="0"/>
          </a:p>
        </p:txBody>
      </p:sp>
      <p:sp>
        <p:nvSpPr>
          <p:cNvPr id="17" name="TextBox 16"/>
          <p:cNvSpPr txBox="1"/>
          <p:nvPr/>
        </p:nvSpPr>
        <p:spPr>
          <a:xfrm>
            <a:off x="5562600" y="2514600"/>
            <a:ext cx="3581400" cy="369332"/>
          </a:xfrm>
          <a:prstGeom prst="rect">
            <a:avLst/>
          </a:prstGeom>
          <a:noFill/>
        </p:spPr>
        <p:txBody>
          <a:bodyPr wrap="square" rtlCol="0">
            <a:spAutoFit/>
          </a:bodyPr>
          <a:lstStyle/>
          <a:p>
            <a:r>
              <a:rPr lang="en-US" i="1" dirty="0" smtClean="0"/>
              <a:t>“Birthday parties with friends”</a:t>
            </a:r>
            <a:endParaRPr lang="en-US" i="1" dirty="0"/>
          </a:p>
        </p:txBody>
      </p:sp>
      <p:sp>
        <p:nvSpPr>
          <p:cNvPr id="18" name="TextBox 17"/>
          <p:cNvSpPr txBox="1"/>
          <p:nvPr/>
        </p:nvSpPr>
        <p:spPr>
          <a:xfrm>
            <a:off x="228600" y="2438400"/>
            <a:ext cx="2667000" cy="369332"/>
          </a:xfrm>
          <a:prstGeom prst="rect">
            <a:avLst/>
          </a:prstGeom>
          <a:noFill/>
        </p:spPr>
        <p:txBody>
          <a:bodyPr wrap="square" rtlCol="0">
            <a:spAutoFit/>
          </a:bodyPr>
          <a:lstStyle/>
          <a:p>
            <a:r>
              <a:rPr lang="en-US" i="1" dirty="0" smtClean="0"/>
              <a:t>Learning to say “no”</a:t>
            </a:r>
            <a:endParaRPr lang="en-US" i="1" dirty="0"/>
          </a:p>
        </p:txBody>
      </p:sp>
      <p:sp>
        <p:nvSpPr>
          <p:cNvPr id="19" name="TextBox 18"/>
          <p:cNvSpPr txBox="1"/>
          <p:nvPr/>
        </p:nvSpPr>
        <p:spPr>
          <a:xfrm>
            <a:off x="4343400" y="3429000"/>
            <a:ext cx="4038600" cy="369332"/>
          </a:xfrm>
          <a:prstGeom prst="rect">
            <a:avLst/>
          </a:prstGeom>
          <a:noFill/>
        </p:spPr>
        <p:txBody>
          <a:bodyPr wrap="square" rtlCol="0">
            <a:spAutoFit/>
          </a:bodyPr>
          <a:lstStyle/>
          <a:p>
            <a:r>
              <a:rPr lang="en-US" i="1" dirty="0" smtClean="0"/>
              <a:t>“Playing sports or an instrument</a:t>
            </a:r>
            <a:r>
              <a:rPr lang="en-US" dirty="0" smtClean="0"/>
              <a:t>”</a:t>
            </a:r>
            <a:endParaRPr lang="en-US" dirty="0"/>
          </a:p>
        </p:txBody>
      </p:sp>
      <p:sp>
        <p:nvSpPr>
          <p:cNvPr id="20" name="TextBox 19"/>
          <p:cNvSpPr txBox="1"/>
          <p:nvPr/>
        </p:nvSpPr>
        <p:spPr>
          <a:xfrm>
            <a:off x="1066800" y="1752600"/>
            <a:ext cx="2971800" cy="369332"/>
          </a:xfrm>
          <a:prstGeom prst="rect">
            <a:avLst/>
          </a:prstGeom>
          <a:noFill/>
        </p:spPr>
        <p:txBody>
          <a:bodyPr wrap="square" rtlCol="0">
            <a:spAutoFit/>
          </a:bodyPr>
          <a:lstStyle/>
          <a:p>
            <a:r>
              <a:rPr lang="en-US" i="1" dirty="0" smtClean="0"/>
              <a:t>“Volunteering at church”</a:t>
            </a:r>
            <a:endParaRPr lang="en-US" i="1" dirty="0"/>
          </a:p>
        </p:txBody>
      </p:sp>
      <p:sp>
        <p:nvSpPr>
          <p:cNvPr id="21" name="TextBox 20"/>
          <p:cNvSpPr txBox="1"/>
          <p:nvPr/>
        </p:nvSpPr>
        <p:spPr>
          <a:xfrm>
            <a:off x="6858000" y="1752600"/>
            <a:ext cx="4038600" cy="369332"/>
          </a:xfrm>
          <a:prstGeom prst="rect">
            <a:avLst/>
          </a:prstGeom>
          <a:noFill/>
        </p:spPr>
        <p:txBody>
          <a:bodyPr wrap="square" rtlCol="0">
            <a:spAutoFit/>
          </a:bodyPr>
          <a:lstStyle/>
          <a:p>
            <a:r>
              <a:rPr lang="en-US" i="1" dirty="0" smtClean="0"/>
              <a:t>“Making mistakes</a:t>
            </a:r>
            <a:r>
              <a:rPr lang="en-US" dirty="0" smtClean="0"/>
              <a:t>”</a:t>
            </a:r>
            <a:endParaRPr lang="en-US" dirty="0"/>
          </a:p>
        </p:txBody>
      </p:sp>
    </p:spTree>
    <p:extLst>
      <p:ext uri="{BB962C8B-B14F-4D97-AF65-F5344CB8AC3E}">
        <p14:creationId xmlns:p14="http://schemas.microsoft.com/office/powerpoint/2010/main" val="61547965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Setting the Stage?</a:t>
            </a:r>
            <a:endParaRPr lang="en-US" dirty="0"/>
          </a:p>
        </p:txBody>
      </p:sp>
      <p:sp>
        <p:nvSpPr>
          <p:cNvPr id="5" name="Text Placeholder 4"/>
          <p:cNvSpPr>
            <a:spLocks noGrp="1"/>
          </p:cNvSpPr>
          <p:nvPr>
            <p:ph type="body" idx="1"/>
          </p:nvPr>
        </p:nvSpPr>
        <p:spPr/>
        <p:txBody>
          <a:bodyPr/>
          <a:lstStyle/>
          <a:p>
            <a:r>
              <a:rPr lang="en-US" dirty="0" smtClean="0"/>
              <a:t>Why are we talking about developmental disability, families and NWD/ADRC?</a:t>
            </a:r>
            <a:endParaRPr lang="en-US" dirty="0"/>
          </a:p>
        </p:txBody>
      </p:sp>
    </p:spTree>
    <p:extLst>
      <p:ext uri="{BB962C8B-B14F-4D97-AF65-F5344CB8AC3E}">
        <p14:creationId xmlns:p14="http://schemas.microsoft.com/office/powerpoint/2010/main" val="205854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1658198"/>
          </a:xfrm>
        </p:spPr>
        <p:txBody>
          <a:bodyPr>
            <a:normAutofit fontScale="90000"/>
          </a:bodyPr>
          <a:lstStyle/>
          <a:p>
            <a:pPr algn="ctr"/>
            <a:r>
              <a:rPr lang="en-US" sz="4000" dirty="0" smtClean="0"/>
              <a:t>What were your “life experiences” that impacted your trajectory to employment?</a:t>
            </a:r>
            <a:endParaRPr lang="en-US" sz="4000" dirty="0"/>
          </a:p>
        </p:txBody>
      </p:sp>
      <p:pic>
        <p:nvPicPr>
          <p:cNvPr id="4" name="Content Placeholder 3" descr="LIfe Course Trajectory worksheet page 1 Daily Life.Employment.pdf"/>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00" t="-4113" r="-2669" b="-4747"/>
          <a:stretch/>
        </p:blipFill>
        <p:spPr>
          <a:xfrm>
            <a:off x="2133600" y="2057400"/>
            <a:ext cx="4572000" cy="3590795"/>
          </a:xfrm>
          <a:ln>
            <a:solidFill>
              <a:schemeClr val="tx1"/>
            </a:solidFill>
          </a:ln>
        </p:spPr>
      </p:pic>
    </p:spTree>
    <p:extLst>
      <p:ext uri="{BB962C8B-B14F-4D97-AF65-F5344CB8AC3E}">
        <p14:creationId xmlns:p14="http://schemas.microsoft.com/office/powerpoint/2010/main" val="4222564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79581" cy="1658198"/>
          </a:xfrm>
        </p:spPr>
        <p:txBody>
          <a:bodyPr/>
          <a:lstStyle/>
          <a:p>
            <a:pPr algn="ctr"/>
            <a:r>
              <a:rPr lang="en-US" dirty="0" smtClean="0"/>
              <a:t>Key Transition Points</a:t>
            </a:r>
            <a:endParaRPr lang="en-US" dirty="0"/>
          </a:p>
        </p:txBody>
      </p:sp>
      <p:grpSp>
        <p:nvGrpSpPr>
          <p:cNvPr id="4" name="Group 3"/>
          <p:cNvGrpSpPr/>
          <p:nvPr/>
        </p:nvGrpSpPr>
        <p:grpSpPr>
          <a:xfrm>
            <a:off x="1676400" y="2438400"/>
            <a:ext cx="6858000" cy="3712815"/>
            <a:chOff x="1295400" y="1600200"/>
            <a:chExt cx="6418163" cy="3408015"/>
          </a:xfrm>
        </p:grpSpPr>
        <p:sp>
          <p:nvSpPr>
            <p:cNvPr id="5" name="TextBox 4"/>
            <p:cNvSpPr txBox="1"/>
            <p:nvPr/>
          </p:nvSpPr>
          <p:spPr>
            <a:xfrm>
              <a:off x="1336759" y="4609199"/>
              <a:ext cx="6376804" cy="399016"/>
            </a:xfrm>
            <a:prstGeom prst="rect">
              <a:avLst/>
            </a:prstGeom>
            <a:noFill/>
          </p:spPr>
          <p:txBody>
            <a:bodyPr>
              <a:spAutoFit/>
            </a:bodyPr>
            <a:lstStyle/>
            <a:p>
              <a:pPr>
                <a:defRPr/>
              </a:pPr>
              <a:r>
                <a:rPr lang="en-US" sz="2000" b="1" dirty="0">
                  <a:latin typeface="+mn-lt"/>
                  <a:ea typeface="+mn-ea"/>
                  <a:cs typeface="Arial" charset="0"/>
                </a:rPr>
                <a:t>  </a:t>
              </a:r>
              <a:r>
                <a:rPr lang="en-US" sz="1400" b="1" dirty="0">
                  <a:solidFill>
                    <a:schemeClr val="tx2"/>
                  </a:solidFill>
                  <a:latin typeface="+mn-lt"/>
                  <a:ea typeface="+mn-ea"/>
                  <a:cs typeface="Arial" charset="0"/>
                </a:rPr>
                <a:t>Birth-----Early Child----School----Transition---Adulthood-------Aging</a:t>
              </a:r>
            </a:p>
          </p:txBody>
        </p:sp>
        <p:pic>
          <p:nvPicPr>
            <p:cNvPr id="6" name="Picture 1" descr="baby-bl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829540"/>
              <a:ext cx="541427" cy="59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early-childhood-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038" y="3472195"/>
              <a:ext cx="541427" cy="59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chool-reddis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7343" y="3139216"/>
              <a:ext cx="541427" cy="590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transition-pi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770" y="2856319"/>
              <a:ext cx="547694" cy="598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descr="adult--go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0529" y="2236381"/>
              <a:ext cx="587799" cy="6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6" descr="old-go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7380" y="1600200"/>
              <a:ext cx="576519" cy="62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29"/>
            <p:cNvCxnSpPr>
              <a:cxnSpLocks noChangeShapeType="1"/>
            </p:cNvCxnSpPr>
            <p:nvPr/>
          </p:nvCxnSpPr>
          <p:spPr bwMode="auto">
            <a:xfrm flipV="1">
              <a:off x="1757868" y="1915583"/>
              <a:ext cx="4676073" cy="25014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13" name="Picture 13" descr="adult--go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3262" y="1933180"/>
              <a:ext cx="587799" cy="6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dult--go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4063" y="2538228"/>
              <a:ext cx="587799" cy="636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6" name="Straight Arrow Connector 15"/>
          <p:cNvCxnSpPr/>
          <p:nvPr/>
        </p:nvCxnSpPr>
        <p:spPr>
          <a:xfrm>
            <a:off x="1524000" y="4267200"/>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3276600" y="5029200"/>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819400" y="3581400"/>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257800" y="2286000"/>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038600" y="2971800"/>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57200" y="3352800"/>
            <a:ext cx="1219200" cy="923330"/>
          </a:xfrm>
          <a:prstGeom prst="rect">
            <a:avLst/>
          </a:prstGeom>
          <a:noFill/>
        </p:spPr>
        <p:txBody>
          <a:bodyPr wrap="square" rtlCol="0">
            <a:spAutoFit/>
          </a:bodyPr>
          <a:lstStyle/>
          <a:p>
            <a:pPr algn="ctr"/>
            <a:r>
              <a:rPr lang="en-US" b="1" dirty="0" smtClean="0"/>
              <a:t>Getting New Diagnosis</a:t>
            </a:r>
            <a:endParaRPr lang="en-US" b="1" dirty="0"/>
          </a:p>
        </p:txBody>
      </p:sp>
      <p:sp>
        <p:nvSpPr>
          <p:cNvPr id="28" name="TextBox 27"/>
          <p:cNvSpPr txBox="1"/>
          <p:nvPr/>
        </p:nvSpPr>
        <p:spPr>
          <a:xfrm>
            <a:off x="3962400" y="1524000"/>
            <a:ext cx="2590800" cy="646331"/>
          </a:xfrm>
          <a:prstGeom prst="rect">
            <a:avLst/>
          </a:prstGeom>
          <a:noFill/>
        </p:spPr>
        <p:txBody>
          <a:bodyPr wrap="square" rtlCol="0">
            <a:spAutoFit/>
          </a:bodyPr>
          <a:lstStyle/>
          <a:p>
            <a:pPr algn="ctr"/>
            <a:r>
              <a:rPr lang="en-US" b="1" dirty="0" smtClean="0"/>
              <a:t>Parents Turn 65 y/o</a:t>
            </a:r>
          </a:p>
          <a:p>
            <a:pPr algn="ctr"/>
            <a:r>
              <a:rPr lang="en-US" b="1" dirty="0" smtClean="0"/>
              <a:t>Child Medicare &amp; SSDI</a:t>
            </a:r>
            <a:endParaRPr lang="en-US" b="1" dirty="0"/>
          </a:p>
        </p:txBody>
      </p:sp>
      <p:sp>
        <p:nvSpPr>
          <p:cNvPr id="29" name="TextBox 28"/>
          <p:cNvSpPr txBox="1"/>
          <p:nvPr/>
        </p:nvSpPr>
        <p:spPr>
          <a:xfrm>
            <a:off x="3733800" y="5181600"/>
            <a:ext cx="2590800" cy="646331"/>
          </a:xfrm>
          <a:prstGeom prst="rect">
            <a:avLst/>
          </a:prstGeom>
          <a:noFill/>
        </p:spPr>
        <p:txBody>
          <a:bodyPr wrap="square" rtlCol="0">
            <a:spAutoFit/>
          </a:bodyPr>
          <a:lstStyle/>
          <a:p>
            <a:pPr algn="ctr"/>
            <a:r>
              <a:rPr lang="en-US" b="1" dirty="0" smtClean="0"/>
              <a:t>Leaving Early Childhood and entering school </a:t>
            </a:r>
            <a:endParaRPr lang="en-US" b="1" dirty="0"/>
          </a:p>
        </p:txBody>
      </p:sp>
      <p:sp>
        <p:nvSpPr>
          <p:cNvPr id="32" name="TextBox 31"/>
          <p:cNvSpPr txBox="1"/>
          <p:nvPr/>
        </p:nvSpPr>
        <p:spPr>
          <a:xfrm>
            <a:off x="1828800" y="2743200"/>
            <a:ext cx="1295400" cy="923330"/>
          </a:xfrm>
          <a:prstGeom prst="rect">
            <a:avLst/>
          </a:prstGeom>
          <a:noFill/>
        </p:spPr>
        <p:txBody>
          <a:bodyPr wrap="square" rtlCol="0">
            <a:spAutoFit/>
          </a:bodyPr>
          <a:lstStyle/>
          <a:p>
            <a:pPr algn="ctr"/>
            <a:r>
              <a:rPr lang="en-US" b="1" dirty="0" smtClean="0"/>
              <a:t>Transition Plan with IDEA</a:t>
            </a:r>
            <a:endParaRPr lang="en-US" b="1" dirty="0"/>
          </a:p>
        </p:txBody>
      </p:sp>
      <p:cxnSp>
        <p:nvCxnSpPr>
          <p:cNvPr id="37" name="Straight Arrow Connector 36"/>
          <p:cNvCxnSpPr/>
          <p:nvPr/>
        </p:nvCxnSpPr>
        <p:spPr>
          <a:xfrm flipH="1" flipV="1">
            <a:off x="4343400" y="4419600"/>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343400" y="4648200"/>
            <a:ext cx="2438400" cy="369332"/>
          </a:xfrm>
          <a:prstGeom prst="rect">
            <a:avLst/>
          </a:prstGeom>
          <a:noFill/>
        </p:spPr>
        <p:txBody>
          <a:bodyPr wrap="square" rtlCol="0">
            <a:spAutoFit/>
          </a:bodyPr>
          <a:lstStyle/>
          <a:p>
            <a:pPr algn="ctr"/>
            <a:r>
              <a:rPr lang="en-US" b="1" dirty="0" smtClean="0"/>
              <a:t>Turning 18 y/o</a:t>
            </a:r>
            <a:endParaRPr lang="en-US" b="1" dirty="0"/>
          </a:p>
        </p:txBody>
      </p:sp>
      <p:sp>
        <p:nvSpPr>
          <p:cNvPr id="39" name="TextBox 38"/>
          <p:cNvSpPr txBox="1"/>
          <p:nvPr/>
        </p:nvSpPr>
        <p:spPr>
          <a:xfrm>
            <a:off x="6477000" y="3733800"/>
            <a:ext cx="2514600" cy="2308324"/>
          </a:xfrm>
          <a:prstGeom prst="rect">
            <a:avLst/>
          </a:prstGeom>
          <a:noFill/>
        </p:spPr>
        <p:txBody>
          <a:bodyPr wrap="square" rtlCol="0">
            <a:spAutoFit/>
          </a:bodyPr>
          <a:lstStyle/>
          <a:p>
            <a:pPr marL="285750" indent="-285750">
              <a:buFont typeface="Arial"/>
              <a:buChar char="•"/>
            </a:pPr>
            <a:r>
              <a:rPr lang="en-US" sz="1600" i="1" dirty="0" smtClean="0"/>
              <a:t>Should I get Social Security</a:t>
            </a:r>
          </a:p>
          <a:p>
            <a:pPr marL="285750" indent="-285750">
              <a:buFont typeface="Arial"/>
              <a:buChar char="•"/>
            </a:pPr>
            <a:r>
              <a:rPr lang="en-US" sz="1600" i="1" dirty="0" smtClean="0"/>
              <a:t>Do I need a guardian?</a:t>
            </a:r>
          </a:p>
          <a:p>
            <a:pPr marL="285750" indent="-285750">
              <a:buFont typeface="Arial"/>
              <a:buChar char="•"/>
            </a:pPr>
            <a:r>
              <a:rPr lang="en-US" sz="1600" i="1" dirty="0" smtClean="0"/>
              <a:t>Do I need to get on Medicaid?</a:t>
            </a:r>
          </a:p>
          <a:p>
            <a:pPr marL="285750" indent="-285750">
              <a:buFont typeface="Arial"/>
              <a:buChar char="•"/>
            </a:pPr>
            <a:r>
              <a:rPr lang="en-US" sz="1600" i="1" dirty="0" smtClean="0"/>
              <a:t>Should I stay in school until 21 y/o?</a:t>
            </a:r>
          </a:p>
          <a:p>
            <a:endParaRPr lang="en-US" sz="1600" dirty="0" smtClean="0"/>
          </a:p>
          <a:p>
            <a:endParaRPr lang="en-US" sz="1600" dirty="0"/>
          </a:p>
        </p:txBody>
      </p:sp>
      <p:sp>
        <p:nvSpPr>
          <p:cNvPr id="40" name="TextBox 39"/>
          <p:cNvSpPr txBox="1"/>
          <p:nvPr/>
        </p:nvSpPr>
        <p:spPr>
          <a:xfrm>
            <a:off x="228600" y="1219200"/>
            <a:ext cx="3733800" cy="1815882"/>
          </a:xfrm>
          <a:prstGeom prst="rect">
            <a:avLst/>
          </a:prstGeom>
          <a:noFill/>
        </p:spPr>
        <p:txBody>
          <a:bodyPr wrap="square" rtlCol="0">
            <a:spAutoFit/>
          </a:bodyPr>
          <a:lstStyle/>
          <a:p>
            <a:pPr marL="285750" indent="-285750">
              <a:buFont typeface="Arial"/>
              <a:buChar char="•"/>
            </a:pPr>
            <a:r>
              <a:rPr lang="en-US" sz="1600" i="1" dirty="0" smtClean="0"/>
              <a:t>I want to move out of my parents home?</a:t>
            </a:r>
          </a:p>
          <a:p>
            <a:pPr marL="285750" indent="-285750">
              <a:buFont typeface="Arial"/>
              <a:buChar char="•"/>
            </a:pPr>
            <a:r>
              <a:rPr lang="en-US" sz="1600" i="1" dirty="0" smtClean="0"/>
              <a:t>How do I get around?</a:t>
            </a:r>
          </a:p>
          <a:p>
            <a:pPr marL="285750" indent="-285750">
              <a:buFont typeface="Arial"/>
              <a:buChar char="•"/>
            </a:pPr>
            <a:r>
              <a:rPr lang="en-US" sz="1600" i="1" dirty="0" smtClean="0"/>
              <a:t>How do I get income to do what I want?</a:t>
            </a:r>
          </a:p>
          <a:p>
            <a:pPr marL="285750" indent="-285750">
              <a:buFont typeface="Arial"/>
              <a:buChar char="•"/>
            </a:pPr>
            <a:r>
              <a:rPr lang="en-US" sz="1600" i="1" dirty="0" smtClean="0"/>
              <a:t>I want to have a girlfriend or boyfriend?</a:t>
            </a:r>
          </a:p>
          <a:p>
            <a:pPr marL="285750" indent="-285750">
              <a:buFont typeface="Arial"/>
              <a:buChar char="•"/>
            </a:pPr>
            <a:endParaRPr lang="en-US" sz="1600" i="1" dirty="0" smtClean="0"/>
          </a:p>
          <a:p>
            <a:pPr marL="285750" indent="-285750">
              <a:buFont typeface="Arial"/>
              <a:buChar char="•"/>
            </a:pPr>
            <a:endParaRPr lang="en-US" sz="1600" i="1" dirty="0" smtClean="0"/>
          </a:p>
          <a:p>
            <a:pPr algn="ctr"/>
            <a:endParaRPr lang="en-US" sz="1600" dirty="0"/>
          </a:p>
        </p:txBody>
      </p:sp>
      <p:sp>
        <p:nvSpPr>
          <p:cNvPr id="41" name="TextBox 40"/>
          <p:cNvSpPr txBox="1"/>
          <p:nvPr/>
        </p:nvSpPr>
        <p:spPr>
          <a:xfrm>
            <a:off x="2667000" y="2514600"/>
            <a:ext cx="2590800" cy="369332"/>
          </a:xfrm>
          <a:prstGeom prst="rect">
            <a:avLst/>
          </a:prstGeom>
          <a:noFill/>
        </p:spPr>
        <p:txBody>
          <a:bodyPr wrap="square" rtlCol="0">
            <a:spAutoFit/>
          </a:bodyPr>
          <a:lstStyle/>
          <a:p>
            <a:pPr algn="ctr"/>
            <a:r>
              <a:rPr lang="en-US" b="1" dirty="0" smtClean="0"/>
              <a:t>Adulthood</a:t>
            </a:r>
            <a:endParaRPr lang="en-US" b="1" dirty="0"/>
          </a:p>
        </p:txBody>
      </p:sp>
      <p:sp>
        <p:nvSpPr>
          <p:cNvPr id="42" name="TextBox 41"/>
          <p:cNvSpPr txBox="1"/>
          <p:nvPr/>
        </p:nvSpPr>
        <p:spPr>
          <a:xfrm>
            <a:off x="6019800" y="1066800"/>
            <a:ext cx="2590800" cy="646331"/>
          </a:xfrm>
          <a:prstGeom prst="rect">
            <a:avLst/>
          </a:prstGeom>
          <a:noFill/>
        </p:spPr>
        <p:txBody>
          <a:bodyPr wrap="square" rtlCol="0">
            <a:spAutoFit/>
          </a:bodyPr>
          <a:lstStyle/>
          <a:p>
            <a:pPr algn="ctr"/>
            <a:r>
              <a:rPr lang="en-US" b="1" dirty="0" smtClean="0"/>
              <a:t>My parents have passed away, what do I do?</a:t>
            </a:r>
            <a:endParaRPr lang="en-US" b="1" dirty="0"/>
          </a:p>
        </p:txBody>
      </p:sp>
      <p:cxnSp>
        <p:nvCxnSpPr>
          <p:cNvPr id="43" name="Straight Arrow Connector 42"/>
          <p:cNvCxnSpPr/>
          <p:nvPr/>
        </p:nvCxnSpPr>
        <p:spPr>
          <a:xfrm flipH="1">
            <a:off x="6553200" y="1905000"/>
            <a:ext cx="152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0" y="4876800"/>
            <a:ext cx="1828800" cy="1815882"/>
          </a:xfrm>
          <a:prstGeom prst="rect">
            <a:avLst/>
          </a:prstGeom>
          <a:noFill/>
        </p:spPr>
        <p:txBody>
          <a:bodyPr wrap="square" rtlCol="0">
            <a:spAutoFit/>
          </a:bodyPr>
          <a:lstStyle/>
          <a:p>
            <a:pPr marL="285750" indent="-285750">
              <a:buFont typeface="Arial"/>
              <a:buChar char="•"/>
            </a:pPr>
            <a:r>
              <a:rPr lang="en-US" sz="1600" dirty="0" smtClean="0"/>
              <a:t>Where will my child go during Summer? </a:t>
            </a:r>
          </a:p>
          <a:p>
            <a:pPr marL="285750" indent="-285750">
              <a:buFont typeface="Arial"/>
              <a:buChar char="•"/>
            </a:pPr>
            <a:r>
              <a:rPr lang="en-US" sz="1600" dirty="0" smtClean="0"/>
              <a:t>What about before and after school care? </a:t>
            </a:r>
            <a:endParaRPr lang="en-US" sz="1600" dirty="0"/>
          </a:p>
        </p:txBody>
      </p:sp>
    </p:spTree>
    <p:extLst>
      <p:ext uri="{BB962C8B-B14F-4D97-AF65-F5344CB8AC3E}">
        <p14:creationId xmlns:p14="http://schemas.microsoft.com/office/powerpoint/2010/main" val="11084379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0200" y="447675"/>
            <a:ext cx="8483600" cy="8382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800" spc="-300" dirty="0">
                <a:solidFill>
                  <a:schemeClr val="accent1"/>
                </a:solidFill>
              </a:rPr>
              <a:t>Thinking Across all Life Domains</a:t>
            </a:r>
          </a:p>
        </p:txBody>
      </p:sp>
      <p:pic>
        <p:nvPicPr>
          <p:cNvPr id="430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893888"/>
            <a:ext cx="9175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432175"/>
            <a:ext cx="915988" cy="91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63" y="4970463"/>
            <a:ext cx="91598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924050"/>
            <a:ext cx="9112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5"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446463"/>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619250" y="2044700"/>
            <a:ext cx="3048000" cy="614363"/>
          </a:xfrm>
          <a:prstGeom prst="rect">
            <a:avLst/>
          </a:prstGeom>
          <a:noFill/>
        </p:spPr>
        <p:txBody>
          <a:bodyPr>
            <a:spAutoFit/>
          </a:bodyPr>
          <a:lstStyle/>
          <a:p>
            <a:pPr>
              <a:defRPr/>
            </a:pPr>
            <a:r>
              <a:rPr lang="en-US" dirty="0">
                <a:latin typeface="+mn-lt"/>
              </a:rPr>
              <a:t>Daily Life and Employment</a:t>
            </a:r>
          </a:p>
          <a:p>
            <a:pPr>
              <a:defRPr/>
            </a:pPr>
            <a:r>
              <a:rPr lang="en-US" sz="1600" dirty="0">
                <a:latin typeface="+mn-lt"/>
              </a:rPr>
              <a:t>(education/employment, life skills)</a:t>
            </a:r>
          </a:p>
        </p:txBody>
      </p:sp>
      <p:sp>
        <p:nvSpPr>
          <p:cNvPr id="12" name="TextBox 11"/>
          <p:cNvSpPr txBox="1"/>
          <p:nvPr/>
        </p:nvSpPr>
        <p:spPr>
          <a:xfrm>
            <a:off x="1670050" y="3432175"/>
            <a:ext cx="2700338" cy="862013"/>
          </a:xfrm>
          <a:prstGeom prst="rect">
            <a:avLst/>
          </a:prstGeom>
          <a:noFill/>
        </p:spPr>
        <p:txBody>
          <a:bodyPr>
            <a:spAutoFit/>
          </a:bodyPr>
          <a:lstStyle/>
          <a:p>
            <a:pPr>
              <a:defRPr/>
            </a:pPr>
            <a:r>
              <a:rPr lang="en-US" dirty="0">
                <a:latin typeface="+mn-lt"/>
              </a:rPr>
              <a:t>Community Living</a:t>
            </a:r>
          </a:p>
          <a:p>
            <a:pPr>
              <a:defRPr/>
            </a:pPr>
            <a:r>
              <a:rPr lang="en-US" sz="1600" dirty="0">
                <a:latin typeface="+mn-lt"/>
              </a:rPr>
              <a:t>(housing, transportation, community access)</a:t>
            </a:r>
          </a:p>
        </p:txBody>
      </p:sp>
      <p:sp>
        <p:nvSpPr>
          <p:cNvPr id="13" name="TextBox 12"/>
          <p:cNvSpPr txBox="1"/>
          <p:nvPr/>
        </p:nvSpPr>
        <p:spPr>
          <a:xfrm>
            <a:off x="1670050" y="4973638"/>
            <a:ext cx="2700338" cy="862012"/>
          </a:xfrm>
          <a:prstGeom prst="rect">
            <a:avLst/>
          </a:prstGeom>
          <a:noFill/>
        </p:spPr>
        <p:txBody>
          <a:bodyPr>
            <a:spAutoFit/>
          </a:bodyPr>
          <a:lstStyle/>
          <a:p>
            <a:pPr>
              <a:defRPr/>
            </a:pPr>
            <a:r>
              <a:rPr lang="en-US" dirty="0">
                <a:latin typeface="+mn-lt"/>
              </a:rPr>
              <a:t>Social and Spirituality</a:t>
            </a:r>
          </a:p>
          <a:p>
            <a:pPr>
              <a:defRPr/>
            </a:pPr>
            <a:r>
              <a:rPr lang="en-US" sz="1600" dirty="0">
                <a:latin typeface="+mn-lt"/>
              </a:rPr>
              <a:t>(friends, relationships and leisure activities)</a:t>
            </a:r>
          </a:p>
        </p:txBody>
      </p:sp>
      <p:sp>
        <p:nvSpPr>
          <p:cNvPr id="14" name="TextBox 13"/>
          <p:cNvSpPr txBox="1"/>
          <p:nvPr/>
        </p:nvSpPr>
        <p:spPr>
          <a:xfrm>
            <a:off x="6080125" y="1976438"/>
            <a:ext cx="2701925" cy="1108075"/>
          </a:xfrm>
          <a:prstGeom prst="rect">
            <a:avLst/>
          </a:prstGeom>
          <a:noFill/>
        </p:spPr>
        <p:txBody>
          <a:bodyPr>
            <a:spAutoFit/>
          </a:bodyPr>
          <a:lstStyle/>
          <a:p>
            <a:pPr>
              <a:defRPr/>
            </a:pPr>
            <a:r>
              <a:rPr lang="en-US" dirty="0">
                <a:latin typeface="+mn-lt"/>
              </a:rPr>
              <a:t>Healthy Living</a:t>
            </a:r>
          </a:p>
          <a:p>
            <a:pPr>
              <a:defRPr/>
            </a:pPr>
            <a:r>
              <a:rPr lang="en-US" sz="1600" dirty="0">
                <a:latin typeface="+mn-lt"/>
              </a:rPr>
              <a:t>(medical, behavioral and mental health, wellness, nutrition)</a:t>
            </a:r>
          </a:p>
        </p:txBody>
      </p:sp>
      <p:sp>
        <p:nvSpPr>
          <p:cNvPr id="15" name="TextBox 14"/>
          <p:cNvSpPr txBox="1"/>
          <p:nvPr/>
        </p:nvSpPr>
        <p:spPr>
          <a:xfrm>
            <a:off x="6080125" y="3467100"/>
            <a:ext cx="2701925" cy="1108075"/>
          </a:xfrm>
          <a:prstGeom prst="rect">
            <a:avLst/>
          </a:prstGeom>
          <a:noFill/>
        </p:spPr>
        <p:txBody>
          <a:bodyPr>
            <a:spAutoFit/>
          </a:bodyPr>
          <a:lstStyle/>
          <a:p>
            <a:pPr>
              <a:defRPr/>
            </a:pPr>
            <a:r>
              <a:rPr lang="en-US" dirty="0">
                <a:latin typeface="+mn-lt"/>
              </a:rPr>
              <a:t>Safety and Security</a:t>
            </a:r>
          </a:p>
          <a:p>
            <a:pPr>
              <a:defRPr/>
            </a:pPr>
            <a:r>
              <a:rPr lang="en-US" sz="1600" dirty="0">
                <a:latin typeface="+mn-lt"/>
              </a:rPr>
              <a:t>(emergencies, legal, well-being, guardianship  and alternatives</a:t>
            </a:r>
          </a:p>
        </p:txBody>
      </p:sp>
      <p:sp>
        <p:nvSpPr>
          <p:cNvPr id="16" name="TextBox 15"/>
          <p:cNvSpPr txBox="1"/>
          <p:nvPr/>
        </p:nvSpPr>
        <p:spPr>
          <a:xfrm>
            <a:off x="5953125" y="5129213"/>
            <a:ext cx="2828925" cy="862012"/>
          </a:xfrm>
          <a:prstGeom prst="rect">
            <a:avLst/>
          </a:prstGeom>
          <a:noFill/>
        </p:spPr>
        <p:txBody>
          <a:bodyPr>
            <a:spAutoFit/>
          </a:bodyPr>
          <a:lstStyle/>
          <a:p>
            <a:pPr>
              <a:defRPr/>
            </a:pPr>
            <a:r>
              <a:rPr lang="en-US" dirty="0">
                <a:latin typeface="+mn-lt"/>
              </a:rPr>
              <a:t>Citizenship and Advocacy</a:t>
            </a:r>
          </a:p>
          <a:p>
            <a:pPr>
              <a:defRPr/>
            </a:pPr>
            <a:r>
              <a:rPr lang="en-US" sz="1600" dirty="0">
                <a:latin typeface="+mn-lt"/>
              </a:rPr>
              <a:t>(leadership, peer support, making choices, setting goals)</a:t>
            </a:r>
          </a:p>
        </p:txBody>
      </p:sp>
      <p:pic>
        <p:nvPicPr>
          <p:cNvPr id="43022"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38725" y="4970463"/>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098654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18" y="4724400"/>
            <a:ext cx="9154318" cy="1523538"/>
          </a:xfrm>
        </p:spPr>
        <p:txBody>
          <a:bodyPr/>
          <a:lstStyle/>
          <a:p>
            <a:pPr algn="ctr"/>
            <a:r>
              <a:rPr lang="en-US" sz="4400" dirty="0" smtClean="0"/>
              <a:t>Understanding Life Possibilities </a:t>
            </a:r>
            <a:br>
              <a:rPr lang="en-US" sz="4400" dirty="0" smtClean="0"/>
            </a:br>
            <a:r>
              <a:rPr lang="en-US" sz="4400" dirty="0" smtClean="0"/>
              <a:t>and Systems that Support them </a:t>
            </a:r>
            <a:endParaRPr lang="en-US" sz="4400" dirty="0"/>
          </a:p>
        </p:txBody>
      </p:sp>
      <p:pic>
        <p:nvPicPr>
          <p:cNvPr id="6" name="Content Placeholder 7" descr="2010 Easter 537.JPG"/>
          <p:cNvPicPr>
            <a:picLocks noChangeAspect="1"/>
          </p:cNvPicPr>
          <p:nvPr/>
        </p:nvPicPr>
        <p:blipFill>
          <a:blip r:embed="rId3">
            <a:extLst>
              <a:ext uri="{28A0092B-C50C-407E-A947-70E740481C1C}">
                <a14:useLocalDpi xmlns:a14="http://schemas.microsoft.com/office/drawing/2010/main" val="0"/>
              </a:ext>
            </a:extLst>
          </a:blip>
          <a:srcRect t="14987" b="14987"/>
          <a:stretch>
            <a:fillRect/>
          </a:stretch>
        </p:blipFill>
        <p:spPr>
          <a:xfrm>
            <a:off x="381000" y="990600"/>
            <a:ext cx="7832759" cy="3657600"/>
          </a:xfrm>
          <a:prstGeom prst="rect">
            <a:avLst/>
          </a:prstGeom>
        </p:spPr>
      </p:pic>
    </p:spTree>
    <p:extLst>
      <p:ext uri="{BB962C8B-B14F-4D97-AF65-F5344CB8AC3E}">
        <p14:creationId xmlns:p14="http://schemas.microsoft.com/office/powerpoint/2010/main" val="24702435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9269471"/>
              </p:ext>
            </p:extLst>
          </p:nvPr>
        </p:nvGraphicFramePr>
        <p:xfrm>
          <a:off x="4385768" y="1521588"/>
          <a:ext cx="4114800" cy="4715918"/>
        </p:xfrm>
        <a:graphic>
          <a:graphicData uri="http://schemas.openxmlformats.org/drawingml/2006/table">
            <a:tbl>
              <a:tblPr firstRow="1" bandRow="1">
                <a:tableStyleId>{5C22544A-7EE6-4342-B048-85BDC9FD1C3A}</a:tableStyleId>
              </a:tblPr>
              <a:tblGrid>
                <a:gridCol w="4114800"/>
              </a:tblGrid>
              <a:tr h="4572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Vision for the Future</a:t>
                      </a:r>
                    </a:p>
                  </a:txBody>
                  <a:tcPr marT="45710" marB="45710"/>
                </a:tc>
              </a:tr>
              <a:tr h="385989">
                <a:tc>
                  <a:txBody>
                    <a:bodyPr/>
                    <a:lstStyle/>
                    <a:p>
                      <a:pPr algn="ctr"/>
                      <a:r>
                        <a:rPr lang="en-US" sz="1800" b="1" dirty="0" smtClean="0"/>
                        <a:t>Innovative</a:t>
                      </a:r>
                      <a:endParaRPr lang="en-US" sz="1800" b="1" dirty="0"/>
                    </a:p>
                  </a:txBody>
                  <a:tcPr marT="45710" marB="45710"/>
                </a:tc>
              </a:tr>
              <a:tr h="385989">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0" dirty="0" smtClean="0"/>
                        <a:t>Not Yet</a:t>
                      </a:r>
                      <a:r>
                        <a:rPr lang="en-US" sz="1800" b="0" baseline="0" dirty="0" smtClean="0"/>
                        <a:t> Discovered </a:t>
                      </a:r>
                      <a:endParaRPr lang="en-US" sz="1800" b="0" dirty="0"/>
                    </a:p>
                  </a:txBody>
                  <a:tcPr marT="45710" marB="45710"/>
                </a:tc>
              </a:tr>
              <a:tr h="385989">
                <a:tc>
                  <a:txBody>
                    <a:bodyPr/>
                    <a:lstStyle/>
                    <a:p>
                      <a:pPr algn="ctr"/>
                      <a:r>
                        <a:rPr lang="en-US" sz="1800" b="1" dirty="0" smtClean="0"/>
                        <a:t>Islands of Excellence</a:t>
                      </a:r>
                      <a:endParaRPr lang="en-US" sz="1800" b="1" dirty="0"/>
                    </a:p>
                  </a:txBody>
                  <a:tcPr marT="45710" marB="45710"/>
                </a:tc>
              </a:tr>
              <a:tr h="1739993">
                <a:tc>
                  <a:txBody>
                    <a:bodyPr/>
                    <a:lstStyle/>
                    <a:p>
                      <a:pPr marL="285750" indent="-285750" algn="l">
                        <a:buFont typeface="Arial" pitchFamily="34" charset="0"/>
                        <a:buChar char="•"/>
                      </a:pPr>
                      <a:r>
                        <a:rPr lang="en-US" sz="1800" b="0" i="0" dirty="0" smtClean="0"/>
                        <a:t>Own</a:t>
                      </a:r>
                      <a:r>
                        <a:rPr lang="en-US" sz="1800" b="0" i="0" baseline="0" dirty="0" smtClean="0"/>
                        <a:t> home</a:t>
                      </a:r>
                      <a:endParaRPr lang="en-US" sz="1800" b="0" i="0" dirty="0" smtClean="0"/>
                    </a:p>
                    <a:p>
                      <a:pPr marL="285750" indent="-285750" algn="l">
                        <a:buFont typeface="Arial" pitchFamily="34" charset="0"/>
                        <a:buChar char="•"/>
                      </a:pPr>
                      <a:r>
                        <a:rPr lang="en-US" sz="1800" b="0" i="0" dirty="0" smtClean="0"/>
                        <a:t>Shared Living Space</a:t>
                      </a:r>
                    </a:p>
                    <a:p>
                      <a:pPr marL="285750" indent="-285750" algn="l">
                        <a:buFont typeface="Arial" pitchFamily="34" charset="0"/>
                        <a:buChar char="•"/>
                      </a:pPr>
                      <a:r>
                        <a:rPr lang="en-US" sz="1800" b="0" i="0" dirty="0" smtClean="0"/>
                        <a:t>Co-op</a:t>
                      </a:r>
                    </a:p>
                    <a:p>
                      <a:pPr marL="285750" indent="-285750" algn="l">
                        <a:buFont typeface="Arial" pitchFamily="34" charset="0"/>
                        <a:buChar char="•"/>
                      </a:pPr>
                      <a:r>
                        <a:rPr lang="en-US" sz="1800" b="0" i="0" dirty="0" smtClean="0"/>
                        <a:t>Environmental</a:t>
                      </a:r>
                      <a:r>
                        <a:rPr lang="en-US" sz="1800" b="0" i="0" baseline="0" dirty="0" smtClean="0"/>
                        <a:t> Adaptations</a:t>
                      </a:r>
                      <a:endParaRPr lang="en-US" sz="1800" b="0" i="0" dirty="0" smtClean="0"/>
                    </a:p>
                    <a:p>
                      <a:pPr marL="285750" indent="-285750" algn="l">
                        <a:buFont typeface="Arial" pitchFamily="34" charset="0"/>
                        <a:buChar char="•"/>
                      </a:pPr>
                      <a:r>
                        <a:rPr lang="en-US" sz="1800" b="0" i="0" dirty="0" smtClean="0"/>
                        <a:t>Independent Supported Living</a:t>
                      </a:r>
                    </a:p>
                  </a:txBody>
                  <a:tcPr marT="45710" marB="45710"/>
                </a:tc>
              </a:tr>
              <a:tr h="365772">
                <a:tc>
                  <a:txBody>
                    <a:bodyPr/>
                    <a:lstStyle/>
                    <a:p>
                      <a:pPr algn="ctr"/>
                      <a:r>
                        <a:rPr lang="en-US" sz="1800" b="1" dirty="0" smtClean="0"/>
                        <a:t>Traditional</a:t>
                      </a:r>
                      <a:r>
                        <a:rPr lang="en-US" sz="1800" b="1" baseline="0" dirty="0" smtClean="0"/>
                        <a:t> Options</a:t>
                      </a:r>
                      <a:endParaRPr lang="en-US" sz="1800" b="1" dirty="0"/>
                    </a:p>
                  </a:txBody>
                  <a:tcPr marT="45710" marB="45710"/>
                </a:tc>
              </a:tr>
              <a:tr h="994934">
                <a:tc>
                  <a:txBody>
                    <a:bodyPr/>
                    <a:lstStyle/>
                    <a:p>
                      <a:pPr marL="285750" indent="-285750" algn="l">
                        <a:buFont typeface="Arial" pitchFamily="34" charset="0"/>
                        <a:buChar char="•"/>
                      </a:pPr>
                      <a:r>
                        <a:rPr lang="en-US" sz="1800" b="0" i="0" dirty="0" smtClean="0"/>
                        <a:t>Training</a:t>
                      </a:r>
                      <a:r>
                        <a:rPr lang="en-US" sz="1800" b="0" i="0" baseline="0" dirty="0" smtClean="0"/>
                        <a:t> Centers</a:t>
                      </a:r>
                      <a:endParaRPr lang="en-US" sz="1800" b="0" i="0" dirty="0" smtClean="0"/>
                    </a:p>
                    <a:p>
                      <a:pPr marL="285750" indent="-285750" algn="l">
                        <a:buFont typeface="Arial" pitchFamily="34" charset="0"/>
                        <a:buChar char="•"/>
                      </a:pPr>
                      <a:r>
                        <a:rPr lang="en-US" sz="1800" b="0" i="0" dirty="0" smtClean="0"/>
                        <a:t>Intermediate</a:t>
                      </a:r>
                      <a:r>
                        <a:rPr lang="en-US" sz="1800" b="0" i="0" baseline="0" dirty="0" smtClean="0"/>
                        <a:t> Care</a:t>
                      </a:r>
                    </a:p>
                    <a:p>
                      <a:pPr marL="285750" indent="-285750" algn="l">
                        <a:buFont typeface="Arial" pitchFamily="34" charset="0"/>
                        <a:buChar char="•"/>
                      </a:pPr>
                      <a:r>
                        <a:rPr lang="en-US" sz="1800" b="0" i="0" dirty="0" smtClean="0"/>
                        <a:t>Group Homes</a:t>
                      </a:r>
                    </a:p>
                  </a:txBody>
                  <a:tcPr marT="45710" marB="45710"/>
                </a:tc>
              </a:tr>
            </a:tbl>
          </a:graphicData>
        </a:graphic>
      </p:graphicFrame>
      <p:pic>
        <p:nvPicPr>
          <p:cNvPr id="46103" name="Picture 22" descr="housing-br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1092455" cy="1092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10" name="Title 4"/>
          <p:cNvSpPr>
            <a:spLocks noGrp="1"/>
          </p:cNvSpPr>
          <p:nvPr>
            <p:ph type="title"/>
          </p:nvPr>
        </p:nvSpPr>
        <p:spPr>
          <a:xfrm>
            <a:off x="609600" y="228600"/>
            <a:ext cx="8229600" cy="1139825"/>
          </a:xfrm>
        </p:spPr>
        <p:txBody>
          <a:bodyPr>
            <a:normAutofit/>
          </a:bodyPr>
          <a:lstStyle/>
          <a:p>
            <a:r>
              <a:rPr lang="en-US" dirty="0">
                <a:latin typeface="Garamond" charset="0"/>
              </a:rPr>
              <a:t>	 </a:t>
            </a:r>
            <a:r>
              <a:rPr lang="en-US" sz="4200" b="1" dirty="0" smtClean="0">
                <a:latin typeface="Garamond" charset="0"/>
              </a:rPr>
              <a:t>Community Living Possibilities</a:t>
            </a:r>
            <a:endParaRPr lang="en-US" sz="4200" b="1" dirty="0">
              <a:latin typeface="Garamond" charset="0"/>
            </a:endParaRPr>
          </a:p>
        </p:txBody>
      </p:sp>
      <p:pic>
        <p:nvPicPr>
          <p:cNvPr id="16" name="Content Placeholder 3" descr="02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913" y="2468317"/>
            <a:ext cx="3732505" cy="279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0993685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39828450"/>
              </p:ext>
            </p:extLst>
          </p:nvPr>
        </p:nvGraphicFramePr>
        <p:xfrm>
          <a:off x="4382542" y="1377725"/>
          <a:ext cx="4114800" cy="4953000"/>
        </p:xfrm>
        <a:graphic>
          <a:graphicData uri="http://schemas.openxmlformats.org/drawingml/2006/table">
            <a:tbl>
              <a:tblPr firstRow="1" bandRow="1">
                <a:tableStyleId>{5C22544A-7EE6-4342-B048-85BDC9FD1C3A}</a:tableStyleId>
              </a:tblPr>
              <a:tblGrid>
                <a:gridCol w="4114800"/>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Vision for the Future</a:t>
                      </a:r>
                    </a:p>
                  </a:txBody>
                  <a:tcPr marT="45705" marB="45705"/>
                </a:tc>
              </a:tr>
              <a:tr h="385945">
                <a:tc>
                  <a:txBody>
                    <a:bodyPr/>
                    <a:lstStyle/>
                    <a:p>
                      <a:pPr algn="ctr"/>
                      <a:r>
                        <a:rPr lang="en-US" sz="1800" b="1" dirty="0" smtClean="0"/>
                        <a:t>Innovative</a:t>
                      </a:r>
                      <a:endParaRPr lang="en-US" sz="1800" b="1" dirty="0"/>
                    </a:p>
                  </a:txBody>
                  <a:tcPr marT="45705" marB="45705"/>
                </a:tc>
              </a:tr>
              <a:tr h="385945">
                <a:tc>
                  <a:txBody>
                    <a:bodyPr/>
                    <a:lstStyle/>
                    <a:p>
                      <a:pPr marL="285750" indent="-285750" algn="l">
                        <a:buFont typeface="Arial" pitchFamily="34" charset="0"/>
                        <a:buChar char="•"/>
                      </a:pPr>
                      <a:r>
                        <a:rPr lang="en-US" sz="1800" dirty="0" smtClean="0"/>
                        <a:t>A</a:t>
                      </a:r>
                      <a:r>
                        <a:rPr lang="en-US" sz="1800" baseline="0" dirty="0" smtClean="0"/>
                        <a:t> new possibility</a:t>
                      </a:r>
                      <a:endParaRPr lang="en-US" sz="1800" dirty="0"/>
                    </a:p>
                  </a:txBody>
                  <a:tcPr marT="45705" marB="45705"/>
                </a:tc>
              </a:tr>
              <a:tr h="385945">
                <a:tc>
                  <a:txBody>
                    <a:bodyPr/>
                    <a:lstStyle/>
                    <a:p>
                      <a:pPr algn="ctr"/>
                      <a:r>
                        <a:rPr lang="en-US" sz="1800" b="1" dirty="0" smtClean="0"/>
                        <a:t>Islands of Excellence</a:t>
                      </a:r>
                      <a:endParaRPr lang="en-US" sz="1800" b="1" dirty="0"/>
                    </a:p>
                  </a:txBody>
                  <a:tcPr marT="45705" marB="45705"/>
                </a:tc>
              </a:tr>
              <a:tr h="2468790">
                <a:tc>
                  <a:txBody>
                    <a:bodyPr/>
                    <a:lstStyle/>
                    <a:p>
                      <a:pPr marL="285750" indent="-285750" algn="l">
                        <a:buFont typeface="Arial" pitchFamily="34" charset="0"/>
                        <a:buChar char="•"/>
                      </a:pPr>
                      <a:r>
                        <a:rPr lang="en-US" sz="1800" b="0" i="0" dirty="0" smtClean="0"/>
                        <a:t>Remote Monitoring</a:t>
                      </a:r>
                    </a:p>
                    <a:p>
                      <a:pPr marL="285750" indent="-285750" algn="l">
                        <a:buFont typeface="Arial" pitchFamily="34" charset="0"/>
                        <a:buChar char="•"/>
                      </a:pPr>
                      <a:r>
                        <a:rPr lang="en-US" sz="1800" b="0" i="0" dirty="0" smtClean="0"/>
                        <a:t>Assistive</a:t>
                      </a:r>
                      <a:r>
                        <a:rPr lang="en-US" sz="1800" b="0" i="0" baseline="0" dirty="0" smtClean="0"/>
                        <a:t> Technology</a:t>
                      </a:r>
                      <a:endParaRPr lang="en-US" sz="1800" b="0" i="0" dirty="0" smtClean="0"/>
                    </a:p>
                    <a:p>
                      <a:pPr marL="285750" indent="-285750" algn="l">
                        <a:buFont typeface="Arial" pitchFamily="34" charset="0"/>
                        <a:buChar char="•"/>
                      </a:pPr>
                      <a:r>
                        <a:rPr lang="en-US" sz="1800" b="0" i="0" dirty="0" smtClean="0"/>
                        <a:t>Time banks</a:t>
                      </a:r>
                      <a:endParaRPr lang="en-US" sz="900" b="0" i="0" dirty="0" smtClean="0"/>
                    </a:p>
                    <a:p>
                      <a:pPr marL="285750" indent="-285750" algn="l">
                        <a:buFont typeface="Arial" pitchFamily="34" charset="0"/>
                        <a:buChar char="•"/>
                      </a:pPr>
                      <a:r>
                        <a:rPr lang="en-US" sz="1800" b="0" i="0" dirty="0" smtClean="0"/>
                        <a:t>Human-service coops</a:t>
                      </a:r>
                    </a:p>
                    <a:p>
                      <a:pPr marL="285750" indent="-285750" algn="l">
                        <a:buFont typeface="Arial" pitchFamily="34" charset="0"/>
                        <a:buChar char="•"/>
                      </a:pPr>
                      <a:r>
                        <a:rPr lang="en-US" sz="1800" b="0" i="0" dirty="0" smtClean="0"/>
                        <a:t>Self-directed Services</a:t>
                      </a:r>
                      <a:endParaRPr lang="en-US" sz="900" b="0" i="0" dirty="0" smtClean="0"/>
                    </a:p>
                    <a:p>
                      <a:pPr marL="285750" indent="-285750" algn="l">
                        <a:buFont typeface="Arial" pitchFamily="34" charset="0"/>
                        <a:buChar char="•"/>
                      </a:pPr>
                      <a:r>
                        <a:rPr lang="en-US" sz="1800" b="0" i="0" dirty="0" smtClean="0"/>
                        <a:t>Respite</a:t>
                      </a:r>
                      <a:endParaRPr lang="en-US" sz="900" b="0" i="0" dirty="0" smtClean="0"/>
                    </a:p>
                    <a:p>
                      <a:pPr marL="285750" indent="-285750" algn="l">
                        <a:buFont typeface="Arial" pitchFamily="34" charset="0"/>
                        <a:buChar char="•"/>
                      </a:pPr>
                      <a:r>
                        <a:rPr lang="en-US" sz="1800" b="0" i="0" dirty="0" smtClean="0"/>
                        <a:t>Micro-boards</a:t>
                      </a:r>
                    </a:p>
                    <a:p>
                      <a:pPr marL="285750" indent="-285750" algn="l">
                        <a:buFont typeface="Arial" pitchFamily="34" charset="0"/>
                        <a:buChar char="•"/>
                      </a:pPr>
                      <a:r>
                        <a:rPr lang="en-US" sz="1800" b="0" i="0" dirty="0" smtClean="0"/>
                        <a:t>Companion Model</a:t>
                      </a:r>
                    </a:p>
                  </a:txBody>
                  <a:tcPr marT="45705" marB="45705"/>
                </a:tc>
              </a:tr>
              <a:tr h="365730">
                <a:tc>
                  <a:txBody>
                    <a:bodyPr/>
                    <a:lstStyle/>
                    <a:p>
                      <a:pPr algn="ctr"/>
                      <a:r>
                        <a:rPr lang="en-US" sz="1800" b="1" dirty="0" smtClean="0"/>
                        <a:t>Traditional </a:t>
                      </a:r>
                      <a:endParaRPr lang="en-US" sz="1800" b="1" dirty="0"/>
                    </a:p>
                  </a:txBody>
                  <a:tcPr marT="45705" marB="45705"/>
                </a:tc>
              </a:tr>
              <a:tr h="503445">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0" i="0" dirty="0" smtClean="0"/>
                        <a:t>Staff hired</a:t>
                      </a:r>
                      <a:r>
                        <a:rPr lang="en-US" sz="1800" b="0" i="0" baseline="0" dirty="0" smtClean="0"/>
                        <a:t> by</a:t>
                      </a:r>
                      <a:r>
                        <a:rPr lang="en-US" sz="1800" b="0" i="0" dirty="0" smtClean="0"/>
                        <a:t> Provider</a:t>
                      </a:r>
                    </a:p>
                  </a:txBody>
                  <a:tcPr marT="45705" marB="45705"/>
                </a:tc>
              </a:tr>
            </a:tbl>
          </a:graphicData>
        </a:graphic>
      </p:graphicFrame>
      <p:sp>
        <p:nvSpPr>
          <p:cNvPr id="47133" name="Title 4"/>
          <p:cNvSpPr>
            <a:spLocks noGrp="1"/>
          </p:cNvSpPr>
          <p:nvPr>
            <p:ph type="title"/>
          </p:nvPr>
        </p:nvSpPr>
        <p:spPr>
          <a:xfrm>
            <a:off x="533400" y="228600"/>
            <a:ext cx="8305800" cy="1139825"/>
          </a:xfrm>
        </p:spPr>
        <p:txBody>
          <a:bodyPr>
            <a:normAutofit fontScale="90000"/>
          </a:bodyPr>
          <a:lstStyle/>
          <a:p>
            <a:r>
              <a:rPr lang="en-US" dirty="0">
                <a:latin typeface="Garamond" charset="0"/>
              </a:rPr>
              <a:t>	  </a:t>
            </a:r>
            <a:r>
              <a:rPr lang="en-US" b="1" dirty="0" smtClean="0">
                <a:latin typeface="Garamond" charset="0"/>
              </a:rPr>
              <a:t>Service &amp; Support Possibilities </a:t>
            </a:r>
            <a:endParaRPr lang="en-US" sz="4200" b="1" dirty="0">
              <a:latin typeface="Garamond" charset="0"/>
            </a:endParaRPr>
          </a:p>
        </p:txBody>
      </p:sp>
      <p:pic>
        <p:nvPicPr>
          <p:cNvPr id="11"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4800" y="381000"/>
            <a:ext cx="990600" cy="990600"/>
          </a:xfrm>
          <a:prstGeom prst="rect">
            <a:avLst/>
          </a:prstGeom>
        </p:spPr>
      </p:pic>
      <p:pic>
        <p:nvPicPr>
          <p:cNvPr id="23"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73535" y="2340408"/>
            <a:ext cx="3407724" cy="2433442"/>
          </a:xfrm>
          <a:prstGeom prst="rect">
            <a:avLst/>
          </a:prstGeom>
        </p:spPr>
      </p:pic>
    </p:spTree>
    <p:extLst>
      <p:ext uri="{BB962C8B-B14F-4D97-AF65-F5344CB8AC3E}">
        <p14:creationId xmlns:p14="http://schemas.microsoft.com/office/powerpoint/2010/main" val="2411537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22381126"/>
              </p:ext>
            </p:extLst>
          </p:nvPr>
        </p:nvGraphicFramePr>
        <p:xfrm>
          <a:off x="4543122" y="1392324"/>
          <a:ext cx="4143678" cy="4718852"/>
        </p:xfrm>
        <a:graphic>
          <a:graphicData uri="http://schemas.openxmlformats.org/drawingml/2006/table">
            <a:tbl>
              <a:tblPr firstRow="1" bandRow="1">
                <a:tableStyleId>{5C22544A-7EE6-4342-B048-85BDC9FD1C3A}</a:tableStyleId>
              </a:tblPr>
              <a:tblGrid>
                <a:gridCol w="4143678"/>
              </a:tblGrid>
              <a:tr h="4571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Vision for the Future</a:t>
                      </a:r>
                    </a:p>
                  </a:txBody>
                  <a:tcPr marT="45704" marB="45704"/>
                </a:tc>
              </a:tr>
              <a:tr h="385929">
                <a:tc>
                  <a:txBody>
                    <a:bodyPr/>
                    <a:lstStyle/>
                    <a:p>
                      <a:pPr algn="ctr"/>
                      <a:r>
                        <a:rPr lang="en-US" sz="1800" b="1" dirty="0" smtClean="0"/>
                        <a:t>Innovative</a:t>
                      </a:r>
                      <a:endParaRPr lang="en-US" sz="1800" b="1" dirty="0"/>
                    </a:p>
                  </a:txBody>
                  <a:tcPr marT="45704" marB="45704"/>
                </a:tc>
              </a:tr>
              <a:tr h="385929">
                <a:tc>
                  <a:txBody>
                    <a:bodyPr/>
                    <a:lstStyle/>
                    <a:p>
                      <a:pPr marL="285750" indent="-285750" algn="l">
                        <a:buFont typeface="Arial" pitchFamily="34" charset="0"/>
                        <a:buChar char="•"/>
                      </a:pPr>
                      <a:r>
                        <a:rPr lang="en-US" sz="1800" dirty="0" smtClean="0"/>
                        <a:t>New possibilities, needs discovery</a:t>
                      </a:r>
                      <a:endParaRPr lang="en-US" sz="1800" dirty="0"/>
                    </a:p>
                  </a:txBody>
                  <a:tcPr marT="45704" marB="45704"/>
                </a:tc>
              </a:tr>
              <a:tr h="385929">
                <a:tc>
                  <a:txBody>
                    <a:bodyPr/>
                    <a:lstStyle/>
                    <a:p>
                      <a:pPr algn="ctr"/>
                      <a:r>
                        <a:rPr lang="en-US" sz="1800" b="1" dirty="0" smtClean="0"/>
                        <a:t>Islands</a:t>
                      </a:r>
                      <a:r>
                        <a:rPr lang="en-US" sz="1800" b="1" baseline="0" dirty="0" smtClean="0"/>
                        <a:t> of Excellence</a:t>
                      </a:r>
                      <a:endParaRPr lang="en-US" sz="1800" b="1" dirty="0"/>
                    </a:p>
                  </a:txBody>
                  <a:tcPr marT="45704" marB="45704"/>
                </a:tc>
              </a:tr>
              <a:tr h="2098108">
                <a:tc>
                  <a:txBody>
                    <a:bodyPr/>
                    <a:lstStyle/>
                    <a:p>
                      <a:pPr marL="285750" indent="-285750" algn="l">
                        <a:buFont typeface="Arial" pitchFamily="34" charset="0"/>
                        <a:buChar char="•"/>
                      </a:pPr>
                      <a:r>
                        <a:rPr lang="en-US" sz="1800" b="0" i="0" dirty="0" smtClean="0"/>
                        <a:t>Micro-enterprise</a:t>
                      </a:r>
                    </a:p>
                    <a:p>
                      <a:pPr marL="285750" indent="-285750" algn="l">
                        <a:buFont typeface="Arial" pitchFamily="34" charset="0"/>
                        <a:buChar char="•"/>
                      </a:pPr>
                      <a:r>
                        <a:rPr lang="en-US" sz="1800" b="0" i="0" dirty="0" smtClean="0"/>
                        <a:t>College/Tech Schools</a:t>
                      </a:r>
                    </a:p>
                    <a:p>
                      <a:pPr marL="285750" indent="-285750" algn="l">
                        <a:buFont typeface="Arial" pitchFamily="34" charset="0"/>
                        <a:buChar char="•"/>
                      </a:pPr>
                      <a:r>
                        <a:rPr lang="en-US" sz="1800" b="0" i="0" dirty="0" smtClean="0"/>
                        <a:t>Career</a:t>
                      </a:r>
                    </a:p>
                    <a:p>
                      <a:pPr marL="285750" indent="-285750" algn="l">
                        <a:buFont typeface="Arial" pitchFamily="34" charset="0"/>
                        <a:buChar char="•"/>
                      </a:pPr>
                      <a:r>
                        <a:rPr lang="en-US" sz="1800" b="0" i="0" dirty="0" smtClean="0"/>
                        <a:t>Military</a:t>
                      </a:r>
                    </a:p>
                    <a:p>
                      <a:pPr marL="285750" indent="-285750" algn="l">
                        <a:buFont typeface="Arial" pitchFamily="34" charset="0"/>
                        <a:buChar char="•"/>
                      </a:pPr>
                      <a:r>
                        <a:rPr lang="en-US" sz="1800" b="0" i="0" dirty="0" smtClean="0"/>
                        <a:t>Supported</a:t>
                      </a:r>
                      <a:r>
                        <a:rPr lang="en-US" sz="1800" b="0" i="0" baseline="0" dirty="0" smtClean="0"/>
                        <a:t> Employment</a:t>
                      </a:r>
                    </a:p>
                    <a:p>
                      <a:pPr marL="285750" indent="-285750" algn="l">
                        <a:buFont typeface="Arial" pitchFamily="34" charset="0"/>
                        <a:buChar char="•"/>
                      </a:pPr>
                      <a:r>
                        <a:rPr lang="en-US" sz="1800" b="0" i="0" baseline="0" dirty="0" smtClean="0"/>
                        <a:t>Volunteerism</a:t>
                      </a:r>
                      <a:endParaRPr lang="en-US" sz="1800" b="0" i="0" dirty="0" smtClean="0"/>
                    </a:p>
                    <a:p>
                      <a:pPr marL="285750" indent="-285750" algn="l">
                        <a:buFont typeface="Arial" pitchFamily="34" charset="0"/>
                        <a:buChar char="•"/>
                      </a:pPr>
                      <a:r>
                        <a:rPr lang="en-US" sz="1800" b="0" i="0" dirty="0" smtClean="0"/>
                        <a:t>AmeriCorps/VISTA</a:t>
                      </a:r>
                    </a:p>
                  </a:txBody>
                  <a:tcPr marT="45704" marB="45704"/>
                </a:tc>
              </a:tr>
              <a:tr h="365728">
                <a:tc>
                  <a:txBody>
                    <a:bodyPr/>
                    <a:lstStyle/>
                    <a:p>
                      <a:pPr algn="ctr"/>
                      <a:r>
                        <a:rPr lang="en-US" sz="1800" b="1" dirty="0" smtClean="0"/>
                        <a:t>Traditional</a:t>
                      </a:r>
                      <a:endParaRPr lang="en-US" sz="1800" b="1" dirty="0"/>
                    </a:p>
                  </a:txBody>
                  <a:tcPr marT="45704" marB="45704"/>
                </a:tc>
              </a:tr>
              <a:tr h="640048">
                <a:tc>
                  <a:txBody>
                    <a:bodyPr/>
                    <a:lstStyle/>
                    <a:p>
                      <a:pPr marL="285750" indent="-285750" algn="l">
                        <a:buFont typeface="Arial" pitchFamily="34" charset="0"/>
                        <a:buChar char="•"/>
                      </a:pPr>
                      <a:r>
                        <a:rPr lang="en-US" sz="1800" b="0" i="0" dirty="0" smtClean="0"/>
                        <a:t>Sheltered</a:t>
                      </a:r>
                      <a:r>
                        <a:rPr lang="en-US" sz="1800" b="0" i="0" baseline="0" dirty="0" smtClean="0"/>
                        <a:t> Workshops</a:t>
                      </a:r>
                    </a:p>
                    <a:p>
                      <a:pPr marL="285750" indent="-285750" algn="l">
                        <a:buFont typeface="Arial" pitchFamily="34" charset="0"/>
                        <a:buChar char="•"/>
                      </a:pPr>
                      <a:r>
                        <a:rPr lang="en-US" sz="1800" b="0" i="0" baseline="0" dirty="0" smtClean="0"/>
                        <a:t>Day Habilitation</a:t>
                      </a:r>
                      <a:endParaRPr lang="en-US" sz="1800" b="0" i="0" dirty="0" smtClean="0"/>
                    </a:p>
                  </a:txBody>
                  <a:tcPr marT="45704" marB="45704"/>
                </a:tc>
              </a:tr>
            </a:tbl>
          </a:graphicData>
        </a:graphic>
      </p:graphicFrame>
      <p:sp>
        <p:nvSpPr>
          <p:cNvPr id="48157" name="Title 4"/>
          <p:cNvSpPr>
            <a:spLocks noGrp="1"/>
          </p:cNvSpPr>
          <p:nvPr>
            <p:ph type="title"/>
          </p:nvPr>
        </p:nvSpPr>
        <p:spPr>
          <a:xfrm>
            <a:off x="19687" y="228600"/>
            <a:ext cx="8763000" cy="1139825"/>
          </a:xfrm>
        </p:spPr>
        <p:txBody>
          <a:bodyPr>
            <a:normAutofit fontScale="90000"/>
          </a:bodyPr>
          <a:lstStyle/>
          <a:p>
            <a:r>
              <a:rPr lang="en-US" dirty="0">
                <a:latin typeface="Garamond" charset="0"/>
              </a:rPr>
              <a:t>	   </a:t>
            </a:r>
            <a:r>
              <a:rPr lang="en-US" sz="4200" b="1" dirty="0" smtClean="0">
                <a:latin typeface="Garamond" charset="0"/>
              </a:rPr>
              <a:t>Daily Life/ Employment Possibilities</a:t>
            </a:r>
            <a:endParaRPr lang="en-US" sz="4200" b="1" dirty="0">
              <a:latin typeface="Garamond" charset="0"/>
            </a:endParaRPr>
          </a:p>
        </p:txBody>
      </p:sp>
      <p:pic>
        <p:nvPicPr>
          <p:cNvPr id="48158" name="Picture 19" descr="daily-life-yel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913333" cy="912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 descr="Eric and Firetru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529" y="2293643"/>
            <a:ext cx="3418219" cy="2565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34653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605790" y="228600"/>
            <a:ext cx="7932420" cy="909415"/>
          </a:xfrm>
        </p:spPr>
        <p:txBody>
          <a:bodyPr>
            <a:noAutofit/>
          </a:bodyPr>
          <a:lstStyle/>
          <a:p>
            <a:pPr algn="ctr"/>
            <a:r>
              <a:rPr lang="en-US" sz="4000" spc="-300" dirty="0" smtClean="0"/>
              <a:t>Need Assistance in Developing and Integrating Supports and Services</a:t>
            </a:r>
            <a:endParaRPr lang="en-US" sz="4000" spc="-300"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1371600"/>
            <a:ext cx="5791200" cy="5283704"/>
          </a:xfrm>
        </p:spPr>
      </p:pic>
      <p:sp>
        <p:nvSpPr>
          <p:cNvPr id="7" name="TextBox 6"/>
          <p:cNvSpPr txBox="1"/>
          <p:nvPr/>
        </p:nvSpPr>
        <p:spPr>
          <a:xfrm>
            <a:off x="2014760" y="2026953"/>
            <a:ext cx="2286000" cy="830997"/>
          </a:xfrm>
          <a:prstGeom prst="rect">
            <a:avLst/>
          </a:prstGeom>
          <a:noFill/>
        </p:spPr>
        <p:txBody>
          <a:bodyPr wrap="square" rtlCol="0">
            <a:spAutoFit/>
          </a:bodyPr>
          <a:lstStyle/>
          <a:p>
            <a:pPr algn="ctr"/>
            <a:r>
              <a:rPr lang="en-US" sz="1600" dirty="0" smtClean="0"/>
              <a:t>Person or family resources, abilities, strengths, characteristics</a:t>
            </a:r>
            <a:endParaRPr lang="en-US" sz="1600" dirty="0"/>
          </a:p>
        </p:txBody>
      </p:sp>
      <p:sp>
        <p:nvSpPr>
          <p:cNvPr id="8" name="TextBox 7"/>
          <p:cNvSpPr txBox="1"/>
          <p:nvPr/>
        </p:nvSpPr>
        <p:spPr>
          <a:xfrm>
            <a:off x="4745900" y="1976768"/>
            <a:ext cx="2712720" cy="830997"/>
          </a:xfrm>
          <a:prstGeom prst="rect">
            <a:avLst/>
          </a:prstGeom>
          <a:noFill/>
        </p:spPr>
        <p:txBody>
          <a:bodyPr wrap="square" rtlCol="0">
            <a:spAutoFit/>
          </a:bodyPr>
          <a:lstStyle/>
          <a:p>
            <a:pPr algn="ctr"/>
            <a:r>
              <a:rPr lang="en-US" sz="1600" dirty="0" smtClean="0"/>
              <a:t>Family, friends, neighbors, co-workers, community members, church members</a:t>
            </a:r>
            <a:endParaRPr lang="en-US" sz="1600" dirty="0"/>
          </a:p>
        </p:txBody>
      </p:sp>
      <p:sp>
        <p:nvSpPr>
          <p:cNvPr id="9" name="TextBox 8"/>
          <p:cNvSpPr txBox="1"/>
          <p:nvPr/>
        </p:nvSpPr>
        <p:spPr>
          <a:xfrm>
            <a:off x="1814234" y="4407547"/>
            <a:ext cx="1995766" cy="1077218"/>
          </a:xfrm>
          <a:prstGeom prst="rect">
            <a:avLst/>
          </a:prstGeom>
          <a:noFill/>
        </p:spPr>
        <p:txBody>
          <a:bodyPr wrap="square" rtlCol="0">
            <a:spAutoFit/>
          </a:bodyPr>
          <a:lstStyle/>
          <a:p>
            <a:r>
              <a:rPr lang="en-US" sz="1600" dirty="0" smtClean="0"/>
              <a:t>School, businesses, </a:t>
            </a:r>
          </a:p>
          <a:p>
            <a:r>
              <a:rPr lang="en-US" sz="1600" dirty="0" smtClean="0"/>
              <a:t>Church/faith  based,</a:t>
            </a:r>
          </a:p>
          <a:p>
            <a:pPr algn="ctr"/>
            <a:r>
              <a:rPr lang="en-US" sz="1600" dirty="0" smtClean="0"/>
              <a:t>public transportation,</a:t>
            </a:r>
          </a:p>
          <a:p>
            <a:r>
              <a:rPr lang="en-US" sz="1600" dirty="0" smtClean="0"/>
              <a:t>Parks and recreation</a:t>
            </a:r>
            <a:endParaRPr lang="en-US" sz="1600" dirty="0"/>
          </a:p>
        </p:txBody>
      </p:sp>
      <p:sp>
        <p:nvSpPr>
          <p:cNvPr id="10" name="TextBox 9"/>
          <p:cNvSpPr txBox="1"/>
          <p:nvPr/>
        </p:nvSpPr>
        <p:spPr>
          <a:xfrm>
            <a:off x="5723233" y="4267200"/>
            <a:ext cx="1782644" cy="1815882"/>
          </a:xfrm>
          <a:prstGeom prst="rect">
            <a:avLst/>
          </a:prstGeom>
          <a:noFill/>
        </p:spPr>
        <p:txBody>
          <a:bodyPr wrap="square" rtlCol="0">
            <a:spAutoFit/>
          </a:bodyPr>
          <a:lstStyle/>
          <a:p>
            <a:pPr algn="ctr"/>
            <a:r>
              <a:rPr lang="en-US" sz="1600" dirty="0" smtClean="0"/>
              <a:t>Disability Services,</a:t>
            </a:r>
          </a:p>
          <a:p>
            <a:pPr algn="ctr"/>
            <a:r>
              <a:rPr lang="en-US" sz="1600" dirty="0" smtClean="0"/>
              <a:t>Special Education </a:t>
            </a:r>
          </a:p>
          <a:p>
            <a:pPr algn="ctr"/>
            <a:r>
              <a:rPr lang="en-US" sz="1600" dirty="0" smtClean="0"/>
              <a:t>Medicaid, </a:t>
            </a:r>
          </a:p>
          <a:p>
            <a:pPr algn="ctr"/>
            <a:r>
              <a:rPr lang="en-US" sz="1600" dirty="0" smtClean="0"/>
              <a:t>Housing,</a:t>
            </a:r>
          </a:p>
          <a:p>
            <a:pPr algn="ctr"/>
            <a:r>
              <a:rPr lang="en-US" sz="1600" dirty="0" smtClean="0"/>
              <a:t>Food Stamps, Vocational rehab (VR)</a:t>
            </a:r>
            <a:endParaRPr lang="en-US" sz="1600" dirty="0"/>
          </a:p>
        </p:txBody>
      </p:sp>
      <p:sp>
        <p:nvSpPr>
          <p:cNvPr id="11" name="TextBox 10"/>
          <p:cNvSpPr txBox="1"/>
          <p:nvPr/>
        </p:nvSpPr>
        <p:spPr>
          <a:xfrm>
            <a:off x="3352800" y="5503783"/>
            <a:ext cx="2653406" cy="1354217"/>
          </a:xfrm>
          <a:prstGeom prst="rect">
            <a:avLst/>
          </a:prstGeom>
          <a:noFill/>
        </p:spPr>
        <p:txBody>
          <a:bodyPr wrap="square" rtlCol="0">
            <a:spAutoFit/>
          </a:bodyPr>
          <a:lstStyle/>
          <a:p>
            <a:pPr algn="ctr"/>
            <a:r>
              <a:rPr lang="en-US" sz="1600" dirty="0" err="1" smtClean="0"/>
              <a:t>i</a:t>
            </a:r>
            <a:r>
              <a:rPr lang="en-US" sz="1600" dirty="0" smtClean="0"/>
              <a:t>-pad/smart </a:t>
            </a:r>
            <a:r>
              <a:rPr lang="en-US" sz="1600" dirty="0"/>
              <a:t>phone apps,</a:t>
            </a:r>
          </a:p>
          <a:p>
            <a:pPr algn="ctr"/>
            <a:r>
              <a:rPr lang="en-US" sz="1600" dirty="0" smtClean="0"/>
              <a:t>remote </a:t>
            </a:r>
            <a:r>
              <a:rPr lang="en-US" sz="1600" dirty="0"/>
              <a:t>monitoring, </a:t>
            </a:r>
          </a:p>
          <a:p>
            <a:pPr algn="ctr"/>
            <a:r>
              <a:rPr lang="en-US" sz="1600" dirty="0"/>
              <a:t>c</a:t>
            </a:r>
            <a:r>
              <a:rPr lang="en-US" sz="1600" dirty="0" smtClean="0"/>
              <a:t>ognitive accessibility, </a:t>
            </a:r>
          </a:p>
          <a:p>
            <a:pPr algn="ctr"/>
            <a:r>
              <a:rPr lang="en-US" sz="1600" dirty="0"/>
              <a:t>a</a:t>
            </a:r>
            <a:r>
              <a:rPr lang="en-US" sz="1600" dirty="0" smtClean="0"/>
              <a:t>daptive equipment</a:t>
            </a:r>
          </a:p>
          <a:p>
            <a:endParaRPr lang="en-US" dirty="0"/>
          </a:p>
        </p:txBody>
      </p:sp>
    </p:spTree>
    <p:extLst>
      <p:ext uri="{BB962C8B-B14F-4D97-AF65-F5344CB8AC3E}">
        <p14:creationId xmlns:p14="http://schemas.microsoft.com/office/powerpoint/2010/main" val="4172437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19" y="246802"/>
            <a:ext cx="8079581" cy="1658198"/>
          </a:xfrm>
        </p:spPr>
        <p:txBody>
          <a:bodyPr>
            <a:noAutofit/>
          </a:bodyPr>
          <a:lstStyle/>
          <a:p>
            <a:pPr algn="ctr"/>
            <a:r>
              <a:rPr lang="en-US" sz="4000" dirty="0"/>
              <a:t>Adapting, Accommodating and Integrating Supports:</a:t>
            </a:r>
            <a:br>
              <a:rPr lang="en-US" sz="4000" dirty="0"/>
            </a:br>
            <a:r>
              <a:rPr lang="en-US" i="1" dirty="0" smtClean="0"/>
              <a:t>Specific Life Domain</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67200" y="2209800"/>
            <a:ext cx="3513511" cy="3344145"/>
          </a:xfrm>
        </p:spPr>
      </p:pic>
      <p:sp>
        <p:nvSpPr>
          <p:cNvPr id="3" name="TextBox 2"/>
          <p:cNvSpPr txBox="1"/>
          <p:nvPr/>
        </p:nvSpPr>
        <p:spPr>
          <a:xfrm>
            <a:off x="152400" y="5867400"/>
            <a:ext cx="8991600" cy="646331"/>
          </a:xfrm>
          <a:prstGeom prst="rect">
            <a:avLst/>
          </a:prstGeom>
          <a:noFill/>
        </p:spPr>
        <p:txBody>
          <a:bodyPr wrap="square" rtlCol="0">
            <a:spAutoFit/>
          </a:bodyPr>
          <a:lstStyle/>
          <a:p>
            <a:pPr algn="ctr"/>
            <a:r>
              <a:rPr lang="en-US" sz="3600" b="1" dirty="0" smtClean="0"/>
              <a:t>Life Domains</a:t>
            </a:r>
            <a:endParaRPr lang="en-US" sz="3600" b="1" dirty="0"/>
          </a:p>
        </p:txBody>
      </p:sp>
      <p:pic>
        <p:nvPicPr>
          <p:cNvPr id="5" name="Picture 4" descr="X:\Family to Family Team\Research, Policy and Culture Change\Life Course\The Framework\Graphics\pie-pieces-only.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362200"/>
            <a:ext cx="2971800" cy="2971800"/>
          </a:xfrm>
          <a:prstGeom prst="rect">
            <a:avLst/>
          </a:prstGeom>
          <a:noFill/>
          <a:ln>
            <a:noFill/>
          </a:ln>
        </p:spPr>
      </p:pic>
    </p:spTree>
    <p:extLst>
      <p:ext uri="{BB962C8B-B14F-4D97-AF65-F5344CB8AC3E}">
        <p14:creationId xmlns:p14="http://schemas.microsoft.com/office/powerpoint/2010/main" val="10626294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990600" y="228600"/>
            <a:ext cx="7932420" cy="909415"/>
          </a:xfrm>
        </p:spPr>
        <p:txBody>
          <a:bodyPr>
            <a:noAutofit/>
          </a:bodyPr>
          <a:lstStyle/>
          <a:p>
            <a:pPr algn="ctr"/>
            <a:r>
              <a:rPr lang="en-US" sz="4000" spc="-300" dirty="0" smtClean="0"/>
              <a:t>Eric’s Focus on Social and Spiritual </a:t>
            </a:r>
            <a:endParaRPr lang="en-US" sz="4000" spc="-300"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1295400"/>
            <a:ext cx="5562600" cy="5294713"/>
          </a:xfrm>
        </p:spPr>
      </p:pic>
      <p:sp>
        <p:nvSpPr>
          <p:cNvPr id="7" name="TextBox 6"/>
          <p:cNvSpPr txBox="1"/>
          <p:nvPr/>
        </p:nvSpPr>
        <p:spPr>
          <a:xfrm>
            <a:off x="2133600" y="1828800"/>
            <a:ext cx="2286000" cy="1569660"/>
          </a:xfrm>
          <a:prstGeom prst="rect">
            <a:avLst/>
          </a:prstGeom>
          <a:noFill/>
        </p:spPr>
        <p:txBody>
          <a:bodyPr wrap="square" rtlCol="0">
            <a:spAutoFit/>
          </a:bodyPr>
          <a:lstStyle/>
          <a:p>
            <a:pPr algn="ctr"/>
            <a:r>
              <a:rPr lang="en-US" sz="1600" dirty="0" smtClean="0"/>
              <a:t>Happy, Funny and loving</a:t>
            </a:r>
          </a:p>
          <a:p>
            <a:pPr algn="ctr"/>
            <a:r>
              <a:rPr lang="en-US" sz="1600" dirty="0" smtClean="0"/>
              <a:t>Likes to help people</a:t>
            </a:r>
          </a:p>
          <a:p>
            <a:pPr algn="ctr"/>
            <a:r>
              <a:rPr lang="en-US" sz="1600" dirty="0" smtClean="0"/>
              <a:t>Likes to try new things</a:t>
            </a:r>
          </a:p>
          <a:p>
            <a:pPr algn="ctr"/>
            <a:r>
              <a:rPr lang="en-US" sz="1600" dirty="0" smtClean="0"/>
              <a:t>Police cars, tow trucks, fire engines and racecars</a:t>
            </a:r>
          </a:p>
          <a:p>
            <a:pPr algn="ctr"/>
            <a:r>
              <a:rPr lang="en-US" sz="1600" dirty="0" smtClean="0"/>
              <a:t>Golf Cart</a:t>
            </a:r>
            <a:endParaRPr lang="en-US" sz="1600" dirty="0"/>
          </a:p>
        </p:txBody>
      </p:sp>
      <p:sp>
        <p:nvSpPr>
          <p:cNvPr id="8" name="TextBox 7"/>
          <p:cNvSpPr txBox="1"/>
          <p:nvPr/>
        </p:nvSpPr>
        <p:spPr>
          <a:xfrm>
            <a:off x="4745900" y="1976768"/>
            <a:ext cx="2264500" cy="1323439"/>
          </a:xfrm>
          <a:prstGeom prst="rect">
            <a:avLst/>
          </a:prstGeom>
          <a:noFill/>
        </p:spPr>
        <p:txBody>
          <a:bodyPr wrap="square" rtlCol="0">
            <a:spAutoFit/>
          </a:bodyPr>
          <a:lstStyle/>
          <a:p>
            <a:pPr algn="ctr"/>
            <a:r>
              <a:rPr lang="en-US" sz="1600" dirty="0" smtClean="0"/>
              <a:t>See his girlfriend more</a:t>
            </a:r>
          </a:p>
          <a:p>
            <a:pPr algn="ctr"/>
            <a:r>
              <a:rPr lang="en-US" sz="1600" dirty="0" smtClean="0"/>
              <a:t>Connect with his family</a:t>
            </a:r>
          </a:p>
          <a:p>
            <a:pPr algn="ctr"/>
            <a:r>
              <a:rPr lang="en-US" sz="1600" dirty="0" smtClean="0"/>
              <a:t>Spend more time with friends</a:t>
            </a:r>
          </a:p>
          <a:p>
            <a:pPr algn="ctr"/>
            <a:endParaRPr lang="en-US" sz="1600" dirty="0"/>
          </a:p>
        </p:txBody>
      </p:sp>
      <p:sp>
        <p:nvSpPr>
          <p:cNvPr id="9" name="TextBox 8"/>
          <p:cNvSpPr txBox="1"/>
          <p:nvPr/>
        </p:nvSpPr>
        <p:spPr>
          <a:xfrm>
            <a:off x="1905000" y="4419600"/>
            <a:ext cx="1995766" cy="1077218"/>
          </a:xfrm>
          <a:prstGeom prst="rect">
            <a:avLst/>
          </a:prstGeom>
          <a:noFill/>
        </p:spPr>
        <p:txBody>
          <a:bodyPr wrap="square" rtlCol="0">
            <a:spAutoFit/>
          </a:bodyPr>
          <a:lstStyle/>
          <a:p>
            <a:pPr algn="ctr"/>
            <a:r>
              <a:rPr lang="en-US" sz="1600" dirty="0" smtClean="0"/>
              <a:t>Scouts</a:t>
            </a:r>
          </a:p>
          <a:p>
            <a:pPr algn="ctr"/>
            <a:r>
              <a:rPr lang="en-US" sz="1600" dirty="0" smtClean="0"/>
              <a:t>Red Robin</a:t>
            </a:r>
          </a:p>
          <a:p>
            <a:pPr algn="ctr"/>
            <a:r>
              <a:rPr lang="en-US" sz="1600" dirty="0" smtClean="0"/>
              <a:t>Race Tracks</a:t>
            </a:r>
          </a:p>
          <a:p>
            <a:pPr algn="ctr"/>
            <a:endParaRPr lang="en-US" sz="1600" dirty="0"/>
          </a:p>
        </p:txBody>
      </p:sp>
      <p:sp>
        <p:nvSpPr>
          <p:cNvPr id="10" name="TextBox 9"/>
          <p:cNvSpPr txBox="1"/>
          <p:nvPr/>
        </p:nvSpPr>
        <p:spPr>
          <a:xfrm>
            <a:off x="5638800" y="4343400"/>
            <a:ext cx="1782644" cy="830997"/>
          </a:xfrm>
          <a:prstGeom prst="rect">
            <a:avLst/>
          </a:prstGeom>
          <a:noFill/>
        </p:spPr>
        <p:txBody>
          <a:bodyPr wrap="square" rtlCol="0">
            <a:spAutoFit/>
          </a:bodyPr>
          <a:lstStyle/>
          <a:p>
            <a:pPr algn="ctr"/>
            <a:r>
              <a:rPr lang="en-US" sz="1600" dirty="0" smtClean="0"/>
              <a:t>Companion Supports </a:t>
            </a:r>
          </a:p>
          <a:p>
            <a:pPr algn="ctr"/>
            <a:r>
              <a:rPr lang="en-US" sz="1600" dirty="0" smtClean="0"/>
              <a:t>day-to-day</a:t>
            </a:r>
            <a:endParaRPr lang="en-US" sz="1600" dirty="0"/>
          </a:p>
        </p:txBody>
      </p:sp>
      <p:sp>
        <p:nvSpPr>
          <p:cNvPr id="11" name="TextBox 10"/>
          <p:cNvSpPr txBox="1"/>
          <p:nvPr/>
        </p:nvSpPr>
        <p:spPr>
          <a:xfrm>
            <a:off x="3352800" y="5638800"/>
            <a:ext cx="2653406" cy="646331"/>
          </a:xfrm>
          <a:prstGeom prst="rect">
            <a:avLst/>
          </a:prstGeom>
          <a:noFill/>
        </p:spPr>
        <p:txBody>
          <a:bodyPr wrap="square" rtlCol="0">
            <a:spAutoFit/>
          </a:bodyPr>
          <a:lstStyle/>
          <a:p>
            <a:pPr algn="ctr"/>
            <a:r>
              <a:rPr lang="en-US" dirty="0" smtClean="0"/>
              <a:t>I-pad</a:t>
            </a:r>
          </a:p>
          <a:p>
            <a:pPr algn="ctr"/>
            <a:r>
              <a:rPr lang="en-US" dirty="0" smtClean="0"/>
              <a:t>Smart Phone</a:t>
            </a:r>
            <a:endParaRPr lang="en-US" dirty="0"/>
          </a:p>
        </p:txBody>
      </p:sp>
      <p:pic>
        <p:nvPicPr>
          <p:cNvPr id="12"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28600"/>
            <a:ext cx="1295400" cy="1293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G_3561.JPG"/>
          <p:cNvPicPr>
            <a:picLocks noChangeAspect="1"/>
          </p:cNvPicPr>
          <p:nvPr/>
        </p:nvPicPr>
        <p:blipFill rotWithShape="1">
          <a:blip r:embed="rId5" cstate="print">
            <a:extLst>
              <a:ext uri="{28A0092B-C50C-407E-A947-70E740481C1C}">
                <a14:useLocalDpi xmlns:a14="http://schemas.microsoft.com/office/drawing/2010/main" val="0"/>
              </a:ext>
            </a:extLst>
          </a:blip>
          <a:srcRect l="16440" t="13842" r="38778" b="19543"/>
          <a:stretch/>
        </p:blipFill>
        <p:spPr>
          <a:xfrm rot="5400000">
            <a:off x="544085" y="1970515"/>
            <a:ext cx="1502630" cy="1676400"/>
          </a:xfrm>
          <a:prstGeom prst="rect">
            <a:avLst/>
          </a:prstGeom>
        </p:spPr>
      </p:pic>
      <p:pic>
        <p:nvPicPr>
          <p:cNvPr id="13" name="Picture 12" descr="IMG_4629.JPG"/>
          <p:cNvPicPr>
            <a:picLocks noChangeAspect="1"/>
          </p:cNvPicPr>
          <p:nvPr/>
        </p:nvPicPr>
        <p:blipFill rotWithShape="1">
          <a:blip r:embed="rId6" cstate="print">
            <a:extLst>
              <a:ext uri="{28A0092B-C50C-407E-A947-70E740481C1C}">
                <a14:useLocalDpi xmlns:a14="http://schemas.microsoft.com/office/drawing/2010/main" val="0"/>
              </a:ext>
            </a:extLst>
          </a:blip>
          <a:srcRect l="15951" r="24159"/>
          <a:stretch/>
        </p:blipFill>
        <p:spPr>
          <a:xfrm>
            <a:off x="7086600" y="1676400"/>
            <a:ext cx="1760401" cy="1600200"/>
          </a:xfrm>
          <a:prstGeom prst="rect">
            <a:avLst/>
          </a:prstGeom>
        </p:spPr>
      </p:pic>
      <p:pic>
        <p:nvPicPr>
          <p:cNvPr id="14" name="Content Placeholder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6781800" y="5257800"/>
            <a:ext cx="1920750" cy="1371600"/>
          </a:xfrm>
          <a:prstGeom prst="rect">
            <a:avLst/>
          </a:prstGeom>
        </p:spPr>
      </p:pic>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800600"/>
            <a:ext cx="1981200" cy="148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41213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8644" y="1715214"/>
            <a:ext cx="8238156" cy="3724097"/>
          </a:xfrm>
          <a:prstGeom prst="rect">
            <a:avLst/>
          </a:prstGeom>
          <a:noFill/>
        </p:spPr>
        <p:txBody>
          <a:bodyPr wrap="square" rtlCol="0">
            <a:spAutoFit/>
          </a:bodyPr>
          <a:lstStyle/>
          <a:p>
            <a:endParaRPr lang="en-US" b="1" dirty="0" smtClean="0"/>
          </a:p>
          <a:p>
            <a:endParaRPr lang="en-US" b="1" dirty="0"/>
          </a:p>
          <a:p>
            <a:pPr algn="ctr"/>
            <a:endParaRPr lang="en-US" sz="2600" b="1" dirty="0"/>
          </a:p>
          <a:p>
            <a:pPr algn="ctr"/>
            <a:endParaRPr lang="en-US" sz="2600" b="1" dirty="0"/>
          </a:p>
          <a:p>
            <a:pPr algn="ctr"/>
            <a:r>
              <a:rPr lang="en-US" sz="2600" b="1" dirty="0" smtClean="0"/>
              <a:t>Project </a:t>
            </a:r>
            <a:r>
              <a:rPr lang="en-US" sz="2600" b="1" dirty="0"/>
              <a:t>Goal</a:t>
            </a:r>
          </a:p>
          <a:p>
            <a:pPr algn="ctr"/>
            <a:r>
              <a:rPr lang="en-US" sz="2600" dirty="0"/>
              <a:t>To build capacity through a community of practice across and within States to create policies, </a:t>
            </a:r>
            <a:r>
              <a:rPr lang="en-US" sz="2600" dirty="0" smtClean="0"/>
              <a:t>practices and </a:t>
            </a:r>
            <a:r>
              <a:rPr lang="en-US" sz="2600" dirty="0"/>
              <a:t>systems to better assist and support families than include a member with </a:t>
            </a:r>
            <a:r>
              <a:rPr lang="en-US" sz="2600" dirty="0" smtClean="0"/>
              <a:t>intellectual and developmental disability </a:t>
            </a:r>
            <a:r>
              <a:rPr lang="en-US" sz="2600" dirty="0"/>
              <a:t>across the lifespan</a:t>
            </a:r>
            <a:r>
              <a:rPr lang="en-US" sz="2600" dirty="0" smtClean="0"/>
              <a:t>.</a:t>
            </a:r>
          </a:p>
          <a:p>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8645" y="379201"/>
            <a:ext cx="8066087" cy="1103946"/>
          </a:xfrm>
        </p:spPr>
      </p:pic>
      <p:grpSp>
        <p:nvGrpSpPr>
          <p:cNvPr id="70" name="Group 69"/>
          <p:cNvGrpSpPr/>
          <p:nvPr/>
        </p:nvGrpSpPr>
        <p:grpSpPr>
          <a:xfrm>
            <a:off x="448645" y="5468580"/>
            <a:ext cx="8066087" cy="1005840"/>
            <a:chOff x="448645" y="5468580"/>
            <a:chExt cx="8066087" cy="1005840"/>
          </a:xfrm>
        </p:grpSpPr>
        <p:grpSp>
          <p:nvGrpSpPr>
            <p:cNvPr id="43" name="Group 42"/>
            <p:cNvGrpSpPr/>
            <p:nvPr/>
          </p:nvGrpSpPr>
          <p:grpSpPr>
            <a:xfrm>
              <a:off x="1814269" y="5468580"/>
              <a:ext cx="801059" cy="1005840"/>
              <a:chOff x="3846286" y="2345774"/>
              <a:chExt cx="1577743" cy="1981074"/>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286" y="2345774"/>
                <a:ext cx="1577743" cy="1981074"/>
              </a:xfrm>
              <a:prstGeom prst="rect">
                <a:avLst/>
              </a:prstGeom>
            </p:spPr>
          </p:pic>
          <p:sp>
            <p:nvSpPr>
              <p:cNvPr id="51" name="TextBox 50"/>
              <p:cNvSpPr txBox="1"/>
              <p:nvPr/>
            </p:nvSpPr>
            <p:spPr>
              <a:xfrm>
                <a:off x="4236657" y="2955459"/>
                <a:ext cx="796999" cy="606189"/>
              </a:xfrm>
              <a:prstGeom prst="rect">
                <a:avLst/>
              </a:prstGeom>
              <a:noFill/>
            </p:spPr>
            <p:txBody>
              <a:bodyPr wrap="square" rtlCol="0">
                <a:spAutoFit/>
              </a:bodyPr>
              <a:lstStyle/>
              <a:p>
                <a:pPr algn="ctr"/>
                <a:r>
                  <a:rPr lang="en-US" sz="1400" b="1" dirty="0" smtClean="0">
                    <a:solidFill>
                      <a:schemeClr val="bg1"/>
                    </a:solidFill>
                  </a:rPr>
                  <a:t>DC</a:t>
                </a:r>
                <a:endParaRPr lang="en-US" sz="1100" b="1" dirty="0">
                  <a:solidFill>
                    <a:schemeClr val="bg1"/>
                  </a:solidFill>
                </a:endParaRPr>
              </a:p>
            </p:txBody>
          </p:sp>
        </p:grpSp>
        <p:grpSp>
          <p:nvGrpSpPr>
            <p:cNvPr id="44" name="Group 43"/>
            <p:cNvGrpSpPr/>
            <p:nvPr/>
          </p:nvGrpSpPr>
          <p:grpSpPr>
            <a:xfrm>
              <a:off x="448645" y="5469473"/>
              <a:ext cx="1101446" cy="974953"/>
              <a:chOff x="783186" y="2347533"/>
              <a:chExt cx="2169375" cy="1920240"/>
            </a:xfrm>
          </p:grpSpPr>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86" y="2347533"/>
                <a:ext cx="2169375" cy="1920240"/>
              </a:xfrm>
              <a:prstGeom prst="rect">
                <a:avLst/>
              </a:prstGeom>
            </p:spPr>
          </p:pic>
          <p:sp>
            <p:nvSpPr>
              <p:cNvPr id="49" name="TextBox 48"/>
              <p:cNvSpPr txBox="1"/>
              <p:nvPr/>
            </p:nvSpPr>
            <p:spPr>
              <a:xfrm>
                <a:off x="1461959" y="2886581"/>
                <a:ext cx="811829" cy="606189"/>
              </a:xfrm>
              <a:prstGeom prst="rect">
                <a:avLst/>
              </a:prstGeom>
              <a:noFill/>
            </p:spPr>
            <p:txBody>
              <a:bodyPr wrap="square" rtlCol="0">
                <a:spAutoFit/>
              </a:bodyPr>
              <a:lstStyle/>
              <a:p>
                <a:pPr algn="ctr"/>
                <a:r>
                  <a:rPr lang="en-US" sz="1400" b="1" dirty="0" smtClean="0">
                    <a:solidFill>
                      <a:schemeClr val="bg1"/>
                    </a:solidFill>
                  </a:rPr>
                  <a:t>CT</a:t>
                </a:r>
                <a:endParaRPr lang="en-US" sz="1100" b="1" dirty="0">
                  <a:solidFill>
                    <a:schemeClr val="bg1"/>
                  </a:solidFill>
                </a:endParaRPr>
              </a:p>
            </p:txBody>
          </p:sp>
        </p:grpSp>
        <p:grpSp>
          <p:nvGrpSpPr>
            <p:cNvPr id="45" name="Group 44"/>
            <p:cNvGrpSpPr/>
            <p:nvPr/>
          </p:nvGrpSpPr>
          <p:grpSpPr>
            <a:xfrm>
              <a:off x="2879506" y="5469473"/>
              <a:ext cx="1128690" cy="974953"/>
              <a:chOff x="6113784" y="2347533"/>
              <a:chExt cx="2223034" cy="1920240"/>
            </a:xfrm>
          </p:grpSpPr>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784" y="2347533"/>
                <a:ext cx="2223034" cy="1920240"/>
              </a:xfrm>
              <a:prstGeom prst="rect">
                <a:avLst/>
              </a:prstGeom>
            </p:spPr>
          </p:pic>
          <p:sp>
            <p:nvSpPr>
              <p:cNvPr id="47" name="TextBox 46"/>
              <p:cNvSpPr txBox="1"/>
              <p:nvPr/>
            </p:nvSpPr>
            <p:spPr>
              <a:xfrm>
                <a:off x="6625124" y="2952962"/>
                <a:ext cx="1011670" cy="606189"/>
              </a:xfrm>
              <a:prstGeom prst="rect">
                <a:avLst/>
              </a:prstGeom>
              <a:noFill/>
            </p:spPr>
            <p:txBody>
              <a:bodyPr wrap="square" rtlCol="0">
                <a:spAutoFit/>
              </a:bodyPr>
              <a:lstStyle/>
              <a:p>
                <a:pPr algn="ctr"/>
                <a:r>
                  <a:rPr lang="en-US" sz="1400" b="1" dirty="0" smtClean="0">
                    <a:solidFill>
                      <a:schemeClr val="bg1"/>
                    </a:solidFill>
                  </a:rPr>
                  <a:t>MO</a:t>
                </a:r>
                <a:endParaRPr lang="en-US" sz="1400" b="1" dirty="0">
                  <a:solidFill>
                    <a:schemeClr val="bg1"/>
                  </a:solidFill>
                </a:endParaRPr>
              </a:p>
            </p:txBody>
          </p:sp>
        </p:grpSp>
        <p:grpSp>
          <p:nvGrpSpPr>
            <p:cNvPr id="67" name="Group 66"/>
            <p:cNvGrpSpPr/>
            <p:nvPr/>
          </p:nvGrpSpPr>
          <p:grpSpPr>
            <a:xfrm>
              <a:off x="5801382" y="5674276"/>
              <a:ext cx="1472063" cy="376662"/>
              <a:chOff x="5830698" y="5674276"/>
              <a:chExt cx="1472063" cy="376662"/>
            </a:xfrm>
          </p:grpSpPr>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698" y="5674276"/>
                <a:ext cx="1472063" cy="376662"/>
              </a:xfrm>
              <a:prstGeom prst="rect">
                <a:avLst/>
              </a:prstGeom>
            </p:spPr>
          </p:pic>
          <p:sp>
            <p:nvSpPr>
              <p:cNvPr id="62" name="TextBox 61"/>
              <p:cNvSpPr txBox="1"/>
              <p:nvPr/>
            </p:nvSpPr>
            <p:spPr>
              <a:xfrm>
                <a:off x="6287482" y="5705556"/>
                <a:ext cx="436287" cy="307777"/>
              </a:xfrm>
              <a:prstGeom prst="rect">
                <a:avLst/>
              </a:prstGeom>
              <a:noFill/>
            </p:spPr>
            <p:txBody>
              <a:bodyPr wrap="square" rtlCol="0">
                <a:spAutoFit/>
              </a:bodyPr>
              <a:lstStyle/>
              <a:p>
                <a:pPr algn="ctr"/>
                <a:r>
                  <a:rPr lang="en-US" sz="1400" b="1" dirty="0" smtClean="0">
                    <a:solidFill>
                      <a:schemeClr val="bg1"/>
                    </a:solidFill>
                  </a:rPr>
                  <a:t>TN</a:t>
                </a:r>
                <a:endParaRPr lang="en-US" sz="1050" b="1" dirty="0">
                  <a:solidFill>
                    <a:schemeClr val="bg1"/>
                  </a:solidFill>
                </a:endParaRPr>
              </a:p>
            </p:txBody>
          </p:sp>
        </p:grpSp>
        <p:grpSp>
          <p:nvGrpSpPr>
            <p:cNvPr id="69" name="Group 68"/>
            <p:cNvGrpSpPr/>
            <p:nvPr/>
          </p:nvGrpSpPr>
          <p:grpSpPr>
            <a:xfrm>
              <a:off x="7537622" y="5727006"/>
              <a:ext cx="977110" cy="640746"/>
              <a:chOff x="7537622" y="5727006"/>
              <a:chExt cx="977110" cy="640746"/>
            </a:xfrm>
          </p:grpSpPr>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7622" y="5727006"/>
                <a:ext cx="977110" cy="640746"/>
              </a:xfrm>
              <a:prstGeom prst="rect">
                <a:avLst/>
              </a:prstGeom>
            </p:spPr>
          </p:pic>
          <p:sp>
            <p:nvSpPr>
              <p:cNvPr id="65" name="TextBox 64"/>
              <p:cNvSpPr txBox="1">
                <a:spLocks noChangeAspect="1"/>
              </p:cNvSpPr>
              <p:nvPr/>
            </p:nvSpPr>
            <p:spPr>
              <a:xfrm>
                <a:off x="7759015" y="5893491"/>
                <a:ext cx="534325" cy="307777"/>
              </a:xfrm>
              <a:prstGeom prst="rect">
                <a:avLst/>
              </a:prstGeom>
              <a:noFill/>
            </p:spPr>
            <p:txBody>
              <a:bodyPr wrap="square" rtlCol="0">
                <a:spAutoFit/>
              </a:bodyPr>
              <a:lstStyle/>
              <a:p>
                <a:pPr algn="ctr"/>
                <a:r>
                  <a:rPr lang="en-US" sz="1400" b="1" dirty="0" smtClean="0">
                    <a:solidFill>
                      <a:schemeClr val="bg1"/>
                    </a:solidFill>
                  </a:rPr>
                  <a:t>WA</a:t>
                </a:r>
                <a:endParaRPr lang="en-US" sz="1400" b="1" dirty="0">
                  <a:solidFill>
                    <a:schemeClr val="bg1"/>
                  </a:solidFill>
                </a:endParaRPr>
              </a:p>
            </p:txBody>
          </p:sp>
        </p:grpSp>
        <p:grpSp>
          <p:nvGrpSpPr>
            <p:cNvPr id="68" name="Group 67"/>
            <p:cNvGrpSpPr/>
            <p:nvPr/>
          </p:nvGrpSpPr>
          <p:grpSpPr>
            <a:xfrm>
              <a:off x="4272374" y="5576091"/>
              <a:ext cx="1264830" cy="640080"/>
              <a:chOff x="4299693" y="5576091"/>
              <a:chExt cx="1264830" cy="640080"/>
            </a:xfrm>
          </p:grpSpPr>
          <p:pic>
            <p:nvPicPr>
              <p:cNvPr id="59" name="Content Placeholder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9693" y="5576091"/>
                <a:ext cx="1264830" cy="640080"/>
              </a:xfrm>
              <a:prstGeom prst="rect">
                <a:avLst/>
              </a:prstGeom>
            </p:spPr>
          </p:pic>
          <p:sp>
            <p:nvSpPr>
              <p:cNvPr id="66" name="TextBox 65"/>
              <p:cNvSpPr txBox="1"/>
              <p:nvPr/>
            </p:nvSpPr>
            <p:spPr>
              <a:xfrm>
                <a:off x="4767029" y="5742242"/>
                <a:ext cx="580319" cy="307777"/>
              </a:xfrm>
              <a:prstGeom prst="rect">
                <a:avLst/>
              </a:prstGeom>
              <a:noFill/>
            </p:spPr>
            <p:txBody>
              <a:bodyPr wrap="square" rtlCol="0">
                <a:spAutoFit/>
              </a:bodyPr>
              <a:lstStyle/>
              <a:p>
                <a:pPr algn="ctr"/>
                <a:r>
                  <a:rPr lang="en-US" sz="1400" b="1" dirty="0" smtClean="0">
                    <a:solidFill>
                      <a:schemeClr val="bg1"/>
                    </a:solidFill>
                  </a:rPr>
                  <a:t>OK</a:t>
                </a:r>
                <a:endParaRPr lang="en-US" sz="1400" b="1" dirty="0">
                  <a:solidFill>
                    <a:schemeClr val="bg1"/>
                  </a:solidFill>
                </a:endParaRPr>
              </a:p>
            </p:txBody>
          </p:sp>
        </p:grpSp>
      </p:gr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200" y="1752600"/>
            <a:ext cx="3394710" cy="914400"/>
          </a:xfrm>
          <a:prstGeom prst="rect">
            <a:avLst/>
          </a:prstGeom>
        </p:spPr>
      </p:pic>
    </p:spTree>
    <p:extLst>
      <p:ext uri="{BB962C8B-B14F-4D97-AF65-F5344CB8AC3E}">
        <p14:creationId xmlns:p14="http://schemas.microsoft.com/office/powerpoint/2010/main" val="2810715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970" y="701258"/>
            <a:ext cx="54864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384073" y="187470"/>
            <a:ext cx="4362297" cy="369332"/>
          </a:xfrm>
          <a:prstGeom prst="rect">
            <a:avLst/>
          </a:prstGeom>
          <a:noFill/>
        </p:spPr>
        <p:txBody>
          <a:bodyPr wrap="square" rtlCol="0">
            <a:spAutoFit/>
          </a:bodyPr>
          <a:lstStyle/>
          <a:p>
            <a:pPr algn="ctr"/>
            <a:r>
              <a:rPr lang="en-US" b="1" dirty="0" smtClean="0">
                <a:solidFill>
                  <a:srgbClr val="FF0000"/>
                </a:solidFill>
              </a:rPr>
              <a:t>No Wrong Door SYSTEM</a:t>
            </a:r>
            <a:endParaRPr lang="en-US" b="1" dirty="0">
              <a:solidFill>
                <a:srgbClr val="FF0000"/>
              </a:solidFill>
            </a:endParaRPr>
          </a:p>
        </p:txBody>
      </p:sp>
      <p:sp>
        <p:nvSpPr>
          <p:cNvPr id="2" name="TextBox 1"/>
          <p:cNvSpPr txBox="1"/>
          <p:nvPr/>
        </p:nvSpPr>
        <p:spPr>
          <a:xfrm>
            <a:off x="6363321" y="419009"/>
            <a:ext cx="2225852" cy="4524316"/>
          </a:xfrm>
          <a:prstGeom prst="rect">
            <a:avLst/>
          </a:prstGeom>
          <a:noFill/>
          <a:ln>
            <a:solidFill>
              <a:schemeClr val="tx1"/>
            </a:solidFill>
          </a:ln>
        </p:spPr>
        <p:txBody>
          <a:bodyPr wrap="square" rtlCol="0">
            <a:spAutoFit/>
          </a:bodyPr>
          <a:lstStyle/>
          <a:p>
            <a:pPr algn="ctr"/>
            <a:r>
              <a:rPr lang="en-US" b="1" dirty="0" smtClean="0"/>
              <a:t>Additional Sources </a:t>
            </a:r>
          </a:p>
          <a:p>
            <a:pPr algn="ctr"/>
            <a:r>
              <a:rPr lang="en-US" b="1" dirty="0" smtClean="0"/>
              <a:t>of Referral</a:t>
            </a:r>
          </a:p>
          <a:p>
            <a:pPr marL="285750" indent="-285750">
              <a:buFont typeface="Arial"/>
              <a:buChar char="•"/>
            </a:pPr>
            <a:r>
              <a:rPr lang="en-US" dirty="0" smtClean="0"/>
              <a:t>State DD Agencies</a:t>
            </a:r>
          </a:p>
          <a:p>
            <a:pPr marL="285750" indent="-285750">
              <a:buFont typeface="Arial"/>
              <a:buChar char="•"/>
            </a:pPr>
            <a:r>
              <a:rPr lang="en-US" dirty="0" smtClean="0"/>
              <a:t>Vocational Rehabilitation </a:t>
            </a:r>
          </a:p>
          <a:p>
            <a:pPr marL="285750" indent="-285750">
              <a:buFont typeface="Arial"/>
              <a:buChar char="•"/>
            </a:pPr>
            <a:r>
              <a:rPr lang="en-US" dirty="0" smtClean="0"/>
              <a:t>Medical Homes or Health Homes, including Pediatric Offices</a:t>
            </a:r>
          </a:p>
          <a:p>
            <a:pPr marL="285750" indent="-285750">
              <a:buFont typeface="Arial"/>
              <a:buChar char="•"/>
            </a:pPr>
            <a:r>
              <a:rPr lang="en-US" dirty="0" smtClean="0"/>
              <a:t>Early Childhood Programs</a:t>
            </a:r>
          </a:p>
          <a:p>
            <a:pPr marL="285750" indent="-285750">
              <a:buFont typeface="Arial"/>
              <a:buChar char="•"/>
            </a:pPr>
            <a:r>
              <a:rPr lang="en-US" dirty="0" smtClean="0"/>
              <a:t>Schools and Colleges</a:t>
            </a:r>
          </a:p>
          <a:p>
            <a:pPr marL="285750" indent="-285750">
              <a:buFont typeface="Arial"/>
              <a:buChar char="•"/>
            </a:pPr>
            <a:r>
              <a:rPr lang="en-US" dirty="0" smtClean="0"/>
              <a:t>Family and Self-Advocacy Networks</a:t>
            </a:r>
            <a:endParaRPr lang="en-US" dirty="0"/>
          </a:p>
        </p:txBody>
      </p:sp>
      <p:sp>
        <p:nvSpPr>
          <p:cNvPr id="3" name="Left Arrow 2"/>
          <p:cNvSpPr/>
          <p:nvPr/>
        </p:nvSpPr>
        <p:spPr>
          <a:xfrm>
            <a:off x="5746370" y="903488"/>
            <a:ext cx="616951" cy="5368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918150" y="5189741"/>
            <a:ext cx="2828143" cy="1200329"/>
          </a:xfrm>
          <a:prstGeom prst="rect">
            <a:avLst/>
          </a:prstGeom>
          <a:noFill/>
        </p:spPr>
        <p:txBody>
          <a:bodyPr wrap="square" rtlCol="0">
            <a:spAutoFit/>
          </a:bodyPr>
          <a:lstStyle/>
          <a:p>
            <a:pPr algn="ctr"/>
            <a:r>
              <a:rPr lang="en-US" i="1" dirty="0" smtClean="0"/>
              <a:t>Individuals with DD and their Families may have </a:t>
            </a:r>
          </a:p>
          <a:p>
            <a:pPr algn="ctr"/>
            <a:r>
              <a:rPr lang="en-US" i="1" dirty="0" smtClean="0"/>
              <a:t>LIFE LONG Long Term Service Needs…</a:t>
            </a:r>
            <a:endParaRPr lang="en-US" i="1" dirty="0"/>
          </a:p>
        </p:txBody>
      </p:sp>
    </p:spTree>
    <p:extLst>
      <p:ext uri="{BB962C8B-B14F-4D97-AF65-F5344CB8AC3E}">
        <p14:creationId xmlns:p14="http://schemas.microsoft.com/office/powerpoint/2010/main" val="28881158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8915400" cy="1143000"/>
          </a:xfrm>
        </p:spPr>
        <p:txBody>
          <a:bodyPr>
            <a:noAutofit/>
          </a:bodyPr>
          <a:lstStyle/>
          <a:p>
            <a:pPr algn="ctr"/>
            <a:r>
              <a:rPr lang="en-US" sz="4000" dirty="0" smtClean="0"/>
              <a:t>Partnering with Person with Disability</a:t>
            </a:r>
            <a:br>
              <a:rPr lang="en-US" sz="4000" dirty="0" smtClean="0"/>
            </a:br>
            <a:r>
              <a:rPr lang="en-US" sz="4000" dirty="0" smtClean="0"/>
              <a:t>and their Families so they can </a:t>
            </a:r>
            <a:br>
              <a:rPr lang="en-US" sz="4000" dirty="0" smtClean="0"/>
            </a:br>
            <a:r>
              <a:rPr lang="en-US" sz="4000" dirty="0" smtClean="0"/>
              <a:t>Engage</a:t>
            </a:r>
            <a:r>
              <a:rPr lang="en-US" sz="4000" dirty="0"/>
              <a:t>, </a:t>
            </a:r>
            <a:r>
              <a:rPr lang="en-US" sz="4000" dirty="0" smtClean="0"/>
              <a:t>Lead, </a:t>
            </a:r>
            <a:r>
              <a:rPr lang="en-US" sz="4000" dirty="0"/>
              <a:t>and </a:t>
            </a:r>
            <a:r>
              <a:rPr lang="en-US" sz="4000" dirty="0" smtClean="0"/>
              <a:t>Drive </a:t>
            </a:r>
            <a:br>
              <a:rPr lang="en-US" sz="4000" dirty="0" smtClean="0"/>
            </a:br>
            <a:r>
              <a:rPr lang="en-US" sz="4000" dirty="0" smtClean="0"/>
              <a:t>Their Own Lives and</a:t>
            </a:r>
            <a:br>
              <a:rPr lang="en-US" sz="4000" dirty="0" smtClean="0"/>
            </a:br>
            <a:r>
              <a:rPr lang="en-US" sz="4000" dirty="0" smtClean="0"/>
              <a:t>Policy and </a:t>
            </a:r>
            <a:r>
              <a:rPr lang="en-US" sz="4000" dirty="0"/>
              <a:t>Systems Change</a:t>
            </a:r>
          </a:p>
        </p:txBody>
      </p:sp>
      <p:pic>
        <p:nvPicPr>
          <p:cNvPr id="5" name="Content Placeholder 4" descr="systems-icon.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581400"/>
            <a:ext cx="3048000" cy="3048000"/>
          </a:xfrm>
        </p:spPr>
      </p:pic>
    </p:spTree>
    <p:extLst>
      <p:ext uri="{BB962C8B-B14F-4D97-AF65-F5344CB8AC3E}">
        <p14:creationId xmlns:p14="http://schemas.microsoft.com/office/powerpoint/2010/main" val="33871339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18" y="5715000"/>
            <a:ext cx="9154318" cy="1523538"/>
          </a:xfrm>
        </p:spPr>
        <p:txBody>
          <a:bodyPr/>
          <a:lstStyle/>
          <a:p>
            <a:r>
              <a:rPr lang="en-US" sz="4400" dirty="0" smtClean="0"/>
              <a:t>Examples of the </a:t>
            </a:r>
            <a:r>
              <a:rPr lang="en-US" sz="4400" dirty="0" err="1" smtClean="0"/>
              <a:t>LIfeCourse</a:t>
            </a:r>
            <a:r>
              <a:rPr lang="en-US" sz="4400" dirty="0" smtClean="0"/>
              <a:t/>
            </a:r>
            <a:br>
              <a:rPr lang="en-US" sz="4400" dirty="0" smtClean="0"/>
            </a:br>
            <a:r>
              <a:rPr lang="en-US" sz="4400" dirty="0" smtClean="0"/>
              <a:t>Framework in Action</a:t>
            </a:r>
            <a:br>
              <a:rPr lang="en-US" sz="4400" dirty="0" smtClean="0"/>
            </a:br>
            <a:endParaRPr lang="en-US" sz="4400" dirty="0"/>
          </a:p>
        </p:txBody>
      </p:sp>
      <p:pic>
        <p:nvPicPr>
          <p:cNvPr id="5" name="Picture 4"/>
          <p:cNvPicPr>
            <a:picLocks noChangeAspect="1"/>
          </p:cNvPicPr>
          <p:nvPr/>
        </p:nvPicPr>
        <p:blipFill>
          <a:blip r:embed="rId3"/>
          <a:stretch>
            <a:fillRect/>
          </a:stretch>
        </p:blipFill>
        <p:spPr>
          <a:xfrm>
            <a:off x="-18226" y="0"/>
            <a:ext cx="9429488" cy="5500534"/>
          </a:xfrm>
          <a:prstGeom prst="rect">
            <a:avLst/>
          </a:prstGeom>
        </p:spPr>
      </p:pic>
    </p:spTree>
    <p:extLst>
      <p:ext uri="{BB962C8B-B14F-4D97-AF65-F5344CB8AC3E}">
        <p14:creationId xmlns:p14="http://schemas.microsoft.com/office/powerpoint/2010/main" val="3144450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Where do individuals and families “plan”?</a:t>
            </a:r>
            <a:endParaRPr lang="en-US" dirty="0"/>
          </a:p>
        </p:txBody>
      </p:sp>
      <p:sp>
        <p:nvSpPr>
          <p:cNvPr id="3" name="Content Placeholder 2"/>
          <p:cNvSpPr>
            <a:spLocks noGrp="1"/>
          </p:cNvSpPr>
          <p:nvPr>
            <p:ph idx="1"/>
          </p:nvPr>
        </p:nvSpPr>
        <p:spPr/>
        <p:txBody>
          <a:bodyPr/>
          <a:lstStyle/>
          <a:p>
            <a:endParaRPr lang="en-US" dirty="0" smtClean="0"/>
          </a:p>
          <a:p>
            <a:r>
              <a:rPr lang="en-US" dirty="0" smtClean="0"/>
              <a:t>Schools</a:t>
            </a:r>
          </a:p>
          <a:p>
            <a:r>
              <a:rPr lang="en-US" dirty="0" smtClean="0"/>
              <a:t>Doctors</a:t>
            </a:r>
          </a:p>
          <a:p>
            <a:r>
              <a:rPr lang="en-US" dirty="0" smtClean="0"/>
              <a:t>Vocational Rehabilitation </a:t>
            </a:r>
          </a:p>
          <a:p>
            <a:r>
              <a:rPr lang="en-US" dirty="0" smtClean="0"/>
              <a:t>Lawyers</a:t>
            </a:r>
          </a:p>
          <a:p>
            <a:r>
              <a:rPr lang="en-US" dirty="0" smtClean="0"/>
              <a:t>Support Coordinators for Medicaid LTSS/Division of DD</a:t>
            </a:r>
          </a:p>
          <a:p>
            <a:r>
              <a:rPr lang="en-US" dirty="0" smtClean="0"/>
              <a:t>Family Members</a:t>
            </a:r>
            <a:endParaRPr lang="en-US" dirty="0"/>
          </a:p>
        </p:txBody>
      </p:sp>
    </p:spTree>
    <p:extLst>
      <p:ext uri="{BB962C8B-B14F-4D97-AF65-F5344CB8AC3E}">
        <p14:creationId xmlns:p14="http://schemas.microsoft.com/office/powerpoint/2010/main" val="1543739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Peyton’s Integrated School</a:t>
            </a:r>
            <a:br>
              <a:rPr lang="en-US" dirty="0" smtClean="0"/>
            </a:br>
            <a:r>
              <a:rPr lang="en-US" dirty="0" smtClean="0"/>
              <a:t>Story</a:t>
            </a:r>
            <a:endParaRPr lang="en-US" dirty="0"/>
          </a:p>
        </p:txBody>
      </p:sp>
      <p:sp>
        <p:nvSpPr>
          <p:cNvPr id="3" name="Content Placeholder 2"/>
          <p:cNvSpPr>
            <a:spLocks noGrp="1"/>
          </p:cNvSpPr>
          <p:nvPr>
            <p:ph idx="1"/>
          </p:nvPr>
        </p:nvSpPr>
        <p:spPr>
          <a:xfrm>
            <a:off x="381000" y="762000"/>
            <a:ext cx="5029200" cy="6096000"/>
          </a:xfrm>
        </p:spPr>
        <p:txBody>
          <a:bodyPr>
            <a:normAutofit/>
          </a:bodyPr>
          <a:lstStyle/>
          <a:p>
            <a:r>
              <a:rPr lang="en-US" dirty="0" smtClean="0"/>
              <a:t>How the Story Began: Peyton</a:t>
            </a:r>
          </a:p>
          <a:p>
            <a:pPr marL="0" lvl="1" indent="0">
              <a:buNone/>
            </a:pPr>
            <a:r>
              <a:rPr lang="en-US" dirty="0" smtClean="0"/>
              <a:t>	Family wants Peyton to attend the neighborhood school with his brother and his school age peers</a:t>
            </a:r>
          </a:p>
          <a:p>
            <a:pPr marL="0" lvl="1" indent="0">
              <a:buNone/>
            </a:pPr>
            <a:r>
              <a:rPr lang="en-US" dirty="0"/>
              <a:t>	</a:t>
            </a:r>
            <a:r>
              <a:rPr lang="en-US" dirty="0" smtClean="0"/>
              <a:t>School believes that Peyton will be best supported in a next year in a segregated setting, in a different building which does not have students his age</a:t>
            </a:r>
          </a:p>
          <a:p>
            <a:pPr marL="0" lvl="1" indent="0">
              <a:buNone/>
            </a:pPr>
            <a:r>
              <a:rPr lang="en-US" dirty="0"/>
              <a:t>	</a:t>
            </a:r>
            <a:r>
              <a:rPr lang="en-US" dirty="0" smtClean="0"/>
              <a:t>During the IEP meeting, the school and parent became grid-locked on a what more inclusive day could look like for Peyton (he was not included in homeroom, lunch, specials or other general education class)</a:t>
            </a:r>
          </a:p>
          <a:p>
            <a:pPr marL="0" lvl="1" indent="0">
              <a:buNone/>
            </a:pPr>
            <a:r>
              <a:rPr lang="en-US" dirty="0"/>
              <a:t>	</a:t>
            </a:r>
            <a:r>
              <a:rPr lang="en-US" dirty="0" smtClean="0"/>
              <a:t>Two weeks later, Mom brought Peyton’s trajectory, integrated star and weekly schedule to the follow-up IEP.  The school better understood what she wanted and have made more concrete strides at meeting his inclusion needs.  </a:t>
            </a:r>
          </a:p>
        </p:txBody>
      </p:sp>
      <p:sp>
        <p:nvSpPr>
          <p:cNvPr id="4" name="Text Placeholder 3"/>
          <p:cNvSpPr>
            <a:spLocks noGrp="1"/>
          </p:cNvSpPr>
          <p:nvPr>
            <p:ph type="body" sz="half" idx="2"/>
          </p:nvPr>
        </p:nvSpPr>
        <p:spPr/>
        <p:txBody>
          <a:bodyPr/>
          <a:lstStyle/>
          <a:p>
            <a:r>
              <a:rPr lang="en-US" dirty="0" smtClean="0"/>
              <a:t>Individualized Education Plan</a:t>
            </a:r>
            <a:endParaRPr lang="en-US" dirty="0"/>
          </a:p>
        </p:txBody>
      </p:sp>
    </p:spTree>
    <p:extLst>
      <p:ext uri="{BB962C8B-B14F-4D97-AF65-F5344CB8AC3E}">
        <p14:creationId xmlns:p14="http://schemas.microsoft.com/office/powerpoint/2010/main" val="10706034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2"/>
            <a:ext cx="8079581" cy="1658198"/>
          </a:xfrm>
        </p:spPr>
        <p:txBody>
          <a:bodyPr/>
          <a:lstStyle/>
          <a:p>
            <a:pPr algn="ctr"/>
            <a:r>
              <a:rPr lang="en-US" dirty="0" smtClean="0"/>
              <a:t>Peyton’s Good “School” Life</a:t>
            </a:r>
            <a:endParaRPr lang="en-US" dirty="0"/>
          </a:p>
        </p:txBody>
      </p:sp>
      <p:pic>
        <p:nvPicPr>
          <p:cNvPr id="6" name="Picture 5" descr="peyton-trajecto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71600"/>
            <a:ext cx="7239000" cy="4829128"/>
          </a:xfrm>
          <a:prstGeom prst="rect">
            <a:avLst/>
          </a:prstGeom>
        </p:spPr>
      </p:pic>
    </p:spTree>
    <p:extLst>
      <p:ext uri="{BB962C8B-B14F-4D97-AF65-F5344CB8AC3E}">
        <p14:creationId xmlns:p14="http://schemas.microsoft.com/office/powerpoint/2010/main" val="2047905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79581" cy="1658198"/>
          </a:xfrm>
        </p:spPr>
        <p:txBody>
          <a:bodyPr/>
          <a:lstStyle/>
          <a:p>
            <a:r>
              <a:rPr lang="en-US" dirty="0" smtClean="0"/>
              <a:t>Peyton’s Integrated Good Life</a:t>
            </a:r>
            <a:endParaRPr lang="en-US" dirty="0"/>
          </a:p>
        </p:txBody>
      </p:sp>
      <p:sp>
        <p:nvSpPr>
          <p:cNvPr id="3" name="Content Placeholder 2"/>
          <p:cNvSpPr>
            <a:spLocks noGrp="1"/>
          </p:cNvSpPr>
          <p:nvPr>
            <p:ph idx="1"/>
          </p:nvPr>
        </p:nvSpPr>
        <p:spPr/>
        <p:txBody>
          <a:bodyPr/>
          <a:lstStyle/>
          <a:p>
            <a:endParaRPr lang="en-US"/>
          </a:p>
        </p:txBody>
      </p:sp>
      <p:pic>
        <p:nvPicPr>
          <p:cNvPr id="4" name="Picture 3" descr="peyton-integrated-supports-schedu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990600"/>
            <a:ext cx="4143777" cy="5593312"/>
          </a:xfrm>
          <a:prstGeom prst="rect">
            <a:avLst/>
          </a:prstGeom>
        </p:spPr>
      </p:pic>
      <p:pic>
        <p:nvPicPr>
          <p:cNvPr id="5" name="Picture 4" descr="peyton-supports-sts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4267200" cy="5622982"/>
          </a:xfrm>
          <a:prstGeom prst="rect">
            <a:avLst/>
          </a:prstGeom>
        </p:spPr>
      </p:pic>
    </p:spTree>
    <p:extLst>
      <p:ext uri="{BB962C8B-B14F-4D97-AF65-F5344CB8AC3E}">
        <p14:creationId xmlns:p14="http://schemas.microsoft.com/office/powerpoint/2010/main" val="17690977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9581" cy="1658198"/>
          </a:xfrm>
        </p:spPr>
        <p:txBody>
          <a:bodyPr>
            <a:normAutofit/>
          </a:bodyPr>
          <a:lstStyle/>
          <a:p>
            <a:pPr algn="ctr"/>
            <a:r>
              <a:rPr lang="en-US" sz="4000" dirty="0" smtClean="0"/>
              <a:t>Ben’s GOOD LIFE as Told by Mom</a:t>
            </a:r>
            <a:endParaRPr lang="en-US" sz="4000" dirty="0"/>
          </a:p>
        </p:txBody>
      </p:sp>
      <p:sp>
        <p:nvSpPr>
          <p:cNvPr id="5" name="Content Placeholder 4"/>
          <p:cNvSpPr>
            <a:spLocks noGrp="1"/>
          </p:cNvSpPr>
          <p:nvPr>
            <p:ph sz="half" idx="1"/>
          </p:nvPr>
        </p:nvSpPr>
        <p:spPr/>
        <p:txBody>
          <a:bodyPr/>
          <a:lstStyle/>
          <a:p>
            <a:endParaRPr lang="en-US"/>
          </a:p>
        </p:txBody>
      </p:sp>
      <p:sp>
        <p:nvSpPr>
          <p:cNvPr id="9" name="Content Placeholder 8"/>
          <p:cNvSpPr>
            <a:spLocks noGrp="1"/>
          </p:cNvSpPr>
          <p:nvPr>
            <p:ph sz="half" idx="2"/>
          </p:nvPr>
        </p:nvSpPr>
        <p:spPr/>
        <p:txBody>
          <a:bodyPr/>
          <a:lstStyle/>
          <a:p>
            <a:endParaRPr lang="en-US"/>
          </a:p>
        </p:txBody>
      </p:sp>
      <p:grpSp>
        <p:nvGrpSpPr>
          <p:cNvPr id="8" name="Group 7"/>
          <p:cNvGrpSpPr/>
          <p:nvPr/>
        </p:nvGrpSpPr>
        <p:grpSpPr>
          <a:xfrm>
            <a:off x="7189" y="1734610"/>
            <a:ext cx="9164574" cy="5123390"/>
            <a:chOff x="0" y="-17990"/>
            <a:chExt cx="9164574" cy="5123390"/>
          </a:xfrm>
        </p:grpSpPr>
        <p:pic>
          <p:nvPicPr>
            <p:cNvPr id="4" name="Picture 3" descr="Ben tat4.jpg"/>
            <p:cNvPicPr>
              <a:picLocks noChangeAspect="1"/>
            </p:cNvPicPr>
            <p:nvPr/>
          </p:nvPicPr>
          <p:blipFill rotWithShape="1">
            <a:blip r:embed="rId2">
              <a:extLst>
                <a:ext uri="{28A0092B-C50C-407E-A947-70E740481C1C}">
                  <a14:useLocalDpi xmlns:a14="http://schemas.microsoft.com/office/drawing/2010/main" val="0"/>
                </a:ext>
              </a:extLst>
            </a:blip>
            <a:srcRect t="14168" b="4851"/>
            <a:stretch/>
          </p:blipFill>
          <p:spPr>
            <a:xfrm>
              <a:off x="4419600" y="-17990"/>
              <a:ext cx="4744974" cy="5123390"/>
            </a:xfrm>
            <a:prstGeom prst="rect">
              <a:avLst/>
            </a:prstGeom>
            <a:ln w="28575">
              <a:solidFill>
                <a:schemeClr val="tx1"/>
              </a:solidFill>
            </a:ln>
          </p:spPr>
        </p:pic>
        <p:pic>
          <p:nvPicPr>
            <p:cNvPr id="6" name="Picture 5" descr="Ben tat2.jpg"/>
            <p:cNvPicPr>
              <a:picLocks noChangeAspect="1"/>
            </p:cNvPicPr>
            <p:nvPr/>
          </p:nvPicPr>
          <p:blipFill rotWithShape="1">
            <a:blip r:embed="rId3">
              <a:extLst>
                <a:ext uri="{28A0092B-C50C-407E-A947-70E740481C1C}">
                  <a14:useLocalDpi xmlns:a14="http://schemas.microsoft.com/office/drawing/2010/main" val="0"/>
                </a:ext>
              </a:extLst>
            </a:blip>
            <a:srcRect t="4867" b="8190"/>
            <a:stretch/>
          </p:blipFill>
          <p:spPr>
            <a:xfrm flipH="1">
              <a:off x="0" y="-17990"/>
              <a:ext cx="4419600" cy="5123390"/>
            </a:xfrm>
            <a:prstGeom prst="rect">
              <a:avLst/>
            </a:prstGeom>
            <a:ln w="28575">
              <a:solidFill>
                <a:schemeClr val="tx1"/>
              </a:solidFill>
            </a:ln>
          </p:spPr>
        </p:pic>
      </p:grpSp>
    </p:spTree>
    <p:extLst>
      <p:ext uri="{BB962C8B-B14F-4D97-AF65-F5344CB8AC3E}">
        <p14:creationId xmlns:p14="http://schemas.microsoft.com/office/powerpoint/2010/main" val="26468190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304800"/>
            <a:ext cx="2743200" cy="5553718"/>
          </a:xfrm>
        </p:spPr>
        <p:txBody>
          <a:bodyPr anchor="t"/>
          <a:lstStyle/>
          <a:p>
            <a:r>
              <a:rPr lang="en-US" dirty="0" smtClean="0"/>
              <a:t>Tools Used for Planning and Day-to-Day Supports</a:t>
            </a:r>
            <a:br>
              <a:rPr lang="en-US" dirty="0" smtClean="0"/>
            </a:br>
            <a:r>
              <a:rPr lang="en-US" dirty="0" smtClean="0"/>
              <a:t>for </a:t>
            </a:r>
            <a:br>
              <a:rPr lang="en-US" dirty="0" smtClean="0"/>
            </a:br>
            <a:r>
              <a:rPr lang="en-US" dirty="0" smtClean="0"/>
              <a:t>DMH Division of DD </a:t>
            </a:r>
            <a:br>
              <a:rPr lang="en-US" dirty="0" smtClean="0"/>
            </a:br>
            <a:r>
              <a:rPr lang="en-US" dirty="0"/>
              <a:t/>
            </a:r>
            <a:br>
              <a:rPr lang="en-US" dirty="0"/>
            </a:br>
            <a:r>
              <a:rPr lang="en-US" sz="3300" i="1" dirty="0" smtClean="0"/>
              <a:t>(Ben’s One Page Profile)</a:t>
            </a:r>
            <a:endParaRPr lang="en-US" sz="3300" i="1" dirty="0"/>
          </a:p>
        </p:txBody>
      </p:sp>
      <p:pic>
        <p:nvPicPr>
          <p:cNvPr id="5" name="Content Placeholder 4" descr="Ben S. one page profile.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1649" t="-4756" r="-24192" b="-1877"/>
          <a:stretch/>
        </p:blipFill>
        <p:spPr>
          <a:xfrm>
            <a:off x="-533400" y="-152400"/>
            <a:ext cx="7010400" cy="7010400"/>
          </a:xfrm>
        </p:spPr>
      </p:pic>
    </p:spTree>
    <p:extLst>
      <p:ext uri="{BB962C8B-B14F-4D97-AF65-F5344CB8AC3E}">
        <p14:creationId xmlns:p14="http://schemas.microsoft.com/office/powerpoint/2010/main" val="42063637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079581" cy="1100667"/>
          </a:xfrm>
        </p:spPr>
        <p:txBody>
          <a:bodyPr/>
          <a:lstStyle/>
          <a:p>
            <a:pPr algn="ctr"/>
            <a:r>
              <a:rPr lang="en-US" dirty="0" smtClean="0"/>
              <a:t>Ben’s Life Trajectory</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 r="-22"/>
          <a:stretch>
            <a:fillRect/>
          </a:stretch>
        </p:blipFill>
        <p:spPr bwMode="auto">
          <a:xfrm>
            <a:off x="838201" y="983807"/>
            <a:ext cx="7543800" cy="582537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402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176" y="410398"/>
            <a:ext cx="8079581" cy="1149506"/>
          </a:xfrm>
        </p:spPr>
        <p:txBody>
          <a:bodyPr>
            <a:normAutofit fontScale="90000"/>
          </a:bodyPr>
          <a:lstStyle/>
          <a:p>
            <a:pPr algn="ctr"/>
            <a:r>
              <a:rPr lang="en-US" b="1" dirty="0" smtClean="0"/>
              <a:t>ALL: Public Health Framework</a:t>
            </a:r>
            <a:endParaRPr lang="en-US" b="1" dirty="0"/>
          </a:p>
        </p:txBody>
      </p:sp>
      <p:sp>
        <p:nvSpPr>
          <p:cNvPr id="4" name="Right Triangle 3"/>
          <p:cNvSpPr/>
          <p:nvPr/>
        </p:nvSpPr>
        <p:spPr>
          <a:xfrm rot="10800000" flipH="1">
            <a:off x="536174" y="1649040"/>
            <a:ext cx="8220675" cy="4006466"/>
          </a:xfrm>
          <a:prstGeom prst="rtTriangle">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p:cNvCxnSpPr>
            <a:endCxn id="4" idx="5"/>
          </p:cNvCxnSpPr>
          <p:nvPr/>
        </p:nvCxnSpPr>
        <p:spPr>
          <a:xfrm flipH="1">
            <a:off x="4646512" y="1448481"/>
            <a:ext cx="10439" cy="220379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Right Arrow 2"/>
          <p:cNvSpPr/>
          <p:nvPr/>
        </p:nvSpPr>
        <p:spPr>
          <a:xfrm rot="16200000">
            <a:off x="7040864" y="2599308"/>
            <a:ext cx="755727"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6019800" y="1489459"/>
            <a:ext cx="15064" cy="155854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ight Arrow 16"/>
          <p:cNvSpPr/>
          <p:nvPr/>
        </p:nvSpPr>
        <p:spPr>
          <a:xfrm rot="16200000">
            <a:off x="5076469" y="3598512"/>
            <a:ext cx="755727"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2733280" y="4642285"/>
            <a:ext cx="755727"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818310" y="3431786"/>
            <a:ext cx="1537463" cy="954107"/>
          </a:xfrm>
          <a:prstGeom prst="rect">
            <a:avLst/>
          </a:prstGeom>
          <a:noFill/>
        </p:spPr>
        <p:txBody>
          <a:bodyPr wrap="square" rtlCol="0">
            <a:spAutoFit/>
          </a:bodyPr>
          <a:lstStyle/>
          <a:p>
            <a:r>
              <a:rPr lang="en-US" sz="2800" dirty="0" smtClean="0"/>
              <a:t>Medical System</a:t>
            </a:r>
            <a:endParaRPr lang="en-US" sz="2800" dirty="0"/>
          </a:p>
        </p:txBody>
      </p:sp>
      <p:sp>
        <p:nvSpPr>
          <p:cNvPr id="19" name="TextBox 18"/>
          <p:cNvSpPr txBox="1"/>
          <p:nvPr/>
        </p:nvSpPr>
        <p:spPr>
          <a:xfrm>
            <a:off x="4787067" y="4631549"/>
            <a:ext cx="1537463" cy="523220"/>
          </a:xfrm>
          <a:prstGeom prst="rect">
            <a:avLst/>
          </a:prstGeom>
          <a:noFill/>
        </p:spPr>
        <p:txBody>
          <a:bodyPr wrap="square" rtlCol="0">
            <a:spAutoFit/>
          </a:bodyPr>
          <a:lstStyle/>
          <a:p>
            <a:r>
              <a:rPr lang="en-US" sz="2800" dirty="0" smtClean="0"/>
              <a:t>Flu Shot</a:t>
            </a:r>
            <a:endParaRPr lang="en-US" sz="2800" dirty="0"/>
          </a:p>
        </p:txBody>
      </p:sp>
      <p:sp>
        <p:nvSpPr>
          <p:cNvPr id="20" name="TextBox 19"/>
          <p:cNvSpPr txBox="1"/>
          <p:nvPr/>
        </p:nvSpPr>
        <p:spPr>
          <a:xfrm>
            <a:off x="1782565" y="5519331"/>
            <a:ext cx="3208616" cy="954107"/>
          </a:xfrm>
          <a:prstGeom prst="rect">
            <a:avLst/>
          </a:prstGeom>
          <a:noFill/>
        </p:spPr>
        <p:txBody>
          <a:bodyPr wrap="square" rtlCol="0">
            <a:spAutoFit/>
          </a:bodyPr>
          <a:lstStyle/>
          <a:p>
            <a:r>
              <a:rPr lang="en-US" sz="2800" dirty="0" smtClean="0"/>
              <a:t>Hand Washing</a:t>
            </a:r>
          </a:p>
          <a:p>
            <a:r>
              <a:rPr lang="en-US" sz="2800" dirty="0" smtClean="0"/>
              <a:t>Anti-Bacterial Soap</a:t>
            </a:r>
            <a:endParaRPr lang="en-US" sz="2800" dirty="0"/>
          </a:p>
        </p:txBody>
      </p:sp>
    </p:spTree>
    <p:extLst>
      <p:ext uri="{BB962C8B-B14F-4D97-AF65-F5344CB8AC3E}">
        <p14:creationId xmlns:p14="http://schemas.microsoft.com/office/powerpoint/2010/main" val="13161656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X:\Family to Family Team\TOOLKITS\Life Course Tool Kit\Graphics\new-integrated-supports-jan-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324374" cy="6019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191000" y="2743200"/>
            <a:ext cx="685800" cy="369332"/>
          </a:xfrm>
          <a:prstGeom prst="rect">
            <a:avLst/>
          </a:prstGeom>
          <a:noFill/>
        </p:spPr>
        <p:txBody>
          <a:bodyPr wrap="square" rtlCol="0">
            <a:spAutoFit/>
          </a:bodyPr>
          <a:lstStyle/>
          <a:p>
            <a:r>
              <a:rPr lang="en-US" b="1" dirty="0">
                <a:solidFill>
                  <a:prstClr val="white"/>
                </a:solidFill>
              </a:rPr>
              <a:t>Ben’s</a:t>
            </a:r>
          </a:p>
        </p:txBody>
      </p:sp>
      <p:sp>
        <p:nvSpPr>
          <p:cNvPr id="6" name="Rectangle 5"/>
          <p:cNvSpPr/>
          <p:nvPr/>
        </p:nvSpPr>
        <p:spPr>
          <a:xfrm>
            <a:off x="1524000" y="1435775"/>
            <a:ext cx="1905000" cy="2031325"/>
          </a:xfrm>
          <a:prstGeom prst="rect">
            <a:avLst/>
          </a:prstGeom>
        </p:spPr>
        <p:txBody>
          <a:bodyPr wrap="square">
            <a:spAutoFit/>
          </a:bodyPr>
          <a:lstStyle/>
          <a:p>
            <a:r>
              <a:rPr lang="en-US" b="1" dirty="0">
                <a:solidFill>
                  <a:prstClr val="white"/>
                </a:solidFill>
              </a:rPr>
              <a:t>I-pad, apps, Facebook,</a:t>
            </a:r>
          </a:p>
          <a:p>
            <a:r>
              <a:rPr lang="en-US" b="1" dirty="0" err="1">
                <a:solidFill>
                  <a:prstClr val="white"/>
                </a:solidFill>
              </a:rPr>
              <a:t>Facetime</a:t>
            </a:r>
            <a:r>
              <a:rPr lang="en-US" b="1" dirty="0">
                <a:solidFill>
                  <a:prstClr val="white"/>
                </a:solidFill>
              </a:rPr>
              <a:t>, </a:t>
            </a:r>
          </a:p>
          <a:p>
            <a:r>
              <a:rPr lang="en-US" b="1" dirty="0">
                <a:solidFill>
                  <a:prstClr val="white"/>
                </a:solidFill>
              </a:rPr>
              <a:t>Digital watch, </a:t>
            </a:r>
          </a:p>
          <a:p>
            <a:r>
              <a:rPr lang="en-US" b="1" dirty="0">
                <a:solidFill>
                  <a:prstClr val="white"/>
                </a:solidFill>
              </a:rPr>
              <a:t>Vibrating toothbrush,</a:t>
            </a:r>
          </a:p>
          <a:p>
            <a:r>
              <a:rPr lang="en-US" b="1" dirty="0">
                <a:solidFill>
                  <a:prstClr val="white"/>
                </a:solidFill>
              </a:rPr>
              <a:t> Glasses</a:t>
            </a:r>
          </a:p>
        </p:txBody>
      </p:sp>
      <p:sp>
        <p:nvSpPr>
          <p:cNvPr id="7" name="TextBox 6"/>
          <p:cNvSpPr txBox="1"/>
          <p:nvPr/>
        </p:nvSpPr>
        <p:spPr>
          <a:xfrm>
            <a:off x="1550126" y="4078409"/>
            <a:ext cx="3174274" cy="2031325"/>
          </a:xfrm>
          <a:prstGeom prst="rect">
            <a:avLst/>
          </a:prstGeom>
          <a:noFill/>
        </p:spPr>
        <p:txBody>
          <a:bodyPr wrap="square" rtlCol="0">
            <a:spAutoFit/>
          </a:bodyPr>
          <a:lstStyle/>
          <a:p>
            <a:r>
              <a:rPr lang="en-US" b="1" dirty="0">
                <a:solidFill>
                  <a:prstClr val="white"/>
                </a:solidFill>
              </a:rPr>
              <a:t>Omni bus, Walmart, </a:t>
            </a:r>
          </a:p>
          <a:p>
            <a:r>
              <a:rPr lang="en-US" b="1" dirty="0">
                <a:solidFill>
                  <a:prstClr val="white"/>
                </a:solidFill>
              </a:rPr>
              <a:t>24 Hour Fitness, </a:t>
            </a:r>
          </a:p>
          <a:p>
            <a:r>
              <a:rPr lang="en-US" b="1" dirty="0">
                <a:solidFill>
                  <a:prstClr val="white"/>
                </a:solidFill>
              </a:rPr>
              <a:t>library, Price Chopper, Dr. T.,</a:t>
            </a:r>
          </a:p>
          <a:p>
            <a:r>
              <a:rPr lang="en-US" b="1" dirty="0">
                <a:solidFill>
                  <a:prstClr val="white"/>
                </a:solidFill>
              </a:rPr>
              <a:t>St. Ann’s church, ES Fire </a:t>
            </a:r>
            <a:r>
              <a:rPr lang="en-US" b="1" dirty="0" err="1">
                <a:solidFill>
                  <a:prstClr val="white"/>
                </a:solidFill>
              </a:rPr>
              <a:t>Dept</a:t>
            </a:r>
            <a:r>
              <a:rPr lang="en-US" b="1" dirty="0">
                <a:solidFill>
                  <a:prstClr val="white"/>
                </a:solidFill>
              </a:rPr>
              <a:t>,</a:t>
            </a:r>
          </a:p>
          <a:p>
            <a:r>
              <a:rPr lang="en-US" b="1" dirty="0">
                <a:solidFill>
                  <a:prstClr val="white"/>
                </a:solidFill>
              </a:rPr>
              <a:t>joint bank account,  direct deposit,  Power of  attorney</a:t>
            </a:r>
          </a:p>
          <a:p>
            <a:endParaRPr lang="en-US" dirty="0">
              <a:solidFill>
                <a:prstClr val="black"/>
              </a:solidFill>
            </a:endParaRPr>
          </a:p>
        </p:txBody>
      </p:sp>
      <p:sp>
        <p:nvSpPr>
          <p:cNvPr id="8" name="TextBox 7"/>
          <p:cNvSpPr txBox="1"/>
          <p:nvPr/>
        </p:nvSpPr>
        <p:spPr>
          <a:xfrm>
            <a:off x="5727838" y="1158775"/>
            <a:ext cx="1981200" cy="2585323"/>
          </a:xfrm>
          <a:prstGeom prst="rect">
            <a:avLst/>
          </a:prstGeom>
          <a:noFill/>
        </p:spPr>
        <p:txBody>
          <a:bodyPr wrap="square" rtlCol="0">
            <a:spAutoFit/>
          </a:bodyPr>
          <a:lstStyle/>
          <a:p>
            <a:pPr algn="ctr"/>
            <a:r>
              <a:rPr lang="en-US" dirty="0">
                <a:solidFill>
                  <a:prstClr val="white"/>
                </a:solidFill>
              </a:rPr>
              <a:t>  </a:t>
            </a:r>
            <a:r>
              <a:rPr lang="en-US" b="1" dirty="0">
                <a:solidFill>
                  <a:prstClr val="white"/>
                </a:solidFill>
              </a:rPr>
              <a:t>Dad, Mom, Matt, Zac, Ali, Chad,   Ericka, </a:t>
            </a:r>
            <a:r>
              <a:rPr lang="en-US" b="1" dirty="0" err="1">
                <a:solidFill>
                  <a:prstClr val="white"/>
                </a:solidFill>
              </a:rPr>
              <a:t>Sheli</a:t>
            </a:r>
            <a:r>
              <a:rPr lang="en-US" b="1" dirty="0">
                <a:solidFill>
                  <a:prstClr val="white"/>
                </a:solidFill>
              </a:rPr>
              <a:t>,</a:t>
            </a:r>
          </a:p>
          <a:p>
            <a:r>
              <a:rPr lang="en-US" b="1" dirty="0">
                <a:solidFill>
                  <a:prstClr val="white"/>
                </a:solidFill>
              </a:rPr>
              <a:t>Firemen friends,</a:t>
            </a:r>
          </a:p>
          <a:p>
            <a:r>
              <a:rPr lang="en-US" b="1" dirty="0">
                <a:solidFill>
                  <a:prstClr val="white"/>
                </a:solidFill>
              </a:rPr>
              <a:t>Ange, Pam, Wally, Josh B., Matt S., </a:t>
            </a:r>
          </a:p>
          <a:p>
            <a:r>
              <a:rPr lang="en-US" b="1" dirty="0">
                <a:solidFill>
                  <a:prstClr val="white"/>
                </a:solidFill>
              </a:rPr>
              <a:t>    Mike, Nick, </a:t>
            </a:r>
          </a:p>
          <a:p>
            <a:r>
              <a:rPr lang="en-US" b="1" dirty="0">
                <a:solidFill>
                  <a:prstClr val="white"/>
                </a:solidFill>
              </a:rPr>
              <a:t>Scouting friends</a:t>
            </a:r>
          </a:p>
          <a:p>
            <a:endParaRPr lang="en-US" dirty="0">
              <a:solidFill>
                <a:prstClr val="black"/>
              </a:solidFill>
            </a:endParaRPr>
          </a:p>
        </p:txBody>
      </p:sp>
      <p:sp>
        <p:nvSpPr>
          <p:cNvPr id="9" name="TextBox 8"/>
          <p:cNvSpPr txBox="1"/>
          <p:nvPr/>
        </p:nvSpPr>
        <p:spPr>
          <a:xfrm>
            <a:off x="5486400" y="4216908"/>
            <a:ext cx="2057400" cy="1754326"/>
          </a:xfrm>
          <a:prstGeom prst="rect">
            <a:avLst/>
          </a:prstGeom>
          <a:noFill/>
        </p:spPr>
        <p:txBody>
          <a:bodyPr wrap="square" rtlCol="0">
            <a:spAutoFit/>
          </a:bodyPr>
          <a:lstStyle/>
          <a:p>
            <a:r>
              <a:rPr lang="en-US" b="1" dirty="0">
                <a:solidFill>
                  <a:prstClr val="white"/>
                </a:solidFill>
              </a:rPr>
              <a:t>PCA –DDD, self-</a:t>
            </a:r>
          </a:p>
          <a:p>
            <a:r>
              <a:rPr lang="en-US" b="1" dirty="0">
                <a:solidFill>
                  <a:prstClr val="white"/>
                </a:solidFill>
              </a:rPr>
              <a:t>directed supports</a:t>
            </a:r>
          </a:p>
          <a:p>
            <a:r>
              <a:rPr lang="en-US" b="1" dirty="0">
                <a:solidFill>
                  <a:prstClr val="white"/>
                </a:solidFill>
              </a:rPr>
              <a:t>Social Security,</a:t>
            </a:r>
          </a:p>
          <a:p>
            <a:r>
              <a:rPr lang="en-US" b="1" dirty="0">
                <a:solidFill>
                  <a:prstClr val="white"/>
                </a:solidFill>
              </a:rPr>
              <a:t>Medicaid, Special</a:t>
            </a:r>
          </a:p>
          <a:p>
            <a:r>
              <a:rPr lang="en-US" b="1" dirty="0">
                <a:solidFill>
                  <a:prstClr val="white"/>
                </a:solidFill>
              </a:rPr>
              <a:t>Needs Trust </a:t>
            </a:r>
          </a:p>
          <a:p>
            <a:endParaRPr lang="en-US" dirty="0">
              <a:solidFill>
                <a:prstClr val="black"/>
              </a:solidFill>
            </a:endParaRPr>
          </a:p>
        </p:txBody>
      </p:sp>
      <p:sp>
        <p:nvSpPr>
          <p:cNvPr id="10" name="TextBox 9"/>
          <p:cNvSpPr txBox="1"/>
          <p:nvPr/>
        </p:nvSpPr>
        <p:spPr>
          <a:xfrm>
            <a:off x="3276600" y="1044390"/>
            <a:ext cx="2590800" cy="1200329"/>
          </a:xfrm>
          <a:prstGeom prst="rect">
            <a:avLst/>
          </a:prstGeom>
          <a:noFill/>
        </p:spPr>
        <p:txBody>
          <a:bodyPr wrap="square" rtlCol="0">
            <a:spAutoFit/>
          </a:bodyPr>
          <a:lstStyle/>
          <a:p>
            <a:pPr algn="ctr"/>
            <a:r>
              <a:rPr lang="en-US" b="1" dirty="0">
                <a:solidFill>
                  <a:prstClr val="white"/>
                </a:solidFill>
              </a:rPr>
              <a:t>Outgoing personality, friendly, Eagle Scout, </a:t>
            </a:r>
          </a:p>
          <a:p>
            <a:pPr algn="ctr"/>
            <a:r>
              <a:rPr lang="en-US" b="1" dirty="0">
                <a:solidFill>
                  <a:prstClr val="white"/>
                </a:solidFill>
              </a:rPr>
              <a:t>can ride city bus</a:t>
            </a:r>
          </a:p>
          <a:p>
            <a:endParaRPr lang="en-US" dirty="0">
              <a:solidFill>
                <a:prstClr val="black"/>
              </a:solidFill>
            </a:endParaRPr>
          </a:p>
        </p:txBody>
      </p:sp>
      <p:sp>
        <p:nvSpPr>
          <p:cNvPr id="12" name="TextBox 11"/>
          <p:cNvSpPr txBox="1"/>
          <p:nvPr/>
        </p:nvSpPr>
        <p:spPr>
          <a:xfrm>
            <a:off x="152400" y="228600"/>
            <a:ext cx="1292662" cy="2031325"/>
          </a:xfrm>
          <a:prstGeom prst="rect">
            <a:avLst/>
          </a:prstGeom>
          <a:noFill/>
        </p:spPr>
        <p:txBody>
          <a:bodyPr vert="horz" wrap="square" rtlCol="0">
            <a:spAutoFit/>
          </a:bodyPr>
          <a:lstStyle/>
          <a:p>
            <a:r>
              <a:rPr lang="en-US" dirty="0" smtClean="0">
                <a:solidFill>
                  <a:schemeClr val="accent1"/>
                </a:solidFill>
              </a:rPr>
              <a:t>Ben’s Integrated Services and Supports Star</a:t>
            </a:r>
          </a:p>
          <a:p>
            <a:endParaRPr lang="en-US" dirty="0"/>
          </a:p>
        </p:txBody>
      </p:sp>
    </p:spTree>
    <p:extLst>
      <p:ext uri="{BB962C8B-B14F-4D97-AF65-F5344CB8AC3E}">
        <p14:creationId xmlns:p14="http://schemas.microsoft.com/office/powerpoint/2010/main" val="1762626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22481" cy="948267"/>
          </a:xfrm>
        </p:spPr>
        <p:txBody>
          <a:bodyPr>
            <a:noAutofit/>
          </a:bodyPr>
          <a:lstStyle/>
          <a:p>
            <a:r>
              <a:rPr lang="en-US" spc="-300" dirty="0"/>
              <a:t>Integrating Supports into Real Life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449500"/>
            <a:ext cx="3615802" cy="467836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3616014" cy="467863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9321068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240278" cy="54864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4240277" cy="54864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TextBox 2"/>
          <p:cNvSpPr txBox="1"/>
          <p:nvPr/>
        </p:nvSpPr>
        <p:spPr>
          <a:xfrm>
            <a:off x="152400" y="228600"/>
            <a:ext cx="8494614" cy="769441"/>
          </a:xfrm>
          <a:prstGeom prst="rect">
            <a:avLst/>
          </a:prstGeom>
          <a:noFill/>
        </p:spPr>
        <p:txBody>
          <a:bodyPr wrap="square" rtlCol="0">
            <a:spAutoFit/>
          </a:bodyPr>
          <a:lstStyle/>
          <a:p>
            <a:pPr algn="ctr"/>
            <a:r>
              <a:rPr lang="en-US" sz="4400" dirty="0" smtClean="0">
                <a:solidFill>
                  <a:schemeClr val="accent1"/>
                </a:solidFill>
                <a:latin typeface="+mj-lt"/>
              </a:rPr>
              <a:t>Randy’s Good Life</a:t>
            </a:r>
            <a:endParaRPr lang="en-US" sz="4400" dirty="0">
              <a:solidFill>
                <a:schemeClr val="accent1"/>
              </a:solidFill>
              <a:latin typeface="+mj-lt"/>
            </a:endParaRPr>
          </a:p>
        </p:txBody>
      </p:sp>
    </p:spTree>
    <p:extLst>
      <p:ext uri="{BB962C8B-B14F-4D97-AF65-F5344CB8AC3E}">
        <p14:creationId xmlns:p14="http://schemas.microsoft.com/office/powerpoint/2010/main" val="42943477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970" y="701258"/>
            <a:ext cx="54864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384073" y="187470"/>
            <a:ext cx="4362297" cy="369332"/>
          </a:xfrm>
          <a:prstGeom prst="rect">
            <a:avLst/>
          </a:prstGeom>
          <a:noFill/>
        </p:spPr>
        <p:txBody>
          <a:bodyPr wrap="square" rtlCol="0">
            <a:spAutoFit/>
          </a:bodyPr>
          <a:lstStyle/>
          <a:p>
            <a:pPr algn="ctr"/>
            <a:r>
              <a:rPr lang="en-US" b="1" dirty="0" smtClean="0">
                <a:solidFill>
                  <a:srgbClr val="FF0000"/>
                </a:solidFill>
              </a:rPr>
              <a:t>No Wrong Door SYSTEM</a:t>
            </a:r>
            <a:endParaRPr lang="en-US" b="1" dirty="0">
              <a:solidFill>
                <a:srgbClr val="FF0000"/>
              </a:solidFill>
            </a:endParaRPr>
          </a:p>
        </p:txBody>
      </p:sp>
      <p:sp>
        <p:nvSpPr>
          <p:cNvPr id="2" name="TextBox 1"/>
          <p:cNvSpPr txBox="1"/>
          <p:nvPr/>
        </p:nvSpPr>
        <p:spPr>
          <a:xfrm>
            <a:off x="6454973" y="982051"/>
            <a:ext cx="2487717" cy="4247317"/>
          </a:xfrm>
          <a:prstGeom prst="rect">
            <a:avLst/>
          </a:prstGeom>
          <a:noFill/>
          <a:ln>
            <a:solidFill>
              <a:schemeClr val="tx1"/>
            </a:solidFill>
          </a:ln>
        </p:spPr>
        <p:txBody>
          <a:bodyPr wrap="square" rtlCol="0">
            <a:spAutoFit/>
          </a:bodyPr>
          <a:lstStyle/>
          <a:p>
            <a:pPr algn="ctr"/>
            <a:endParaRPr lang="en-US" b="1" dirty="0" smtClean="0"/>
          </a:p>
          <a:p>
            <a:pPr algn="ctr"/>
            <a:r>
              <a:rPr lang="en-US" b="1" dirty="0" err="1" smtClean="0"/>
              <a:t>LifeCourse</a:t>
            </a:r>
            <a:r>
              <a:rPr lang="en-US" b="1" dirty="0" smtClean="0"/>
              <a:t> Tools focusing on Adapting, Accommodating and </a:t>
            </a:r>
          </a:p>
          <a:p>
            <a:pPr algn="ctr"/>
            <a:r>
              <a:rPr lang="en-US" b="1" dirty="0" smtClean="0"/>
              <a:t>Integrating Supports:</a:t>
            </a:r>
          </a:p>
          <a:p>
            <a:pPr marL="285750" indent="-285750">
              <a:buFont typeface="Arial"/>
              <a:buChar char="•"/>
            </a:pPr>
            <a:r>
              <a:rPr lang="en-US" dirty="0" smtClean="0"/>
              <a:t>Own Strengths, Assets and Resources</a:t>
            </a:r>
          </a:p>
          <a:p>
            <a:pPr marL="285750" indent="-285750">
              <a:buFont typeface="Arial"/>
              <a:buChar char="•"/>
            </a:pPr>
            <a:r>
              <a:rPr lang="en-US" dirty="0" smtClean="0"/>
              <a:t>Technology</a:t>
            </a:r>
          </a:p>
          <a:p>
            <a:pPr marL="285750" indent="-285750">
              <a:buFont typeface="Arial"/>
              <a:buChar char="•"/>
            </a:pPr>
            <a:r>
              <a:rPr lang="en-US" dirty="0" smtClean="0"/>
              <a:t>Relationships</a:t>
            </a:r>
          </a:p>
          <a:p>
            <a:pPr marL="285750" indent="-285750">
              <a:buFont typeface="Arial"/>
              <a:buChar char="•"/>
            </a:pPr>
            <a:r>
              <a:rPr lang="en-US" dirty="0" smtClean="0"/>
              <a:t>Community Resources </a:t>
            </a:r>
          </a:p>
          <a:p>
            <a:pPr marL="285750" indent="-285750">
              <a:buFont typeface="Arial"/>
              <a:buChar char="•"/>
            </a:pPr>
            <a:r>
              <a:rPr lang="en-US" dirty="0" smtClean="0"/>
              <a:t>Eligibility Specific Services and Supports</a:t>
            </a:r>
          </a:p>
          <a:p>
            <a:pPr marL="285750" indent="-285750">
              <a:buFont typeface="Arial"/>
              <a:buChar char="•"/>
            </a:pPr>
            <a:endParaRPr lang="en-US" dirty="0" smtClean="0"/>
          </a:p>
        </p:txBody>
      </p:sp>
      <p:sp>
        <p:nvSpPr>
          <p:cNvPr id="3" name="Left Arrow 2"/>
          <p:cNvSpPr/>
          <p:nvPr/>
        </p:nvSpPr>
        <p:spPr>
          <a:xfrm>
            <a:off x="5237301" y="2160515"/>
            <a:ext cx="1217671" cy="5368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918150" y="5215929"/>
            <a:ext cx="3024541" cy="1200329"/>
          </a:xfrm>
          <a:prstGeom prst="rect">
            <a:avLst/>
          </a:prstGeom>
          <a:noFill/>
        </p:spPr>
        <p:txBody>
          <a:bodyPr wrap="square" rtlCol="0">
            <a:spAutoFit/>
          </a:bodyPr>
          <a:lstStyle/>
          <a:p>
            <a:pPr algn="ctr"/>
            <a:r>
              <a:rPr lang="en-US" i="1" dirty="0" smtClean="0"/>
              <a:t>Planning may require identifying, developing and adapting supports beyond private and public supports</a:t>
            </a:r>
          </a:p>
        </p:txBody>
      </p:sp>
      <p:sp>
        <p:nvSpPr>
          <p:cNvPr id="7" name="Left Arrow 6"/>
          <p:cNvSpPr/>
          <p:nvPr/>
        </p:nvSpPr>
        <p:spPr>
          <a:xfrm>
            <a:off x="4975436" y="2967617"/>
            <a:ext cx="1479537" cy="5368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9879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304800"/>
            <a:ext cx="8079581" cy="1658198"/>
          </a:xfrm>
        </p:spPr>
        <p:txBody>
          <a:bodyPr/>
          <a:lstStyle/>
          <a:p>
            <a:pPr algn="ctr"/>
            <a:r>
              <a:rPr lang="en-US" dirty="0" smtClean="0"/>
              <a:t>Supporting Good Lives!</a:t>
            </a:r>
            <a:endParaRPr lang="en-US" dirty="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922" t="11975" r="5459" b="8247"/>
          <a:stretch/>
        </p:blipFill>
        <p:spPr>
          <a:xfrm>
            <a:off x="2139205" y="1663299"/>
            <a:ext cx="4865590" cy="484632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829" y="1937619"/>
            <a:ext cx="4292343" cy="42976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712" y="2313075"/>
            <a:ext cx="3668513" cy="356616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3172059"/>
            <a:ext cx="1828800" cy="18288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2844" y="3684610"/>
            <a:ext cx="498312" cy="914400"/>
          </a:xfrm>
          <a:prstGeom prst="rect">
            <a:avLst/>
          </a:prstGeom>
        </p:spPr>
      </p:pic>
    </p:spTree>
    <p:extLst>
      <p:ext uri="{BB962C8B-B14F-4D97-AF65-F5344CB8AC3E}">
        <p14:creationId xmlns:p14="http://schemas.microsoft.com/office/powerpoint/2010/main" val="134678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4"/>
          <p:cNvSpPr>
            <a:spLocks noGrp="1"/>
          </p:cNvSpPr>
          <p:nvPr>
            <p:ph type="title"/>
          </p:nvPr>
        </p:nvSpPr>
        <p:spPr/>
        <p:txBody>
          <a:bodyPr/>
          <a:lstStyle/>
          <a:p>
            <a:pPr eaLnBrk="1" hangingPunct="1"/>
            <a:endParaRPr lang="en-US">
              <a:latin typeface="Garamond" charset="0"/>
            </a:endParaRPr>
          </a:p>
        </p:txBody>
      </p:sp>
      <p:pic>
        <p:nvPicPr>
          <p:cNvPr id="80899"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029200" y="1524000"/>
            <a:ext cx="3324225" cy="4530725"/>
          </a:xfrm>
        </p:spPr>
      </p:pic>
      <p:sp>
        <p:nvSpPr>
          <p:cNvPr id="80900" name="Content Placeholder 5"/>
          <p:cNvSpPr>
            <a:spLocks noGrp="1"/>
          </p:cNvSpPr>
          <p:nvPr>
            <p:ph sz="half" idx="2"/>
          </p:nvPr>
        </p:nvSpPr>
        <p:spPr>
          <a:xfrm>
            <a:off x="533400" y="1676400"/>
            <a:ext cx="4114800" cy="4530725"/>
          </a:xfrm>
        </p:spPr>
        <p:txBody>
          <a:bodyPr/>
          <a:lstStyle/>
          <a:p>
            <a:pPr marL="0" indent="0" algn="ctr" eaLnBrk="1" hangingPunct="1">
              <a:buFont typeface="Wingdings" charset="0"/>
              <a:buNone/>
            </a:pPr>
            <a:r>
              <a:rPr lang="en-US" sz="4000" b="1" i="1">
                <a:latin typeface="Verdana" charset="0"/>
              </a:rPr>
              <a:t>Life isn</a:t>
            </a:r>
            <a:r>
              <a:rPr lang="ja-JP" altLang="en-US" sz="4000" b="1" i="1">
                <a:latin typeface="Verdana" charset="0"/>
              </a:rPr>
              <a:t>’</a:t>
            </a:r>
            <a:r>
              <a:rPr lang="en-US" sz="4000" b="1" i="1">
                <a:latin typeface="Verdana" charset="0"/>
              </a:rPr>
              <a:t>t about how to survive the storm, but how to dance in the rain.</a:t>
            </a:r>
          </a:p>
          <a:p>
            <a:pPr marL="0" indent="0" algn="ctr" eaLnBrk="1" hangingPunct="1">
              <a:buFont typeface="Wingdings" charset="0"/>
              <a:buNone/>
            </a:pPr>
            <a:r>
              <a:rPr lang="en-US" sz="2200">
                <a:latin typeface="Verdana" charset="0"/>
              </a:rPr>
              <a:t>-unknown</a:t>
            </a:r>
          </a:p>
        </p:txBody>
      </p:sp>
    </p:spTree>
    <p:extLst>
      <p:ext uri="{BB962C8B-B14F-4D97-AF65-F5344CB8AC3E}">
        <p14:creationId xmlns:p14="http://schemas.microsoft.com/office/powerpoint/2010/main" val="20954377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Questions, Reflections and Discussion</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22671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2629" y="281071"/>
            <a:ext cx="8086725" cy="5295482"/>
          </a:xfrm>
        </p:spPr>
        <p:txBody>
          <a:bodyPr>
            <a:normAutofit/>
          </a:bodyPr>
          <a:lstStyle/>
          <a:p>
            <a:r>
              <a:rPr lang="en-US" sz="4000" b="1" dirty="0" smtClean="0"/>
              <a:t>Contact Information</a:t>
            </a:r>
            <a:r>
              <a:rPr lang="en-US" sz="4000" dirty="0" smtClean="0"/>
              <a:t/>
            </a:r>
            <a:br>
              <a:rPr lang="en-US" sz="4000" dirty="0" smtClean="0"/>
            </a:br>
            <a:r>
              <a:rPr lang="en-US" sz="4000" dirty="0" smtClean="0"/>
              <a:t/>
            </a:r>
            <a:br>
              <a:rPr lang="en-US" sz="4000" dirty="0" smtClean="0"/>
            </a:br>
            <a:r>
              <a:rPr lang="en-US" sz="4000" dirty="0" err="1" smtClean="0"/>
              <a:t>Sheli</a:t>
            </a:r>
            <a:r>
              <a:rPr lang="en-US" sz="4000" dirty="0" smtClean="0"/>
              <a:t> Reynolds</a:t>
            </a:r>
            <a:br>
              <a:rPr lang="en-US" sz="4000" dirty="0" smtClean="0"/>
            </a:br>
            <a:r>
              <a:rPr lang="en-US" sz="4000" dirty="0" err="1" smtClean="0"/>
              <a:t>reynoldsmc@umkc.edu</a:t>
            </a:r>
            <a:r>
              <a:rPr lang="en-US" sz="4000" dirty="0" smtClean="0"/>
              <a:t/>
            </a:r>
            <a:br>
              <a:rPr lang="en-US" sz="4000" dirty="0" smtClean="0"/>
            </a:br>
            <a:r>
              <a:rPr lang="en-US" sz="4000" dirty="0" smtClean="0"/>
              <a:t/>
            </a:r>
            <a:br>
              <a:rPr lang="en-US" sz="4000" dirty="0" smtClean="0"/>
            </a:br>
            <a:r>
              <a:rPr lang="en-US" sz="4000" dirty="0" smtClean="0"/>
              <a:t>Mary Lee Fay</a:t>
            </a:r>
            <a:br>
              <a:rPr lang="en-US" sz="4000" dirty="0" smtClean="0"/>
            </a:br>
            <a:r>
              <a:rPr lang="en-US" sz="4000" dirty="0" err="1" smtClean="0"/>
              <a:t>mlfay@nasddds.org</a:t>
            </a:r>
            <a:r>
              <a:rPr lang="en-US" sz="4000" dirty="0"/>
              <a:t/>
            </a:r>
            <a:br>
              <a:rPr lang="en-US" sz="4000" dirty="0"/>
            </a:br>
            <a:endParaRPr lang="en-US" sz="4000" dirty="0"/>
          </a:p>
        </p:txBody>
      </p:sp>
    </p:spTree>
    <p:extLst>
      <p:ext uri="{BB962C8B-B14F-4D97-AF65-F5344CB8AC3E}">
        <p14:creationId xmlns:p14="http://schemas.microsoft.com/office/powerpoint/2010/main" val="134519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1149506"/>
          </a:xfrm>
        </p:spPr>
        <p:txBody>
          <a:bodyPr>
            <a:noAutofit/>
          </a:bodyPr>
          <a:lstStyle/>
          <a:p>
            <a:pPr algn="ctr"/>
            <a:r>
              <a:rPr lang="en-US" sz="3000" b="1" dirty="0" smtClean="0"/>
              <a:t>Constructing Universal Strategies for Supporting Individuals with Disabilities and Families Across the </a:t>
            </a:r>
            <a:r>
              <a:rPr lang="en-US" sz="3000" b="1" dirty="0" err="1" smtClean="0"/>
              <a:t>LifeCourse</a:t>
            </a:r>
            <a:endParaRPr lang="en-US" sz="3000" b="1" dirty="0"/>
          </a:p>
        </p:txBody>
      </p:sp>
      <p:sp>
        <p:nvSpPr>
          <p:cNvPr id="3" name="Right Arrow 2"/>
          <p:cNvSpPr/>
          <p:nvPr/>
        </p:nvSpPr>
        <p:spPr>
          <a:xfrm rot="16200000">
            <a:off x="7206544" y="2394656"/>
            <a:ext cx="755727"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304800" y="1752600"/>
            <a:ext cx="8220675" cy="4052969"/>
            <a:chOff x="321748" y="1371600"/>
            <a:chExt cx="8220675" cy="4052969"/>
          </a:xfrm>
        </p:grpSpPr>
        <p:sp>
          <p:nvSpPr>
            <p:cNvPr id="4" name="Right Triangle 3"/>
            <p:cNvSpPr/>
            <p:nvPr/>
          </p:nvSpPr>
          <p:spPr>
            <a:xfrm rot="10800000" flipH="1">
              <a:off x="321748" y="1418103"/>
              <a:ext cx="8220675" cy="4006466"/>
            </a:xfrm>
            <a:prstGeom prst="rtTriangle">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4648200" y="1371600"/>
              <a:ext cx="0" cy="19812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248400" y="1371600"/>
              <a:ext cx="0" cy="1143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7" name="Right Arrow 16"/>
          <p:cNvSpPr/>
          <p:nvPr/>
        </p:nvSpPr>
        <p:spPr>
          <a:xfrm rot="16200000">
            <a:off x="5315112" y="3447888"/>
            <a:ext cx="576191"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6200000">
            <a:off x="2253544" y="4909256"/>
            <a:ext cx="755727" cy="690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77000" y="3200400"/>
            <a:ext cx="2229044" cy="707886"/>
          </a:xfrm>
          <a:prstGeom prst="rect">
            <a:avLst/>
          </a:prstGeom>
          <a:noFill/>
        </p:spPr>
        <p:txBody>
          <a:bodyPr wrap="square" rtlCol="0">
            <a:spAutoFit/>
          </a:bodyPr>
          <a:lstStyle/>
          <a:p>
            <a:pPr algn="ctr"/>
            <a:r>
              <a:rPr lang="en-US" sz="2000" dirty="0" smtClean="0"/>
              <a:t>Long Term Services and Supports</a:t>
            </a:r>
            <a:endParaRPr lang="en-US" sz="2000" dirty="0"/>
          </a:p>
        </p:txBody>
      </p:sp>
      <p:sp>
        <p:nvSpPr>
          <p:cNvPr id="19" name="TextBox 18"/>
          <p:cNvSpPr txBox="1"/>
          <p:nvPr/>
        </p:nvSpPr>
        <p:spPr>
          <a:xfrm>
            <a:off x="4343400" y="4303455"/>
            <a:ext cx="4550951" cy="2554545"/>
          </a:xfrm>
          <a:prstGeom prst="rect">
            <a:avLst/>
          </a:prstGeom>
          <a:noFill/>
        </p:spPr>
        <p:txBody>
          <a:bodyPr wrap="square" rtlCol="0">
            <a:spAutoFit/>
          </a:bodyPr>
          <a:lstStyle/>
          <a:p>
            <a:r>
              <a:rPr lang="en-US" sz="2000" dirty="0" smtClean="0"/>
              <a:t>-Family and Self-Advocacy Networks</a:t>
            </a:r>
          </a:p>
          <a:p>
            <a:r>
              <a:rPr lang="en-US" sz="2000" dirty="0" smtClean="0"/>
              <a:t>-Aging and Disability Resource Centers</a:t>
            </a:r>
          </a:p>
          <a:p>
            <a:r>
              <a:rPr lang="en-US" sz="2000" dirty="0" smtClean="0"/>
              <a:t>-No Wrong Door Initiatives </a:t>
            </a:r>
          </a:p>
          <a:p>
            <a:r>
              <a:rPr lang="en-US" sz="2000" dirty="0" smtClean="0"/>
              <a:t>-Area Agencies on Aging</a:t>
            </a:r>
          </a:p>
          <a:p>
            <a:r>
              <a:rPr lang="en-US" sz="2000" dirty="0" smtClean="0"/>
              <a:t>-Parent Training Info Centers for Education</a:t>
            </a:r>
          </a:p>
          <a:p>
            <a:r>
              <a:rPr lang="en-US" sz="2000" dirty="0" smtClean="0"/>
              <a:t>-United Way 211</a:t>
            </a:r>
          </a:p>
          <a:p>
            <a:endParaRPr lang="en-US" sz="2000" dirty="0" smtClean="0"/>
          </a:p>
          <a:p>
            <a:endParaRPr lang="en-US" sz="2000" dirty="0"/>
          </a:p>
        </p:txBody>
      </p:sp>
      <p:sp>
        <p:nvSpPr>
          <p:cNvPr id="20" name="TextBox 19"/>
          <p:cNvSpPr txBox="1"/>
          <p:nvPr/>
        </p:nvSpPr>
        <p:spPr>
          <a:xfrm>
            <a:off x="990600" y="5715000"/>
            <a:ext cx="7630511" cy="954107"/>
          </a:xfrm>
          <a:prstGeom prst="rect">
            <a:avLst/>
          </a:prstGeom>
          <a:noFill/>
        </p:spPr>
        <p:txBody>
          <a:bodyPr wrap="square" rtlCol="0">
            <a:spAutoFit/>
          </a:bodyPr>
          <a:lstStyle/>
          <a:p>
            <a:r>
              <a:rPr lang="en-US" sz="2800" dirty="0" smtClean="0"/>
              <a:t>Community Resources</a:t>
            </a:r>
          </a:p>
          <a:p>
            <a:endParaRPr lang="en-US" sz="2800" dirty="0" smtClean="0"/>
          </a:p>
        </p:txBody>
      </p:sp>
    </p:spTree>
    <p:extLst>
      <p:ext uri="{BB962C8B-B14F-4D97-AF65-F5344CB8AC3E}">
        <p14:creationId xmlns:p14="http://schemas.microsoft.com/office/powerpoint/2010/main" val="648276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970" y="701258"/>
            <a:ext cx="548640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384073" y="187470"/>
            <a:ext cx="4362297" cy="369332"/>
          </a:xfrm>
          <a:prstGeom prst="rect">
            <a:avLst/>
          </a:prstGeom>
          <a:noFill/>
        </p:spPr>
        <p:txBody>
          <a:bodyPr wrap="square" rtlCol="0">
            <a:spAutoFit/>
          </a:bodyPr>
          <a:lstStyle/>
          <a:p>
            <a:pPr algn="ctr"/>
            <a:r>
              <a:rPr lang="en-US" b="1" dirty="0" smtClean="0">
                <a:solidFill>
                  <a:srgbClr val="FF0000"/>
                </a:solidFill>
              </a:rPr>
              <a:t>No Wrong Door SYSTEM</a:t>
            </a:r>
            <a:endParaRPr lang="en-US" b="1" dirty="0">
              <a:solidFill>
                <a:srgbClr val="FF0000"/>
              </a:solidFill>
            </a:endParaRPr>
          </a:p>
        </p:txBody>
      </p:sp>
      <p:sp>
        <p:nvSpPr>
          <p:cNvPr id="2" name="TextBox 1"/>
          <p:cNvSpPr txBox="1"/>
          <p:nvPr/>
        </p:nvSpPr>
        <p:spPr>
          <a:xfrm>
            <a:off x="6477000" y="457200"/>
            <a:ext cx="2487717" cy="4524316"/>
          </a:xfrm>
          <a:prstGeom prst="rect">
            <a:avLst/>
          </a:prstGeom>
          <a:noFill/>
          <a:ln>
            <a:solidFill>
              <a:schemeClr val="tx1"/>
            </a:solidFill>
          </a:ln>
        </p:spPr>
        <p:txBody>
          <a:bodyPr wrap="square" rtlCol="0">
            <a:spAutoFit/>
          </a:bodyPr>
          <a:lstStyle/>
          <a:p>
            <a:pPr algn="ctr"/>
            <a:r>
              <a:rPr lang="en-US" b="1" dirty="0" smtClean="0"/>
              <a:t>Focus of </a:t>
            </a:r>
          </a:p>
          <a:p>
            <a:pPr algn="ctr"/>
            <a:r>
              <a:rPr lang="en-US" b="1" dirty="0" err="1" smtClean="0"/>
              <a:t>CoP</a:t>
            </a:r>
            <a:r>
              <a:rPr lang="en-US" b="1" dirty="0" smtClean="0"/>
              <a:t> Supports to Families and </a:t>
            </a:r>
          </a:p>
          <a:p>
            <a:pPr algn="ctr"/>
            <a:r>
              <a:rPr lang="en-US" b="1" dirty="0" smtClean="0"/>
              <a:t>DD System:</a:t>
            </a:r>
          </a:p>
          <a:p>
            <a:pPr marL="285750" indent="-285750">
              <a:buFont typeface="Arial"/>
              <a:buChar char="•"/>
            </a:pPr>
            <a:r>
              <a:rPr lang="en-US" dirty="0" smtClean="0"/>
              <a:t>Support Coordination</a:t>
            </a:r>
          </a:p>
          <a:p>
            <a:pPr marL="285750" indent="-285750">
              <a:buFont typeface="Arial"/>
              <a:buChar char="•"/>
            </a:pPr>
            <a:r>
              <a:rPr lang="en-US" dirty="0" smtClean="0"/>
              <a:t>Person Centered Thinking, Planning, and Facilitation</a:t>
            </a:r>
          </a:p>
          <a:p>
            <a:pPr marL="285750" indent="-285750">
              <a:buFont typeface="Arial"/>
              <a:buChar char="•"/>
            </a:pPr>
            <a:r>
              <a:rPr lang="en-US" dirty="0" smtClean="0"/>
              <a:t>Family Navigation and Family </a:t>
            </a:r>
            <a:r>
              <a:rPr lang="en-US" dirty="0" err="1" smtClean="0"/>
              <a:t>Neworks</a:t>
            </a:r>
            <a:endParaRPr lang="en-US" dirty="0" smtClean="0"/>
          </a:p>
          <a:p>
            <a:pPr marL="285750" indent="-285750">
              <a:buFont typeface="Arial"/>
              <a:buChar char="•"/>
            </a:pPr>
            <a:r>
              <a:rPr lang="en-US" dirty="0" err="1" smtClean="0"/>
              <a:t>LifeCourse</a:t>
            </a:r>
            <a:r>
              <a:rPr lang="en-US" dirty="0" smtClean="0"/>
              <a:t> Framework and Tools</a:t>
            </a:r>
          </a:p>
          <a:p>
            <a:pPr marL="285750" indent="-285750">
              <a:buFont typeface="Arial"/>
              <a:buChar char="•"/>
            </a:pPr>
            <a:r>
              <a:rPr lang="en-US" dirty="0" smtClean="0"/>
              <a:t>Responding to new CMS HCBS rule</a:t>
            </a:r>
          </a:p>
          <a:p>
            <a:pPr marL="285750" indent="-285750">
              <a:buFont typeface="Arial"/>
              <a:buChar char="•"/>
            </a:pPr>
            <a:r>
              <a:rPr lang="en-US" dirty="0" smtClean="0"/>
              <a:t>Focusing on Front Door of DD Services </a:t>
            </a:r>
          </a:p>
        </p:txBody>
      </p:sp>
      <p:sp>
        <p:nvSpPr>
          <p:cNvPr id="3" name="Left Arrow 2"/>
          <p:cNvSpPr/>
          <p:nvPr/>
        </p:nvSpPr>
        <p:spPr>
          <a:xfrm>
            <a:off x="5615437" y="3797268"/>
            <a:ext cx="839536" cy="69398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918150" y="5161528"/>
            <a:ext cx="3024541" cy="1477328"/>
          </a:xfrm>
          <a:prstGeom prst="rect">
            <a:avLst/>
          </a:prstGeom>
          <a:noFill/>
        </p:spPr>
        <p:txBody>
          <a:bodyPr wrap="square" rtlCol="0">
            <a:spAutoFit/>
          </a:bodyPr>
          <a:lstStyle/>
          <a:p>
            <a:pPr algn="ctr"/>
            <a:r>
              <a:rPr lang="en-US" i="1" dirty="0" smtClean="0"/>
              <a:t>Developmental Disability Field has been evolving from an institutional based to system to a person centered system for many years</a:t>
            </a:r>
          </a:p>
        </p:txBody>
      </p:sp>
      <p:sp>
        <p:nvSpPr>
          <p:cNvPr id="7" name="Left Arrow 6"/>
          <p:cNvSpPr/>
          <p:nvPr/>
        </p:nvSpPr>
        <p:spPr>
          <a:xfrm>
            <a:off x="5615437" y="2902145"/>
            <a:ext cx="839536" cy="69398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5615437" y="2007022"/>
            <a:ext cx="839536" cy="69398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207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Focusing on All</a:t>
            </a:r>
            <a:endParaRPr lang="en-US"/>
          </a:p>
        </p:txBody>
      </p:sp>
      <p:sp>
        <p:nvSpPr>
          <p:cNvPr id="5" name="Text Placeholder 4"/>
          <p:cNvSpPr>
            <a:spLocks noGrp="1"/>
          </p:cNvSpPr>
          <p:nvPr>
            <p:ph type="body" idx="1"/>
          </p:nvPr>
        </p:nvSpPr>
        <p:spPr>
          <a:xfrm>
            <a:off x="500634" y="4187275"/>
            <a:ext cx="7881366" cy="1645920"/>
          </a:xfrm>
        </p:spPr>
        <p:txBody>
          <a:bodyPr/>
          <a:lstStyle/>
          <a:p>
            <a:r>
              <a:rPr lang="en-US" dirty="0" smtClean="0"/>
              <a:t>Focusing on Serving Persons with Developmental Disability and their Families</a:t>
            </a:r>
            <a:endParaRPr lang="en-US" dirty="0"/>
          </a:p>
        </p:txBody>
      </p:sp>
    </p:spTree>
    <p:extLst>
      <p:ext uri="{BB962C8B-B14F-4D97-AF65-F5344CB8AC3E}">
        <p14:creationId xmlns:p14="http://schemas.microsoft.com/office/powerpoint/2010/main" val="488505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p-template purple with circ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cop-template purple with circles</Template>
  <TotalTime>6670</TotalTime>
  <Words>2564</Words>
  <Application>Microsoft Office PowerPoint</Application>
  <PresentationFormat>On-screen Show (4:3)</PresentationFormat>
  <Paragraphs>574</Paragraphs>
  <Slides>67</Slides>
  <Notes>27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81" baseType="lpstr">
      <vt:lpstr>ＭＳ Ｐゴシック</vt:lpstr>
      <vt:lpstr>ＭＳ Ｐゴシック</vt:lpstr>
      <vt:lpstr>Arial</vt:lpstr>
      <vt:lpstr>Calibri</vt:lpstr>
      <vt:lpstr>Garamond</vt:lpstr>
      <vt:lpstr>Georgia</vt:lpstr>
      <vt:lpstr>MoolBoran</vt:lpstr>
      <vt:lpstr>Times New Roman</vt:lpstr>
      <vt:lpstr>Trebuchet MS</vt:lpstr>
      <vt:lpstr>Tw Cen MT</vt:lpstr>
      <vt:lpstr>Verdana</vt:lpstr>
      <vt:lpstr>Wingdings</vt:lpstr>
      <vt:lpstr>cop-template purple with circles</vt:lpstr>
      <vt:lpstr>Worksheet</vt:lpstr>
      <vt:lpstr>Supporting “Good Lives”  for Persons with Developmental Disability  and Their Families  </vt:lpstr>
      <vt:lpstr>About Us….</vt:lpstr>
      <vt:lpstr>Outcomes for Today</vt:lpstr>
      <vt:lpstr>Setting the Stage?</vt:lpstr>
      <vt:lpstr>PowerPoint Presentation</vt:lpstr>
      <vt:lpstr>ALL: Public Health Framework</vt:lpstr>
      <vt:lpstr>Constructing Universal Strategies for Supporting Individuals with Disabilities and Families Across the LifeCourse</vt:lpstr>
      <vt:lpstr>PowerPoint Presentation</vt:lpstr>
      <vt:lpstr>Focusing on All</vt:lpstr>
      <vt:lpstr>Focus on “ALL”</vt:lpstr>
      <vt:lpstr>1 in 5 Americans with Disability</vt:lpstr>
      <vt:lpstr>What is Developmental Disability?</vt:lpstr>
      <vt:lpstr>Who receives DD LTSS?</vt:lpstr>
      <vt:lpstr>Individuals in DC with I/DD</vt:lpstr>
      <vt:lpstr>Where Adults with I/DD Live</vt:lpstr>
      <vt:lpstr>Understanding the Field of DD</vt:lpstr>
      <vt:lpstr>Movements Shaping DD Supports</vt:lpstr>
      <vt:lpstr>Services and Supports are Evolving</vt:lpstr>
      <vt:lpstr>PowerPoint Presentation</vt:lpstr>
      <vt:lpstr>History of the Role of Family</vt:lpstr>
      <vt:lpstr>History of the Role of Family</vt:lpstr>
      <vt:lpstr>What we know about current realities for pressures for change?</vt:lpstr>
      <vt:lpstr>“A Good Life for All”</vt:lpstr>
      <vt:lpstr>PowerPoint Presentation</vt:lpstr>
      <vt:lpstr>“Good Life for All ”</vt:lpstr>
      <vt:lpstr>Defining FAMILY</vt:lpstr>
      <vt:lpstr>Lifelong Impact of Family on Individual</vt:lpstr>
      <vt:lpstr>Family Life Cycle</vt:lpstr>
      <vt:lpstr>PowerPoint Presentation</vt:lpstr>
      <vt:lpstr>Reciprocal Roles of ALL Family Members</vt:lpstr>
      <vt:lpstr>PowerPoint Presentation</vt:lpstr>
      <vt:lpstr>PowerPoint Presentation</vt:lpstr>
      <vt:lpstr>PowerPoint Presentation</vt:lpstr>
      <vt:lpstr>Three Types of Supports</vt:lpstr>
      <vt:lpstr>            Types of Supports</vt:lpstr>
      <vt:lpstr>PowerPoint Presentation</vt:lpstr>
      <vt:lpstr>PowerPoint Presentation</vt:lpstr>
      <vt:lpstr>PowerPoint Presentation</vt:lpstr>
      <vt:lpstr>PowerPoint Presentation</vt:lpstr>
      <vt:lpstr>What were your “life experiences” that impacted your trajectory to employment?</vt:lpstr>
      <vt:lpstr>Key Transition Points</vt:lpstr>
      <vt:lpstr>PowerPoint Presentation</vt:lpstr>
      <vt:lpstr>Understanding Life Possibilities  and Systems that Support them </vt:lpstr>
      <vt:lpstr>  Community Living Possibilities</vt:lpstr>
      <vt:lpstr>   Service &amp; Support Possibilities </vt:lpstr>
      <vt:lpstr>    Daily Life/ Employment Possibilities</vt:lpstr>
      <vt:lpstr>Need Assistance in Developing and Integrating Supports and Services</vt:lpstr>
      <vt:lpstr>Adapting, Accommodating and Integrating Supports: Specific Life Domain</vt:lpstr>
      <vt:lpstr>Eric’s Focus on Social and Spiritual </vt:lpstr>
      <vt:lpstr>PowerPoint Presentation</vt:lpstr>
      <vt:lpstr>Partnering with Person with Disability and their Families so they can  Engage, Lead, and Drive  Their Own Lives and Policy and Systems Change</vt:lpstr>
      <vt:lpstr>Examples of the LIfeCourse Framework in Action </vt:lpstr>
      <vt:lpstr>Where do individuals and families “plan”?</vt:lpstr>
      <vt:lpstr>Peyton’s Integrated School Story</vt:lpstr>
      <vt:lpstr>Peyton’s Good “School” Life</vt:lpstr>
      <vt:lpstr>Peyton’s Integrated Good Life</vt:lpstr>
      <vt:lpstr>Ben’s GOOD LIFE as Told by Mom</vt:lpstr>
      <vt:lpstr>Tools Used for Planning and Day-to-Day Supports for  DMH Division of DD   (Ben’s One Page Profile)</vt:lpstr>
      <vt:lpstr>Ben’s Life Trajectory</vt:lpstr>
      <vt:lpstr>PowerPoint Presentation</vt:lpstr>
      <vt:lpstr>Integrating Supports into Real Life</vt:lpstr>
      <vt:lpstr>   </vt:lpstr>
      <vt:lpstr>PowerPoint Presentation</vt:lpstr>
      <vt:lpstr>Supporting Good Lives!</vt:lpstr>
      <vt:lpstr>PowerPoint Presentation</vt:lpstr>
      <vt:lpstr>Questions, Reflections and Discussion</vt:lpstr>
      <vt:lpstr>Contact Information  Sheli Reynolds reynoldsmc@umkc.edu  Mary Lee Fay mlfay@nasddds.org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community of practice</dc:title>
  <dc:creator>Mary Lee Fay</dc:creator>
  <cp:lastModifiedBy>Hiles, Rachel K.</cp:lastModifiedBy>
  <cp:revision>246</cp:revision>
  <dcterms:created xsi:type="dcterms:W3CDTF">2014-05-19T16:43:52Z</dcterms:created>
  <dcterms:modified xsi:type="dcterms:W3CDTF">2015-10-15T14:02:59Z</dcterms:modified>
</cp:coreProperties>
</file>